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Lst>
  <p:sldSz cx="384048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2" autoAdjust="0"/>
    <p:restoredTop sz="94660"/>
  </p:normalViewPr>
  <p:slideViewPr>
    <p:cSldViewPr snapToGrid="0">
      <p:cViewPr>
        <p:scale>
          <a:sx n="33" d="100"/>
          <a:sy n="33" d="100"/>
        </p:scale>
        <p:origin x="178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4489452"/>
            <a:ext cx="3264408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800600" y="14408152"/>
            <a:ext cx="288036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08093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310172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1460500"/>
            <a:ext cx="828103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1460500"/>
            <a:ext cx="2436304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90686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C80084-763D-4498-A258-712F6EA6F5AD}"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4106366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6838958"/>
            <a:ext cx="3312414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620330" y="18357858"/>
            <a:ext cx="3312414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C80084-763D-4498-A258-712F6EA6F5AD}"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619022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7302500"/>
            <a:ext cx="1632204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C80084-763D-4498-A258-712F6EA6F5AD}"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36892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460506"/>
            <a:ext cx="3312414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6724652"/>
            <a:ext cx="16247028"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645336" y="10020300"/>
            <a:ext cx="16247028"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6724652"/>
            <a:ext cx="16327042"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9442432" y="10020300"/>
            <a:ext cx="16327042"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C80084-763D-4498-A258-712F6EA6F5AD}"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50512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C80084-763D-4498-A258-712F6EA6F5AD}"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77462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C80084-763D-4498-A258-712F6EA6F5AD}"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140736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6327042" y="3949706"/>
            <a:ext cx="1944243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219532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1828800"/>
            <a:ext cx="12386548"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3949706"/>
            <a:ext cx="1944243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645332" y="8229600"/>
            <a:ext cx="12386548"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F5C80084-763D-4498-A258-712F6EA6F5AD}"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6B6EF-A2D2-48FE-9DC4-CEA15B371595}" type="slidenum">
              <a:rPr lang="en-US" smtClean="0"/>
              <a:t>‹#›</a:t>
            </a:fld>
            <a:endParaRPr lang="en-US"/>
          </a:p>
        </p:txBody>
      </p:sp>
    </p:spTree>
    <p:extLst>
      <p:ext uri="{BB962C8B-B14F-4D97-AF65-F5344CB8AC3E}">
        <p14:creationId xmlns:p14="http://schemas.microsoft.com/office/powerpoint/2010/main" val="3105372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1460506"/>
            <a:ext cx="3312414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7302500"/>
            <a:ext cx="3312414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25425406"/>
            <a:ext cx="864108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F5C80084-763D-4498-A258-712F6EA6F5AD}" type="datetimeFigureOut">
              <a:rPr lang="en-US" smtClean="0"/>
              <a:t>4/20/2021</a:t>
            </a:fld>
            <a:endParaRPr lang="en-US"/>
          </a:p>
        </p:txBody>
      </p:sp>
      <p:sp>
        <p:nvSpPr>
          <p:cNvPr id="5" name="Footer Placeholder 4"/>
          <p:cNvSpPr>
            <a:spLocks noGrp="1"/>
          </p:cNvSpPr>
          <p:nvPr>
            <p:ph type="ftr" sz="quarter" idx="3"/>
          </p:nvPr>
        </p:nvSpPr>
        <p:spPr>
          <a:xfrm>
            <a:off x="12721590" y="25425406"/>
            <a:ext cx="1296162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25425406"/>
            <a:ext cx="864108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5566B6EF-A2D2-48FE-9DC4-CEA15B371595}" type="slidenum">
              <a:rPr lang="en-US" smtClean="0"/>
              <a:t>‹#›</a:t>
            </a:fld>
            <a:endParaRPr lang="en-US"/>
          </a:p>
        </p:txBody>
      </p:sp>
    </p:spTree>
    <p:extLst>
      <p:ext uri="{BB962C8B-B14F-4D97-AF65-F5344CB8AC3E}">
        <p14:creationId xmlns:p14="http://schemas.microsoft.com/office/powerpoint/2010/main" val="252017472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e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pn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BB5DC9-912B-4387-8022-E12987684D2E}"/>
              </a:ext>
            </a:extLst>
          </p:cNvPr>
          <p:cNvSpPr txBox="1"/>
          <p:nvPr/>
        </p:nvSpPr>
        <p:spPr>
          <a:xfrm>
            <a:off x="0" y="-26956"/>
            <a:ext cx="38404797" cy="1446550"/>
          </a:xfrm>
          <a:prstGeom prst="rect">
            <a:avLst/>
          </a:prstGeom>
          <a:solidFill>
            <a:srgbClr val="00979C"/>
          </a:solidFill>
        </p:spPr>
        <p:txBody>
          <a:bodyPr wrap="square" rtlCol="0">
            <a:spAutoFit/>
          </a:bodyPr>
          <a:lstStyle/>
          <a:p>
            <a:pPr algn="ctr"/>
            <a:r>
              <a:rPr lang="en-US" sz="8800" i="0" u="none" strike="noStrike" dirty="0">
                <a:solidFill>
                  <a:schemeClr val="bg1"/>
                </a:solidFill>
                <a:effectLst/>
                <a:latin typeface="Source Sans Pro" panose="020B0604020202020204" pitchFamily="34" charset="0"/>
              </a:rPr>
              <a:t>Learning Electronics </a:t>
            </a:r>
            <a:r>
              <a:rPr lang="en-US" sz="8800" dirty="0">
                <a:solidFill>
                  <a:schemeClr val="bg1"/>
                </a:solidFill>
                <a:latin typeface="Source Sans Pro" panose="020B0604020202020204" pitchFamily="34" charset="0"/>
              </a:rPr>
              <a:t>T</a:t>
            </a:r>
            <a:r>
              <a:rPr lang="en-US" sz="8800" i="0" u="none" strike="noStrike" dirty="0">
                <a:solidFill>
                  <a:schemeClr val="bg1"/>
                </a:solidFill>
                <a:effectLst/>
                <a:latin typeface="Source Sans Pro" panose="020B0604020202020204" pitchFamily="34" charset="0"/>
              </a:rPr>
              <a:t>hrough </a:t>
            </a:r>
            <a:r>
              <a:rPr lang="en-US" sz="8800" dirty="0">
                <a:solidFill>
                  <a:schemeClr val="bg1"/>
                </a:solidFill>
                <a:latin typeface="Source Sans Pro" panose="020B0604020202020204" pitchFamily="34" charset="0"/>
              </a:rPr>
              <a:t>P</a:t>
            </a:r>
            <a:r>
              <a:rPr lang="en-US" sz="8800" i="0" u="none" strike="noStrike" dirty="0">
                <a:solidFill>
                  <a:schemeClr val="bg1"/>
                </a:solidFill>
                <a:effectLst/>
                <a:latin typeface="Source Sans Pro" panose="020B0604020202020204" pitchFamily="34" charset="0"/>
              </a:rPr>
              <a:t>rojects</a:t>
            </a:r>
            <a:endParaRPr lang="en-US" sz="8800" dirty="0">
              <a:solidFill>
                <a:schemeClr val="bg1"/>
              </a:solidFill>
              <a:latin typeface="Source Sans Pro" panose="020B0604020202020204" pitchFamily="34" charset="0"/>
            </a:endParaRPr>
          </a:p>
        </p:txBody>
      </p:sp>
      <p:sp>
        <p:nvSpPr>
          <p:cNvPr id="5" name="TextBox 4">
            <a:extLst>
              <a:ext uri="{FF2B5EF4-FFF2-40B4-BE49-F238E27FC236}">
                <a16:creationId xmlns:a16="http://schemas.microsoft.com/office/drawing/2014/main" id="{49347E4A-C369-4A9B-8B48-B91B2613DDFA}"/>
              </a:ext>
            </a:extLst>
          </p:cNvPr>
          <p:cNvSpPr txBox="1"/>
          <p:nvPr/>
        </p:nvSpPr>
        <p:spPr>
          <a:xfrm>
            <a:off x="948752" y="8453814"/>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Abstract</a:t>
            </a:r>
          </a:p>
        </p:txBody>
      </p:sp>
      <p:sp>
        <p:nvSpPr>
          <p:cNvPr id="12" name="TextBox 11">
            <a:extLst>
              <a:ext uri="{FF2B5EF4-FFF2-40B4-BE49-F238E27FC236}">
                <a16:creationId xmlns:a16="http://schemas.microsoft.com/office/drawing/2014/main" id="{00D6D4BD-FFA1-4538-B9FD-78ADBCBE3EF1}"/>
              </a:ext>
            </a:extLst>
          </p:cNvPr>
          <p:cNvSpPr txBox="1"/>
          <p:nvPr/>
        </p:nvSpPr>
        <p:spPr>
          <a:xfrm>
            <a:off x="920603" y="9282965"/>
            <a:ext cx="8821927" cy="7109639"/>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Key elements of an Independent Studies in Physics, taken by the author under Dr. Feng </a:t>
            </a:r>
            <a:r>
              <a:rPr lang="en-US" sz="2400" dirty="0" err="1">
                <a:latin typeface="Source Sans Pro" panose="020B0503030403020204" pitchFamily="34" charset="0"/>
                <a:ea typeface="Source Sans Pro" panose="020B0503030403020204" pitchFamily="34" charset="0"/>
              </a:rPr>
              <a:t>Jin</a:t>
            </a:r>
            <a:r>
              <a:rPr lang="en-US" sz="2400" dirty="0">
                <a:latin typeface="Source Sans Pro" panose="020B0503030403020204" pitchFamily="34" charset="0"/>
                <a:ea typeface="Source Sans Pro" panose="020B0503030403020204" pitchFamily="34" charset="0"/>
              </a:rPr>
              <a:t> in Fall, 2020, including the project selection process, major hardware components and software designs of the device, is presented along with the actual product of the project, a functioning </a:t>
            </a:r>
            <a:r>
              <a:rPr lang="en-US" sz="2400" dirty="0" err="1">
                <a:latin typeface="Source Sans Pro" panose="020B0503030403020204" pitchFamily="34" charset="0"/>
                <a:ea typeface="Source Sans Pro" panose="020B0503030403020204" pitchFamily="34" charset="0"/>
              </a:rPr>
              <a:t>WiFi</a:t>
            </a:r>
            <a:r>
              <a:rPr lang="en-US" sz="2400" dirty="0">
                <a:latin typeface="Source Sans Pro" panose="020B0503030403020204" pitchFamily="34" charset="0"/>
                <a:ea typeface="Source Sans Pro" panose="020B0503030403020204" pitchFamily="34" charset="0"/>
              </a:rPr>
              <a:t>-connected internet weather clock.  The focus for this independent studies project is electronics and the intent was to learn more about electronics through a personal project with some tangible product in the end. Several project ideas were researched and examined, and the weather clock project was ultimately selected because of its feasibility and involvement of various aspects of electronics. An Arduino compatible board is used, an esp32 microcontroller, which serves as the brain of the device. A low power E-paper display is used to display the weather information. The hardware interface between the esp32 and the e-paper display is through a custom designed and fabricated PCB, and control software is written in C++ using the Arduino API (application programming interface). The metal frame that holds the clock was designed by the author and made by the department machinist John Decker.</a:t>
            </a:r>
          </a:p>
        </p:txBody>
      </p:sp>
      <p:pic>
        <p:nvPicPr>
          <p:cNvPr id="1036" name="Picture 12">
            <a:extLst>
              <a:ext uri="{FF2B5EF4-FFF2-40B4-BE49-F238E27FC236}">
                <a16:creationId xmlns:a16="http://schemas.microsoft.com/office/drawing/2014/main" id="{CFA86E83-AF1E-4FE8-8935-7E2FEFD6F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9255" y="15363637"/>
            <a:ext cx="4742407"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7E026723-B622-44A8-8308-846E52BD5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8550" y="21289881"/>
            <a:ext cx="7238924" cy="394428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5E1EC5E-C9CA-4899-B6A3-2DD147F374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642"/>
          <a:stretch/>
        </p:blipFill>
        <p:spPr bwMode="auto">
          <a:xfrm rot="16200000">
            <a:off x="18961611" y="21349991"/>
            <a:ext cx="3944286" cy="382406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C035A0F-D5F8-47F2-B4F1-333DC98ED80E}"/>
              </a:ext>
            </a:extLst>
          </p:cNvPr>
          <p:cNvCxnSpPr>
            <a:cxnSpLocks/>
          </p:cNvCxnSpPr>
          <p:nvPr/>
        </p:nvCxnSpPr>
        <p:spPr>
          <a:xfrm>
            <a:off x="1052483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687F27B-75E4-40D4-9145-A6879C8B3D90}"/>
              </a:ext>
            </a:extLst>
          </p:cNvPr>
          <p:cNvCxnSpPr/>
          <p:nvPr/>
        </p:nvCxnSpPr>
        <p:spPr>
          <a:xfrm>
            <a:off x="24281866" y="4055286"/>
            <a:ext cx="0" cy="2131345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F5CF54-753E-4951-A422-C6ACEE6B9CB9}"/>
              </a:ext>
            </a:extLst>
          </p:cNvPr>
          <p:cNvSpPr txBox="1"/>
          <p:nvPr/>
        </p:nvSpPr>
        <p:spPr>
          <a:xfrm>
            <a:off x="960162" y="16734897"/>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Project Ideation</a:t>
            </a:r>
          </a:p>
        </p:txBody>
      </p:sp>
      <p:sp>
        <p:nvSpPr>
          <p:cNvPr id="35" name="TextBox 34">
            <a:extLst>
              <a:ext uri="{FF2B5EF4-FFF2-40B4-BE49-F238E27FC236}">
                <a16:creationId xmlns:a16="http://schemas.microsoft.com/office/drawing/2014/main" id="{29E055DC-7CD2-48A2-B581-5BE954EDD3E9}"/>
              </a:ext>
            </a:extLst>
          </p:cNvPr>
          <p:cNvSpPr txBox="1"/>
          <p:nvPr/>
        </p:nvSpPr>
        <p:spPr>
          <a:xfrm>
            <a:off x="897787" y="17557316"/>
            <a:ext cx="8821927" cy="2677656"/>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To start the process, I produced a small set of project Ideas the list included:</a:t>
            </a:r>
          </a:p>
          <a:p>
            <a:pPr marL="971550" lvl="1" indent="-514350">
              <a:buAutoNum type="arabicPeriod"/>
            </a:pPr>
            <a:r>
              <a:rPr lang="en-US" sz="2400" dirty="0">
                <a:latin typeface="Source Sans Pro" panose="020B0503030403020204" pitchFamily="34" charset="0"/>
                <a:ea typeface="Source Sans Pro" panose="020B0503030403020204" pitchFamily="34" charset="0"/>
              </a:rPr>
              <a:t>Cleaning up the circuitry on an older project of mine</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small drone</a:t>
            </a:r>
          </a:p>
          <a:p>
            <a:pPr marL="971550" lvl="1" indent="-514350">
              <a:buAutoNum type="arabicPeriod"/>
            </a:pPr>
            <a:r>
              <a:rPr lang="en-US" sz="2400" dirty="0">
                <a:latin typeface="Source Sans Pro" panose="020B0503030403020204" pitchFamily="34" charset="0"/>
                <a:ea typeface="Source Sans Pro" panose="020B0503030403020204" pitchFamily="34" charset="0"/>
              </a:rPr>
              <a:t>Creating a nixie tube clock</a:t>
            </a:r>
          </a:p>
          <a:p>
            <a:pPr marL="971550" lvl="1" indent="-514350">
              <a:buAutoNum type="arabicPeriod"/>
            </a:pPr>
            <a:r>
              <a:rPr lang="en-US" sz="2400" dirty="0">
                <a:latin typeface="Source Sans Pro" panose="020B0503030403020204" pitchFamily="34" charset="0"/>
                <a:ea typeface="Source Sans Pro" panose="020B0503030403020204" pitchFamily="34" charset="0"/>
              </a:rPr>
              <a:t>Building a weather clock</a:t>
            </a:r>
          </a:p>
          <a:p>
            <a:r>
              <a:rPr lang="en-US" sz="2400" dirty="0">
                <a:latin typeface="Source Sans Pro" panose="020B0503030403020204" pitchFamily="34" charset="0"/>
                <a:ea typeface="Source Sans Pro" panose="020B0503030403020204" pitchFamily="34" charset="0"/>
              </a:rPr>
              <a:t>From these I ended up choosing the weather clock.</a:t>
            </a:r>
          </a:p>
        </p:txBody>
      </p:sp>
      <p:sp>
        <p:nvSpPr>
          <p:cNvPr id="39" name="TextBox 38">
            <a:extLst>
              <a:ext uri="{FF2B5EF4-FFF2-40B4-BE49-F238E27FC236}">
                <a16:creationId xmlns:a16="http://schemas.microsoft.com/office/drawing/2014/main" id="{1C0CE388-8C32-43A6-BFAB-095BEFC69ADE}"/>
              </a:ext>
            </a:extLst>
          </p:cNvPr>
          <p:cNvSpPr txBox="1"/>
          <p:nvPr/>
        </p:nvSpPr>
        <p:spPr>
          <a:xfrm>
            <a:off x="11366411" y="393611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research</a:t>
            </a:r>
          </a:p>
        </p:txBody>
      </p:sp>
      <p:sp>
        <p:nvSpPr>
          <p:cNvPr id="40" name="TextBox 39">
            <a:extLst>
              <a:ext uri="{FF2B5EF4-FFF2-40B4-BE49-F238E27FC236}">
                <a16:creationId xmlns:a16="http://schemas.microsoft.com/office/drawing/2014/main" id="{0994DA0B-7783-423D-B3D5-D3CFF9A65D45}"/>
              </a:ext>
            </a:extLst>
          </p:cNvPr>
          <p:cNvSpPr txBox="1"/>
          <p:nvPr/>
        </p:nvSpPr>
        <p:spPr>
          <a:xfrm>
            <a:off x="25200905" y="21436739"/>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Conclusion</a:t>
            </a:r>
          </a:p>
        </p:txBody>
      </p:sp>
      <p:sp>
        <p:nvSpPr>
          <p:cNvPr id="41" name="TextBox 40">
            <a:extLst>
              <a:ext uri="{FF2B5EF4-FFF2-40B4-BE49-F238E27FC236}">
                <a16:creationId xmlns:a16="http://schemas.microsoft.com/office/drawing/2014/main" id="{D007DDB0-86B6-40A6-B4B0-05B32335CA14}"/>
              </a:ext>
            </a:extLst>
          </p:cNvPr>
          <p:cNvSpPr txBox="1"/>
          <p:nvPr/>
        </p:nvSpPr>
        <p:spPr>
          <a:xfrm>
            <a:off x="25181323" y="22235502"/>
            <a:ext cx="12034139" cy="4401205"/>
          </a:xfrm>
          <a:prstGeom prst="rect">
            <a:avLst/>
          </a:prstGeom>
          <a:noFill/>
        </p:spPr>
        <p:txBody>
          <a:bodyPr wrap="square" rtlCol="0">
            <a:spAutoFit/>
          </a:bodyPr>
          <a:lstStyle/>
          <a:p>
            <a:r>
              <a:rPr lang="en-US" sz="2800" dirty="0">
                <a:latin typeface="Source Sans Pro" panose="020B0503030403020204" pitchFamily="34" charset="0"/>
                <a:ea typeface="Source Sans Pro" panose="020B0503030403020204" pitchFamily="34" charset="0"/>
              </a:rPr>
              <a:t>I enjoyed the process I went through to create this weather clock. Along the way I would say I learned a great deal about many things. I learned a lot about how microcontrollers work and how they interface with other electronics I learned a lot about different types of batteries. I got the basics of PCB design and would now say I am capable of creating simple boards. In topics less related to physics I learned more about software and how to work on the programming of microcontrollers. I gained more experience in mechanical design and outsourcing the creation of my designs. I also became better at documenting my work. I enjoy creating things. This project was a good learning experience for me, and I am happy with the end product.</a:t>
            </a:r>
          </a:p>
        </p:txBody>
      </p:sp>
      <p:sp>
        <p:nvSpPr>
          <p:cNvPr id="42" name="TextBox 41">
            <a:extLst>
              <a:ext uri="{FF2B5EF4-FFF2-40B4-BE49-F238E27FC236}">
                <a16:creationId xmlns:a16="http://schemas.microsoft.com/office/drawing/2014/main" id="{F0034A0F-8BDD-493B-AF06-6C47C2950056}"/>
              </a:ext>
            </a:extLst>
          </p:cNvPr>
          <p:cNvSpPr txBox="1"/>
          <p:nvPr/>
        </p:nvSpPr>
        <p:spPr>
          <a:xfrm>
            <a:off x="11267584" y="4822917"/>
            <a:ext cx="7699953" cy="6001643"/>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Extra care was taken to better understand the two main components, the esp32 and the e-paper panel.</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E-paper display:</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Paper like display without glare</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Have a very low power consumption</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Retain an image without power</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Disadvantages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Slow refresh rate</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Limited colors</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Workings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Pixels are small capsules filled with negatively changed white pigment and positively charged white pigment. A charge is applied to move the pigment and change the pixel.</a:t>
            </a:r>
          </a:p>
        </p:txBody>
      </p:sp>
      <p:sp>
        <p:nvSpPr>
          <p:cNvPr id="43" name="TextBox 42">
            <a:extLst>
              <a:ext uri="{FF2B5EF4-FFF2-40B4-BE49-F238E27FC236}">
                <a16:creationId xmlns:a16="http://schemas.microsoft.com/office/drawing/2014/main" id="{83F2A8E1-0E68-4D27-A8F6-EB2CD740FD2C}"/>
              </a:ext>
            </a:extLst>
          </p:cNvPr>
          <p:cNvSpPr txBox="1"/>
          <p:nvPr/>
        </p:nvSpPr>
        <p:spPr>
          <a:xfrm>
            <a:off x="948752" y="20703549"/>
            <a:ext cx="8821927" cy="584775"/>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Parts list</a:t>
            </a:r>
          </a:p>
        </p:txBody>
      </p:sp>
      <p:sp>
        <p:nvSpPr>
          <p:cNvPr id="44" name="TextBox 43">
            <a:extLst>
              <a:ext uri="{FF2B5EF4-FFF2-40B4-BE49-F238E27FC236}">
                <a16:creationId xmlns:a16="http://schemas.microsoft.com/office/drawing/2014/main" id="{B8083F8E-6BF9-4A43-9375-0BE617D77167}"/>
              </a:ext>
            </a:extLst>
          </p:cNvPr>
          <p:cNvSpPr txBox="1"/>
          <p:nvPr/>
        </p:nvSpPr>
        <p:spPr>
          <a:xfrm>
            <a:off x="948752" y="21764771"/>
            <a:ext cx="5930763" cy="341632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After picking the project I started doing research into what parts I would need and what I would need to learn to use them.</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The part list I came up is below:</a:t>
            </a:r>
          </a:p>
          <a:p>
            <a:pPr marL="971550" lvl="1" indent="-514350">
              <a:buAutoNum type="arabicPeriod"/>
            </a:pPr>
            <a:r>
              <a:rPr lang="en-US" sz="2400" dirty="0">
                <a:latin typeface="Source Sans Pro" panose="020B0503030403020204" pitchFamily="34" charset="0"/>
                <a:ea typeface="Source Sans Pro" panose="020B0503030403020204" pitchFamily="34" charset="0"/>
              </a:rPr>
              <a:t>Esp32 microcontroller (the brain)</a:t>
            </a:r>
          </a:p>
          <a:p>
            <a:pPr marL="971550" lvl="1" indent="-514350">
              <a:buAutoNum type="arabicPeriod"/>
            </a:pPr>
            <a:r>
              <a:rPr lang="en-US" sz="2400" dirty="0">
                <a:latin typeface="Source Sans Pro" panose="020B0503030403020204" pitchFamily="34" charset="0"/>
                <a:ea typeface="Source Sans Pro" panose="020B0503030403020204" pitchFamily="34" charset="0"/>
              </a:rPr>
              <a:t>4.2-inch e-paper panel (the display)</a:t>
            </a:r>
          </a:p>
          <a:p>
            <a:pPr marL="971550" lvl="1" indent="-514350">
              <a:buAutoNum type="arabicPeriod"/>
            </a:pPr>
            <a:r>
              <a:rPr lang="en-US" sz="2400" dirty="0">
                <a:latin typeface="Source Sans Pro" panose="020B0503030403020204" pitchFamily="34" charset="0"/>
                <a:ea typeface="Source Sans Pro" panose="020B0503030403020204" pitchFamily="34" charset="0"/>
              </a:rPr>
              <a:t>Frame to hold the electronics</a:t>
            </a:r>
          </a:p>
          <a:p>
            <a:pPr marL="971550" lvl="1" indent="-514350">
              <a:buAutoNum type="arabicPeriod"/>
            </a:pPr>
            <a:r>
              <a:rPr lang="en-US" sz="2400" dirty="0">
                <a:latin typeface="Source Sans Pro" panose="020B0503030403020204" pitchFamily="34" charset="0"/>
                <a:ea typeface="Source Sans Pro" panose="020B0503030403020204" pitchFamily="34" charset="0"/>
              </a:rPr>
              <a:t>9V battery</a:t>
            </a:r>
          </a:p>
        </p:txBody>
      </p:sp>
      <p:sp>
        <p:nvSpPr>
          <p:cNvPr id="45" name="TextBox 44">
            <a:extLst>
              <a:ext uri="{FF2B5EF4-FFF2-40B4-BE49-F238E27FC236}">
                <a16:creationId xmlns:a16="http://schemas.microsoft.com/office/drawing/2014/main" id="{B50E36CB-3D19-4B6B-87A5-C25B7981226C}"/>
              </a:ext>
            </a:extLst>
          </p:cNvPr>
          <p:cNvSpPr txBox="1"/>
          <p:nvPr/>
        </p:nvSpPr>
        <p:spPr>
          <a:xfrm>
            <a:off x="11178372" y="10976603"/>
            <a:ext cx="12564989" cy="378565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Esp32:</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Compatible with the Arduino ecosystem</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Relatively fast hardware</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Disadvantages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Less documentation than name brand Arduino hardware</a:t>
            </a:r>
          </a:p>
          <a:p>
            <a:pPr marL="800100" lvl="1"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Workings</a:t>
            </a:r>
          </a:p>
          <a:p>
            <a:pPr marL="1257300" lvl="2"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The small development board consisted of a programmable micro-controller, a Wi-Fi/Bluetooth module and other features. Also included are many GPIO pins.</a:t>
            </a:r>
          </a:p>
          <a:p>
            <a:pPr marL="342900" indent="-342900">
              <a:buFont typeface="Arial" panose="020B0604020202020204" pitchFamily="34" charset="0"/>
              <a:buChar char="•"/>
            </a:pPr>
            <a:endParaRPr lang="en-US" sz="2400" dirty="0">
              <a:latin typeface="Source Sans Pro" panose="020B0503030403020204" pitchFamily="34" charset="0"/>
              <a:ea typeface="Source Sans Pro" panose="020B0503030403020204" pitchFamily="34" charset="0"/>
            </a:endParaRPr>
          </a:p>
        </p:txBody>
      </p:sp>
      <p:sp>
        <p:nvSpPr>
          <p:cNvPr id="46" name="TextBox 45">
            <a:extLst>
              <a:ext uri="{FF2B5EF4-FFF2-40B4-BE49-F238E27FC236}">
                <a16:creationId xmlns:a16="http://schemas.microsoft.com/office/drawing/2014/main" id="{2AE67B3E-681C-4037-8E10-E0052346B641}"/>
              </a:ext>
            </a:extLst>
          </p:cNvPr>
          <p:cNvSpPr txBox="1"/>
          <p:nvPr/>
        </p:nvSpPr>
        <p:spPr>
          <a:xfrm>
            <a:off x="11145400" y="14786970"/>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Initial display experiments</a:t>
            </a:r>
          </a:p>
        </p:txBody>
      </p:sp>
      <p:sp>
        <p:nvSpPr>
          <p:cNvPr id="47" name="TextBox 46">
            <a:extLst>
              <a:ext uri="{FF2B5EF4-FFF2-40B4-BE49-F238E27FC236}">
                <a16:creationId xmlns:a16="http://schemas.microsoft.com/office/drawing/2014/main" id="{C02C2E5B-F74E-4100-8C52-5DB552013DAB}"/>
              </a:ext>
            </a:extLst>
          </p:cNvPr>
          <p:cNvSpPr txBox="1"/>
          <p:nvPr/>
        </p:nvSpPr>
        <p:spPr>
          <a:xfrm>
            <a:off x="16293966" y="15657023"/>
            <a:ext cx="6889203" cy="2308324"/>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With these parts on hand, I started doing some initial tests to familiarize myself with the display and how to drive it with the esp32. I wired the display to the esp32 as can be seen in the image to the left.  Some example code was uploaded to the esp32 to display some example images.</a:t>
            </a:r>
          </a:p>
        </p:txBody>
      </p:sp>
      <p:sp>
        <p:nvSpPr>
          <p:cNvPr id="48" name="TextBox 47">
            <a:extLst>
              <a:ext uri="{FF2B5EF4-FFF2-40B4-BE49-F238E27FC236}">
                <a16:creationId xmlns:a16="http://schemas.microsoft.com/office/drawing/2014/main" id="{34F01E38-9833-427C-9B4B-CF433CD91689}"/>
              </a:ext>
            </a:extLst>
          </p:cNvPr>
          <p:cNvSpPr txBox="1"/>
          <p:nvPr/>
        </p:nvSpPr>
        <p:spPr>
          <a:xfrm>
            <a:off x="11107687" y="185256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Frame design</a:t>
            </a:r>
          </a:p>
        </p:txBody>
      </p:sp>
      <p:sp>
        <p:nvSpPr>
          <p:cNvPr id="49" name="TextBox 48">
            <a:extLst>
              <a:ext uri="{FF2B5EF4-FFF2-40B4-BE49-F238E27FC236}">
                <a16:creationId xmlns:a16="http://schemas.microsoft.com/office/drawing/2014/main" id="{58619424-79D8-4815-9FE0-2554C8251B1D}"/>
              </a:ext>
            </a:extLst>
          </p:cNvPr>
          <p:cNvSpPr txBox="1"/>
          <p:nvPr/>
        </p:nvSpPr>
        <p:spPr>
          <a:xfrm>
            <a:off x="11145400" y="19398323"/>
            <a:ext cx="12000058" cy="1569660"/>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After getting a foundation for how to program for and drive the display I started work on a frame to hold the display. I came up with a simple design using a computer aided design program called Fusion 360. The design can be seen below. I sent a dimension document to a machinist in the physics department, and he put together a metal construction of the frame.</a:t>
            </a:r>
          </a:p>
        </p:txBody>
      </p:sp>
      <p:sp>
        <p:nvSpPr>
          <p:cNvPr id="50" name="TextBox 49">
            <a:extLst>
              <a:ext uri="{FF2B5EF4-FFF2-40B4-BE49-F238E27FC236}">
                <a16:creationId xmlns:a16="http://schemas.microsoft.com/office/drawing/2014/main" id="{BEA15C0C-228B-459D-9AC0-FF608273CB13}"/>
              </a:ext>
            </a:extLst>
          </p:cNvPr>
          <p:cNvSpPr txBox="1"/>
          <p:nvPr/>
        </p:nvSpPr>
        <p:spPr>
          <a:xfrm>
            <a:off x="25373592" y="202260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Software</a:t>
            </a:r>
          </a:p>
        </p:txBody>
      </p:sp>
      <p:sp>
        <p:nvSpPr>
          <p:cNvPr id="51" name="TextBox 50">
            <a:extLst>
              <a:ext uri="{FF2B5EF4-FFF2-40B4-BE49-F238E27FC236}">
                <a16:creationId xmlns:a16="http://schemas.microsoft.com/office/drawing/2014/main" id="{BE800EC4-2B74-48EA-A412-8E01BB2EFB2A}"/>
              </a:ext>
            </a:extLst>
          </p:cNvPr>
          <p:cNvSpPr txBox="1"/>
          <p:nvPr/>
        </p:nvSpPr>
        <p:spPr>
          <a:xfrm>
            <a:off x="25290663" y="2880629"/>
            <a:ext cx="8520370" cy="2677656"/>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Next, I started working on the software that would display the weather information. I stumbled upon a GitHub repository that had a well written script that was very close to the application that I was shooting for. I lightly modified the program to work for my situation and I now had a working weather clock, although it still had to be powered by cable and the circuitry was very messy and temporary.</a:t>
            </a:r>
          </a:p>
        </p:txBody>
      </p:sp>
      <p:sp>
        <p:nvSpPr>
          <p:cNvPr id="53" name="TextBox 52">
            <a:extLst>
              <a:ext uri="{FF2B5EF4-FFF2-40B4-BE49-F238E27FC236}">
                <a16:creationId xmlns:a16="http://schemas.microsoft.com/office/drawing/2014/main" id="{BDB7D36E-5C2C-4E28-87A5-1C4F053F5DE8}"/>
              </a:ext>
            </a:extLst>
          </p:cNvPr>
          <p:cNvSpPr txBox="1"/>
          <p:nvPr/>
        </p:nvSpPr>
        <p:spPr>
          <a:xfrm>
            <a:off x="25373592" y="5944125"/>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Circuit design</a:t>
            </a:r>
          </a:p>
        </p:txBody>
      </p:sp>
      <p:sp>
        <p:nvSpPr>
          <p:cNvPr id="54" name="TextBox 53">
            <a:extLst>
              <a:ext uri="{FF2B5EF4-FFF2-40B4-BE49-F238E27FC236}">
                <a16:creationId xmlns:a16="http://schemas.microsoft.com/office/drawing/2014/main" id="{BCB6D9F7-4E73-4ECB-B8F7-B449D947CEF0}"/>
              </a:ext>
            </a:extLst>
          </p:cNvPr>
          <p:cNvSpPr txBox="1"/>
          <p:nvPr/>
        </p:nvSpPr>
        <p:spPr>
          <a:xfrm>
            <a:off x="25290663" y="6796690"/>
            <a:ext cx="12120700" cy="1938992"/>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I delved into learning electronic design automation (EDA) so that I could design a PCB to mount all my parts to. I went with a program called </a:t>
            </a:r>
            <a:r>
              <a:rPr lang="en-US" sz="2400" dirty="0" err="1">
                <a:latin typeface="Source Sans Pro" panose="020B0503030403020204" pitchFamily="34" charset="0"/>
                <a:ea typeface="Source Sans Pro" panose="020B0503030403020204" pitchFamily="34" charset="0"/>
              </a:rPr>
              <a:t>EasyEDA</a:t>
            </a:r>
            <a:r>
              <a:rPr lang="en-US" sz="2400" dirty="0">
                <a:latin typeface="Source Sans Pro" panose="020B0503030403020204" pitchFamily="34" charset="0"/>
                <a:ea typeface="Source Sans Pro" panose="020B0503030403020204" pitchFamily="34" charset="0"/>
              </a:rPr>
              <a:t> and designed a board to mount right behind the display and connect everything together. The design can be seen below. I next sent my design to a PCB manufacturing company. This company cheaply produced a small batch of my board and shipped them to me.</a:t>
            </a:r>
          </a:p>
        </p:txBody>
      </p:sp>
      <p:sp>
        <p:nvSpPr>
          <p:cNvPr id="55" name="TextBox 54">
            <a:extLst>
              <a:ext uri="{FF2B5EF4-FFF2-40B4-BE49-F238E27FC236}">
                <a16:creationId xmlns:a16="http://schemas.microsoft.com/office/drawing/2014/main" id="{FF2E3121-C672-4E4C-B63C-B646BB498349}"/>
              </a:ext>
            </a:extLst>
          </p:cNvPr>
          <p:cNvSpPr txBox="1"/>
          <p:nvPr/>
        </p:nvSpPr>
        <p:spPr>
          <a:xfrm>
            <a:off x="25197667" y="12627704"/>
            <a:ext cx="12037771" cy="582213"/>
          </a:xfrm>
          <a:prstGeom prst="rect">
            <a:avLst/>
          </a:prstGeom>
          <a:solidFill>
            <a:srgbClr val="00979C"/>
          </a:solidFill>
          <a:effectLst>
            <a:softEdge rad="0"/>
          </a:effectLst>
        </p:spPr>
        <p:txBody>
          <a:bodyPr wrap="square" rtlCol="0">
            <a:spAutoFit/>
          </a:bodyPr>
          <a:lstStyle/>
          <a:p>
            <a:pPr algn="ctr"/>
            <a:r>
              <a:rPr lang="en-US" sz="3200" dirty="0">
                <a:solidFill>
                  <a:schemeClr val="bg1"/>
                </a:solidFill>
                <a:latin typeface="Source Sans Pro" panose="020B0503030403020204" pitchFamily="34" charset="0"/>
                <a:ea typeface="Source Sans Pro" panose="020B0503030403020204" pitchFamily="34" charset="0"/>
              </a:rPr>
              <a:t>Results</a:t>
            </a:r>
          </a:p>
        </p:txBody>
      </p:sp>
      <p:sp>
        <p:nvSpPr>
          <p:cNvPr id="56" name="TextBox 55">
            <a:extLst>
              <a:ext uri="{FF2B5EF4-FFF2-40B4-BE49-F238E27FC236}">
                <a16:creationId xmlns:a16="http://schemas.microsoft.com/office/drawing/2014/main" id="{9008188A-49E5-47EA-BB08-FA009743C995}"/>
              </a:ext>
            </a:extLst>
          </p:cNvPr>
          <p:cNvSpPr txBox="1"/>
          <p:nvPr/>
        </p:nvSpPr>
        <p:spPr>
          <a:xfrm>
            <a:off x="25156203" y="13378677"/>
            <a:ext cx="12120700" cy="830997"/>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Finally, I started assembling all the components. I soldered the board to the PCB and attached the screen and the battery and put it in the frame and I had a working final product.</a:t>
            </a:r>
          </a:p>
        </p:txBody>
      </p:sp>
      <p:sp>
        <p:nvSpPr>
          <p:cNvPr id="57" name="TextBox 56">
            <a:extLst>
              <a:ext uri="{FF2B5EF4-FFF2-40B4-BE49-F238E27FC236}">
                <a16:creationId xmlns:a16="http://schemas.microsoft.com/office/drawing/2014/main" id="{761DEFD4-2495-490A-8651-9BC2667F5AA2}"/>
              </a:ext>
            </a:extLst>
          </p:cNvPr>
          <p:cNvSpPr txBox="1"/>
          <p:nvPr/>
        </p:nvSpPr>
        <p:spPr>
          <a:xfrm>
            <a:off x="13931540" y="1433045"/>
            <a:ext cx="11614053" cy="2308324"/>
          </a:xfrm>
          <a:prstGeom prst="rect">
            <a:avLst/>
          </a:prstGeom>
          <a:noFill/>
        </p:spPr>
        <p:txBody>
          <a:bodyPr wrap="square" rtlCol="0">
            <a:spAutoFit/>
          </a:bodyPr>
          <a:lstStyle/>
          <a:p>
            <a:pPr algn="ctr"/>
            <a:r>
              <a:rPr lang="en-US" sz="3600" i="0" u="none" strike="noStrike" dirty="0">
                <a:effectLst/>
                <a:latin typeface="Source Sans Pro" panose="020B0604020202020204" pitchFamily="34" charset="0"/>
              </a:rPr>
              <a:t>Departmental of Physics and Astronomy</a:t>
            </a:r>
          </a:p>
          <a:p>
            <a:pPr algn="ctr"/>
            <a:r>
              <a:rPr lang="en-US" sz="3600" i="0" u="none" strike="noStrike" dirty="0">
                <a:effectLst/>
                <a:latin typeface="Source Sans Pro" panose="020B0604020202020204" pitchFamily="34" charset="0"/>
              </a:rPr>
              <a:t>Ball State University</a:t>
            </a:r>
          </a:p>
          <a:p>
            <a:pPr algn="ctr"/>
            <a:r>
              <a:rPr lang="en-US" sz="3600" dirty="0">
                <a:latin typeface="Source Sans Pro" panose="020B0604020202020204" pitchFamily="34" charset="0"/>
              </a:rPr>
              <a:t>By Daniel Litt</a:t>
            </a:r>
          </a:p>
          <a:p>
            <a:pPr algn="ctr"/>
            <a:r>
              <a:rPr lang="en-US" sz="3600" i="0" u="none" strike="noStrike" dirty="0">
                <a:effectLst/>
                <a:latin typeface="Source Sans Pro" panose="020B0604020202020204" pitchFamily="34" charset="0"/>
              </a:rPr>
              <a:t>Advisor Dr. Feng </a:t>
            </a:r>
            <a:r>
              <a:rPr lang="en-US" sz="3600" i="0" u="none" strike="noStrike" dirty="0" err="1">
                <a:effectLst/>
                <a:latin typeface="Source Sans Pro" panose="020B0604020202020204" pitchFamily="34" charset="0"/>
              </a:rPr>
              <a:t>Jin</a:t>
            </a:r>
            <a:endParaRPr lang="en-US" sz="3600" i="0" u="none" strike="noStrike" dirty="0">
              <a:effectLst/>
              <a:latin typeface="Source Sans Pro" panose="020B0604020202020204" pitchFamily="34" charset="0"/>
            </a:endParaRPr>
          </a:p>
        </p:txBody>
      </p:sp>
      <p:grpSp>
        <p:nvGrpSpPr>
          <p:cNvPr id="16" name="Group 15">
            <a:extLst>
              <a:ext uri="{FF2B5EF4-FFF2-40B4-BE49-F238E27FC236}">
                <a16:creationId xmlns:a16="http://schemas.microsoft.com/office/drawing/2014/main" id="{59733120-5452-4D1E-B324-4DB003F1032B}"/>
              </a:ext>
            </a:extLst>
          </p:cNvPr>
          <p:cNvGrpSpPr/>
          <p:nvPr/>
        </p:nvGrpSpPr>
        <p:grpSpPr>
          <a:xfrm>
            <a:off x="288965" y="1170027"/>
            <a:ext cx="9508138" cy="7156423"/>
            <a:chOff x="288965" y="1170027"/>
            <a:chExt cx="9508138" cy="7156423"/>
          </a:xfrm>
        </p:grpSpPr>
        <p:pic>
          <p:nvPicPr>
            <p:cNvPr id="1030" name="Picture 6" descr="NODEMCU ESP32">
              <a:extLst>
                <a:ext uri="{FF2B5EF4-FFF2-40B4-BE49-F238E27FC236}">
                  <a16:creationId xmlns:a16="http://schemas.microsoft.com/office/drawing/2014/main" id="{B6C8153E-EA51-49CC-8542-BA9F4BE7F6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65" y="3228670"/>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rduino Uno R3 - Elektor">
              <a:extLst>
                <a:ext uri="{FF2B5EF4-FFF2-40B4-BE49-F238E27FC236}">
                  <a16:creationId xmlns:a16="http://schemas.microsoft.com/office/drawing/2014/main" id="{F7A83C45-3678-45EF-920D-4DD4CA143E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9323" y="1170027"/>
              <a:ext cx="5097780" cy="509778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load.wikimedia.org/wikipedia/commons/thumb/8/...">
              <a:extLst>
                <a:ext uri="{FF2B5EF4-FFF2-40B4-BE49-F238E27FC236}">
                  <a16:creationId xmlns:a16="http://schemas.microsoft.com/office/drawing/2014/main" id="{3C1A12AB-342B-4568-8204-4ABDA9E20E8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965" y="1771103"/>
              <a:ext cx="2524125" cy="1724025"/>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5E1A01E5-F5B0-40E5-AEB4-A9D044E0D732}"/>
                </a:ext>
              </a:extLst>
            </p:cNvPr>
            <p:cNvSpPr txBox="1"/>
            <p:nvPr/>
          </p:nvSpPr>
          <p:spPr>
            <a:xfrm>
              <a:off x="1949668" y="7615218"/>
              <a:ext cx="6889203"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 esp32 microcontroller (left) and Arduino Uno microcontroller (right)</a:t>
              </a:r>
            </a:p>
          </p:txBody>
        </p:sp>
      </p:grpSp>
      <p:grpSp>
        <p:nvGrpSpPr>
          <p:cNvPr id="17" name="Group 16">
            <a:extLst>
              <a:ext uri="{FF2B5EF4-FFF2-40B4-BE49-F238E27FC236}">
                <a16:creationId xmlns:a16="http://schemas.microsoft.com/office/drawing/2014/main" id="{D8490ACC-268A-4B7A-8710-18F9EDE07D64}"/>
              </a:ext>
            </a:extLst>
          </p:cNvPr>
          <p:cNvGrpSpPr/>
          <p:nvPr/>
        </p:nvGrpSpPr>
        <p:grpSpPr>
          <a:xfrm>
            <a:off x="6515241" y="21849458"/>
            <a:ext cx="3708091" cy="3812853"/>
            <a:chOff x="6515241" y="21849458"/>
            <a:chExt cx="3708091" cy="3812853"/>
          </a:xfrm>
        </p:grpSpPr>
        <p:pic>
          <p:nvPicPr>
            <p:cNvPr id="1034" name="Picture 10" descr="400x300, 4.2inch E-Ink display module, three-color, SPI interface |  WFT0420CZ15">
              <a:extLst>
                <a:ext uri="{FF2B5EF4-FFF2-40B4-BE49-F238E27FC236}">
                  <a16:creationId xmlns:a16="http://schemas.microsoft.com/office/drawing/2014/main" id="{7E4B8891-1E77-42A6-8DB2-4ED058C2208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9076" t="16704" r="6292" b="16926"/>
            <a:stretch/>
          </p:blipFill>
          <p:spPr bwMode="auto">
            <a:xfrm>
              <a:off x="6515241" y="21849458"/>
              <a:ext cx="3708091" cy="2907926"/>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8392E023-0F55-421D-B327-CD601175D31F}"/>
                </a:ext>
              </a:extLst>
            </p:cNvPr>
            <p:cNvSpPr txBox="1"/>
            <p:nvPr/>
          </p:nvSpPr>
          <p:spPr>
            <a:xfrm>
              <a:off x="6659072" y="25015980"/>
              <a:ext cx="3533908"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2. 4.2-inch </a:t>
              </a:r>
              <a:r>
                <a:rPr lang="en-US" dirty="0" err="1">
                  <a:latin typeface="Source Sans Pro" panose="020B0503030403020204" pitchFamily="34" charset="0"/>
                  <a:ea typeface="Source Sans Pro" panose="020B0503030403020204" pitchFamily="34" charset="0"/>
                </a:rPr>
                <a:t>Waveshare</a:t>
              </a:r>
              <a:r>
                <a:rPr lang="en-US" dirty="0">
                  <a:latin typeface="Source Sans Pro" panose="020B0503030403020204" pitchFamily="34" charset="0"/>
                  <a:ea typeface="Source Sans Pro" panose="020B0503030403020204" pitchFamily="34" charset="0"/>
                </a:rPr>
                <a:t> e-paper panel</a:t>
              </a:r>
            </a:p>
          </p:txBody>
        </p:sp>
      </p:grpSp>
      <p:grpSp>
        <p:nvGrpSpPr>
          <p:cNvPr id="18" name="Group 17">
            <a:extLst>
              <a:ext uri="{FF2B5EF4-FFF2-40B4-BE49-F238E27FC236}">
                <a16:creationId xmlns:a16="http://schemas.microsoft.com/office/drawing/2014/main" id="{23BFF34A-3137-4341-8C9F-BBFDD727F987}"/>
              </a:ext>
            </a:extLst>
          </p:cNvPr>
          <p:cNvGrpSpPr/>
          <p:nvPr/>
        </p:nvGrpSpPr>
        <p:grpSpPr>
          <a:xfrm>
            <a:off x="19126198" y="5018151"/>
            <a:ext cx="4400261" cy="3351864"/>
            <a:chOff x="19126198" y="5018151"/>
            <a:chExt cx="4400261" cy="3351864"/>
          </a:xfrm>
        </p:grpSpPr>
        <p:pic>
          <p:nvPicPr>
            <p:cNvPr id="1054" name="Picture 30">
              <a:extLst>
                <a:ext uri="{FF2B5EF4-FFF2-40B4-BE49-F238E27FC236}">
                  <a16:creationId xmlns:a16="http://schemas.microsoft.com/office/drawing/2014/main" id="{0F56E0DA-E568-4365-8DB8-6AA9A1B43C5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126198" y="5018151"/>
              <a:ext cx="4400261" cy="2813628"/>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7AC3EBB9-9242-4C20-82C1-91AA6AA830B4}"/>
                </a:ext>
              </a:extLst>
            </p:cNvPr>
            <p:cNvSpPr txBox="1"/>
            <p:nvPr/>
          </p:nvSpPr>
          <p:spPr>
            <a:xfrm>
              <a:off x="19208568" y="8000683"/>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3. Macro view of single e-paper pixel</a:t>
              </a:r>
            </a:p>
          </p:txBody>
        </p:sp>
      </p:grpSp>
      <p:grpSp>
        <p:nvGrpSpPr>
          <p:cNvPr id="19" name="Group 18">
            <a:extLst>
              <a:ext uri="{FF2B5EF4-FFF2-40B4-BE49-F238E27FC236}">
                <a16:creationId xmlns:a16="http://schemas.microsoft.com/office/drawing/2014/main" id="{0867BBE9-6B6D-4E67-B518-06A240CD286A}"/>
              </a:ext>
            </a:extLst>
          </p:cNvPr>
          <p:cNvGrpSpPr/>
          <p:nvPr/>
        </p:nvGrpSpPr>
        <p:grpSpPr>
          <a:xfrm>
            <a:off x="19137417" y="8656100"/>
            <a:ext cx="4400260" cy="3522066"/>
            <a:chOff x="19137417" y="8656100"/>
            <a:chExt cx="4400260" cy="3522066"/>
          </a:xfrm>
        </p:grpSpPr>
        <p:pic>
          <p:nvPicPr>
            <p:cNvPr id="1058" name="Picture 34" descr="e-ink under a microscope. | I was curious what the e ink on … | Flickr">
              <a:extLst>
                <a:ext uri="{FF2B5EF4-FFF2-40B4-BE49-F238E27FC236}">
                  <a16:creationId xmlns:a16="http://schemas.microsoft.com/office/drawing/2014/main" id="{F534DE09-721A-42DD-9AA0-532FD2ED5E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37417" y="8656100"/>
              <a:ext cx="4400260" cy="2934939"/>
            </a:xfrm>
            <a:prstGeom prst="rect">
              <a:avLst/>
            </a:prstGeom>
            <a:noFill/>
            <a:extLst>
              <a:ext uri="{909E8E84-426E-40DD-AFC4-6F175D3DCCD1}">
                <a14:hiddenFill xmlns:a14="http://schemas.microsoft.com/office/drawing/2010/main">
                  <a:solidFill>
                    <a:srgbClr val="FFFFFF"/>
                  </a:solidFill>
                </a14:hiddenFill>
              </a:ext>
            </a:extLst>
          </p:spPr>
        </p:pic>
        <p:sp>
          <p:nvSpPr>
            <p:cNvPr id="65" name="TextBox 64">
              <a:extLst>
                <a:ext uri="{FF2B5EF4-FFF2-40B4-BE49-F238E27FC236}">
                  <a16:creationId xmlns:a16="http://schemas.microsoft.com/office/drawing/2014/main" id="{9A146E23-74A1-4320-B027-89179143B41A}"/>
                </a:ext>
              </a:extLst>
            </p:cNvPr>
            <p:cNvSpPr txBox="1"/>
            <p:nvPr/>
          </p:nvSpPr>
          <p:spPr>
            <a:xfrm>
              <a:off x="19208568" y="11808834"/>
              <a:ext cx="4257958"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4. Close up of e-paper panel</a:t>
              </a:r>
            </a:p>
          </p:txBody>
        </p:sp>
      </p:grpSp>
      <p:sp>
        <p:nvSpPr>
          <p:cNvPr id="67" name="TextBox 66">
            <a:extLst>
              <a:ext uri="{FF2B5EF4-FFF2-40B4-BE49-F238E27FC236}">
                <a16:creationId xmlns:a16="http://schemas.microsoft.com/office/drawing/2014/main" id="{EFFC8590-DAE9-4B27-81E9-B5B2A993406B}"/>
              </a:ext>
            </a:extLst>
          </p:cNvPr>
          <p:cNvSpPr txBox="1"/>
          <p:nvPr/>
        </p:nvSpPr>
        <p:spPr>
          <a:xfrm>
            <a:off x="11089255" y="17944574"/>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5. Wiring between esp32 and e-paper panel </a:t>
            </a:r>
          </a:p>
        </p:txBody>
      </p:sp>
      <p:sp>
        <p:nvSpPr>
          <p:cNvPr id="68" name="TextBox 67">
            <a:extLst>
              <a:ext uri="{FF2B5EF4-FFF2-40B4-BE49-F238E27FC236}">
                <a16:creationId xmlns:a16="http://schemas.microsoft.com/office/drawing/2014/main" id="{89AAF6F4-8975-4491-94FE-6A1E4AE386DC}"/>
              </a:ext>
            </a:extLst>
          </p:cNvPr>
          <p:cNvSpPr txBox="1"/>
          <p:nvPr/>
        </p:nvSpPr>
        <p:spPr>
          <a:xfrm>
            <a:off x="11153391" y="25411025"/>
            <a:ext cx="474990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6. Frame design in Fusion 360</a:t>
            </a:r>
          </a:p>
        </p:txBody>
      </p:sp>
      <p:sp>
        <p:nvSpPr>
          <p:cNvPr id="69" name="TextBox 68">
            <a:extLst>
              <a:ext uri="{FF2B5EF4-FFF2-40B4-BE49-F238E27FC236}">
                <a16:creationId xmlns:a16="http://schemas.microsoft.com/office/drawing/2014/main" id="{E16908A9-B3CD-423E-B008-395D6A43E2D0}"/>
              </a:ext>
            </a:extLst>
          </p:cNvPr>
          <p:cNvSpPr txBox="1"/>
          <p:nvPr/>
        </p:nvSpPr>
        <p:spPr>
          <a:xfrm>
            <a:off x="18967538" y="25411025"/>
            <a:ext cx="3878250"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7. Constructed frame </a:t>
            </a:r>
            <a:r>
              <a:rPr lang="en-US" sz="1800" dirty="0">
                <a:latin typeface="Source Sans Pro" panose="020B0503030403020204" pitchFamily="34" charset="0"/>
                <a:ea typeface="Source Sans Pro" panose="020B0503030403020204" pitchFamily="34" charset="0"/>
              </a:rPr>
              <a:t>made by the department machinist John Decker</a:t>
            </a:r>
            <a:endParaRPr lang="en-US" dirty="0">
              <a:latin typeface="Source Sans Pro" panose="020B0503030403020204" pitchFamily="34" charset="0"/>
              <a:ea typeface="Source Sans Pro" panose="020B0503030403020204" pitchFamily="34" charset="0"/>
            </a:endParaRPr>
          </a:p>
        </p:txBody>
      </p:sp>
      <p:grpSp>
        <p:nvGrpSpPr>
          <p:cNvPr id="20" name="Group 19">
            <a:extLst>
              <a:ext uri="{FF2B5EF4-FFF2-40B4-BE49-F238E27FC236}">
                <a16:creationId xmlns:a16="http://schemas.microsoft.com/office/drawing/2014/main" id="{41FEC364-6FFC-45E1-A3E3-F2F291603065}"/>
              </a:ext>
            </a:extLst>
          </p:cNvPr>
          <p:cNvGrpSpPr/>
          <p:nvPr/>
        </p:nvGrpSpPr>
        <p:grpSpPr>
          <a:xfrm>
            <a:off x="25461526" y="9000239"/>
            <a:ext cx="6048376" cy="3531797"/>
            <a:chOff x="25461526" y="9000239"/>
            <a:chExt cx="6048376" cy="3531797"/>
          </a:xfrm>
        </p:grpSpPr>
        <p:pic>
          <p:nvPicPr>
            <p:cNvPr id="1042" name="Picture 18">
              <a:extLst>
                <a:ext uri="{FF2B5EF4-FFF2-40B4-BE49-F238E27FC236}">
                  <a16:creationId xmlns:a16="http://schemas.microsoft.com/office/drawing/2014/main" id="{23381504-3885-498D-A347-EFCE1AF6DB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61527" y="9000239"/>
              <a:ext cx="6048375" cy="3048000"/>
            </a:xfrm>
            <a:prstGeom prst="rect">
              <a:avLst/>
            </a:prstGeom>
            <a:noFill/>
            <a:extLst>
              <a:ext uri="{909E8E84-426E-40DD-AFC4-6F175D3DCCD1}">
                <a14:hiddenFill xmlns:a14="http://schemas.microsoft.com/office/drawing/2010/main">
                  <a:solidFill>
                    <a:srgbClr val="FFFFFF"/>
                  </a:solidFill>
                </a14:hiddenFill>
              </a:ext>
            </a:extLst>
          </p:spPr>
        </p:pic>
        <p:sp>
          <p:nvSpPr>
            <p:cNvPr id="70" name="TextBox 69">
              <a:extLst>
                <a:ext uri="{FF2B5EF4-FFF2-40B4-BE49-F238E27FC236}">
                  <a16:creationId xmlns:a16="http://schemas.microsoft.com/office/drawing/2014/main" id="{01849C18-9E46-4EB9-BC45-85E13D3DBBDA}"/>
                </a:ext>
              </a:extLst>
            </p:cNvPr>
            <p:cNvSpPr txBox="1"/>
            <p:nvPr/>
          </p:nvSpPr>
          <p:spPr>
            <a:xfrm>
              <a:off x="25461526" y="12162704"/>
              <a:ext cx="6048365"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9. PCB design in </a:t>
              </a:r>
              <a:r>
                <a:rPr lang="en-US" sz="1800" dirty="0" err="1">
                  <a:latin typeface="Source Sans Pro" panose="020B0503030403020204" pitchFamily="34" charset="0"/>
                  <a:ea typeface="Source Sans Pro" panose="020B0503030403020204" pitchFamily="34" charset="0"/>
                </a:rPr>
                <a:t>EasyEDA</a:t>
              </a:r>
              <a:endParaRPr lang="en-US" dirty="0">
                <a:latin typeface="Source Sans Pro" panose="020B0503030403020204" pitchFamily="34" charset="0"/>
                <a:ea typeface="Source Sans Pro" panose="020B0503030403020204" pitchFamily="34" charset="0"/>
              </a:endParaRPr>
            </a:p>
          </p:txBody>
        </p:sp>
      </p:grpSp>
      <p:grpSp>
        <p:nvGrpSpPr>
          <p:cNvPr id="22" name="Group 21">
            <a:extLst>
              <a:ext uri="{FF2B5EF4-FFF2-40B4-BE49-F238E27FC236}">
                <a16:creationId xmlns:a16="http://schemas.microsoft.com/office/drawing/2014/main" id="{48F82C91-7175-4FB4-AE5B-699E4CB5BA71}"/>
              </a:ext>
            </a:extLst>
          </p:cNvPr>
          <p:cNvGrpSpPr/>
          <p:nvPr/>
        </p:nvGrpSpPr>
        <p:grpSpPr>
          <a:xfrm>
            <a:off x="34057638" y="2834997"/>
            <a:ext cx="3177800" cy="2899803"/>
            <a:chOff x="34057638" y="2834997"/>
            <a:chExt cx="3177800" cy="2899803"/>
          </a:xfrm>
        </p:grpSpPr>
        <p:pic>
          <p:nvPicPr>
            <p:cNvPr id="1056" name="Picture 32">
              <a:extLst>
                <a:ext uri="{FF2B5EF4-FFF2-40B4-BE49-F238E27FC236}">
                  <a16:creationId xmlns:a16="http://schemas.microsoft.com/office/drawing/2014/main" id="{090FB610-8EF9-4EEF-9988-37F1C315ED4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77613" y="2834997"/>
              <a:ext cx="3157825" cy="2427014"/>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B72CAC8-F4DF-4700-AB4D-3C35D04421BB}"/>
                </a:ext>
              </a:extLst>
            </p:cNvPr>
            <p:cNvSpPr txBox="1"/>
            <p:nvPr/>
          </p:nvSpPr>
          <p:spPr>
            <a:xfrm>
              <a:off x="34057638" y="5365468"/>
              <a:ext cx="3157824"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8. Weather display</a:t>
              </a:r>
            </a:p>
          </p:txBody>
        </p:sp>
      </p:grpSp>
      <p:grpSp>
        <p:nvGrpSpPr>
          <p:cNvPr id="21" name="Group 20">
            <a:extLst>
              <a:ext uri="{FF2B5EF4-FFF2-40B4-BE49-F238E27FC236}">
                <a16:creationId xmlns:a16="http://schemas.microsoft.com/office/drawing/2014/main" id="{6F6FDE9A-C8C1-4767-981B-BE747B61C169}"/>
              </a:ext>
            </a:extLst>
          </p:cNvPr>
          <p:cNvGrpSpPr/>
          <p:nvPr/>
        </p:nvGrpSpPr>
        <p:grpSpPr>
          <a:xfrm>
            <a:off x="32193566" y="8999998"/>
            <a:ext cx="4544356" cy="3495698"/>
            <a:chOff x="32193566" y="8999998"/>
            <a:chExt cx="4544356" cy="3495698"/>
          </a:xfrm>
        </p:grpSpPr>
        <p:pic>
          <p:nvPicPr>
            <p:cNvPr id="1046" name="Picture 22">
              <a:extLst>
                <a:ext uri="{FF2B5EF4-FFF2-40B4-BE49-F238E27FC236}">
                  <a16:creationId xmlns:a16="http://schemas.microsoft.com/office/drawing/2014/main" id="{168E7DF3-6F1C-495A-9A73-7090EBD4950E}"/>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0694" r="18107"/>
            <a:stretch/>
          </p:blipFill>
          <p:spPr bwMode="auto">
            <a:xfrm rot="16200000">
              <a:off x="32985071" y="8295149"/>
              <a:ext cx="3048001" cy="4457700"/>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7FAE0ADE-83A7-4D30-9ACD-AC8D932BACF8}"/>
                </a:ext>
              </a:extLst>
            </p:cNvPr>
            <p:cNvSpPr txBox="1"/>
            <p:nvPr/>
          </p:nvSpPr>
          <p:spPr>
            <a:xfrm>
              <a:off x="32193566" y="12126364"/>
              <a:ext cx="4544356"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10. Manufactured PCB from JLCPCB</a:t>
              </a:r>
            </a:p>
          </p:txBody>
        </p:sp>
      </p:grpSp>
      <p:grpSp>
        <p:nvGrpSpPr>
          <p:cNvPr id="24" name="Group 23">
            <a:extLst>
              <a:ext uri="{FF2B5EF4-FFF2-40B4-BE49-F238E27FC236}">
                <a16:creationId xmlns:a16="http://schemas.microsoft.com/office/drawing/2014/main" id="{F4063663-7EC3-4F01-B8BF-63029144AC16}"/>
              </a:ext>
            </a:extLst>
          </p:cNvPr>
          <p:cNvGrpSpPr/>
          <p:nvPr/>
        </p:nvGrpSpPr>
        <p:grpSpPr>
          <a:xfrm>
            <a:off x="25291701" y="14335359"/>
            <a:ext cx="4632040" cy="3473960"/>
            <a:chOff x="25291701" y="14335359"/>
            <a:chExt cx="4632040" cy="3473960"/>
          </a:xfrm>
        </p:grpSpPr>
        <p:pic>
          <p:nvPicPr>
            <p:cNvPr id="1050" name="Picture 26">
              <a:extLst>
                <a:ext uri="{FF2B5EF4-FFF2-40B4-BE49-F238E27FC236}">
                  <a16:creationId xmlns:a16="http://schemas.microsoft.com/office/drawing/2014/main" id="{72A5BD25-D1D9-4C47-82AE-208182CD066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73592" y="14335359"/>
              <a:ext cx="4072973" cy="3054730"/>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114E258B-D928-45A7-AEC8-2CA6DAF5D202}"/>
                </a:ext>
              </a:extLst>
            </p:cNvPr>
            <p:cNvSpPr txBox="1"/>
            <p:nvPr/>
          </p:nvSpPr>
          <p:spPr>
            <a:xfrm>
              <a:off x="25291701" y="17439987"/>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11. Front view of finished Weather Clock</a:t>
              </a:r>
            </a:p>
          </p:txBody>
        </p:sp>
      </p:grpSp>
      <p:grpSp>
        <p:nvGrpSpPr>
          <p:cNvPr id="23" name="Group 22">
            <a:extLst>
              <a:ext uri="{FF2B5EF4-FFF2-40B4-BE49-F238E27FC236}">
                <a16:creationId xmlns:a16="http://schemas.microsoft.com/office/drawing/2014/main" id="{9E3D91B3-4708-48F1-9024-654F4FFA7D4E}"/>
              </a:ext>
            </a:extLst>
          </p:cNvPr>
          <p:cNvGrpSpPr/>
          <p:nvPr/>
        </p:nvGrpSpPr>
        <p:grpSpPr>
          <a:xfrm>
            <a:off x="29521553" y="14462840"/>
            <a:ext cx="7019925" cy="3229760"/>
            <a:chOff x="29521553" y="14462840"/>
            <a:chExt cx="7019925" cy="3229760"/>
          </a:xfrm>
        </p:grpSpPr>
        <p:pic>
          <p:nvPicPr>
            <p:cNvPr id="1062" name="Picture 38">
              <a:extLst>
                <a:ext uri="{FF2B5EF4-FFF2-40B4-BE49-F238E27FC236}">
                  <a16:creationId xmlns:a16="http://schemas.microsoft.com/office/drawing/2014/main" id="{674BC305-66A5-4DCE-A304-FD941AF3B59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521553" y="14462840"/>
              <a:ext cx="7019925" cy="244792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B63CB55E-66D6-4354-A4F5-0A8F888F9340}"/>
                </a:ext>
              </a:extLst>
            </p:cNvPr>
            <p:cNvSpPr txBox="1"/>
            <p:nvPr/>
          </p:nvSpPr>
          <p:spPr>
            <a:xfrm>
              <a:off x="30621156" y="17046269"/>
              <a:ext cx="5124264" cy="646331"/>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12. Block diagram of Weather Clock components</a:t>
              </a:r>
            </a:p>
          </p:txBody>
        </p:sp>
      </p:grpSp>
      <p:grpSp>
        <p:nvGrpSpPr>
          <p:cNvPr id="25" name="Group 24">
            <a:extLst>
              <a:ext uri="{FF2B5EF4-FFF2-40B4-BE49-F238E27FC236}">
                <a16:creationId xmlns:a16="http://schemas.microsoft.com/office/drawing/2014/main" id="{4F9DC3B3-0DD3-4C67-B35A-FA28B35752D0}"/>
              </a:ext>
            </a:extLst>
          </p:cNvPr>
          <p:cNvGrpSpPr/>
          <p:nvPr/>
        </p:nvGrpSpPr>
        <p:grpSpPr>
          <a:xfrm>
            <a:off x="25290663" y="17852399"/>
            <a:ext cx="4632040" cy="3545152"/>
            <a:chOff x="25290663" y="17852399"/>
            <a:chExt cx="4632040" cy="3545152"/>
          </a:xfrm>
        </p:grpSpPr>
        <p:pic>
          <p:nvPicPr>
            <p:cNvPr id="1052" name="Picture 28">
              <a:extLst>
                <a:ext uri="{FF2B5EF4-FFF2-40B4-BE49-F238E27FC236}">
                  <a16:creationId xmlns:a16="http://schemas.microsoft.com/office/drawing/2014/main" id="{5679C31E-534F-438B-9727-ECE1DB3FAF3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73592" y="17852399"/>
              <a:ext cx="4072975" cy="305473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85EFD30A-F116-4DAC-A08F-4602B57DF891}"/>
                </a:ext>
              </a:extLst>
            </p:cNvPr>
            <p:cNvSpPr txBox="1"/>
            <p:nvPr/>
          </p:nvSpPr>
          <p:spPr>
            <a:xfrm>
              <a:off x="25290663" y="21028219"/>
              <a:ext cx="4632040"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13. Back view of finished Weather Clock</a:t>
              </a:r>
            </a:p>
          </p:txBody>
        </p:sp>
      </p:grpSp>
      <p:grpSp>
        <p:nvGrpSpPr>
          <p:cNvPr id="27" name="Group 26">
            <a:extLst>
              <a:ext uri="{FF2B5EF4-FFF2-40B4-BE49-F238E27FC236}">
                <a16:creationId xmlns:a16="http://schemas.microsoft.com/office/drawing/2014/main" id="{7FD1B3A7-13DB-454B-923B-8326A885CC23}"/>
              </a:ext>
            </a:extLst>
          </p:cNvPr>
          <p:cNvGrpSpPr/>
          <p:nvPr/>
        </p:nvGrpSpPr>
        <p:grpSpPr>
          <a:xfrm>
            <a:off x="30310173" y="17852399"/>
            <a:ext cx="5943601" cy="3144222"/>
            <a:chOff x="30310173" y="17852399"/>
            <a:chExt cx="5943601" cy="3144222"/>
          </a:xfrm>
        </p:grpSpPr>
        <p:pic>
          <p:nvPicPr>
            <p:cNvPr id="1048" name="Picture 24">
              <a:extLst>
                <a:ext uri="{FF2B5EF4-FFF2-40B4-BE49-F238E27FC236}">
                  <a16:creationId xmlns:a16="http://schemas.microsoft.com/office/drawing/2014/main" id="{0A0F0A44-1DEB-490B-9D5A-55203FF5D17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310174" y="17852399"/>
              <a:ext cx="5943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BF9D81AD-1127-49E3-AD0E-6531C46C938D}"/>
                </a:ext>
              </a:extLst>
            </p:cNvPr>
            <p:cNvSpPr txBox="1"/>
            <p:nvPr/>
          </p:nvSpPr>
          <p:spPr>
            <a:xfrm>
              <a:off x="30310173" y="20627289"/>
              <a:ext cx="5943589" cy="369332"/>
            </a:xfrm>
            <a:prstGeom prst="rect">
              <a:avLst/>
            </a:prstGeom>
            <a:noFill/>
          </p:spPr>
          <p:txBody>
            <a:bodyPr wrap="square" rtlCol="0">
              <a:spAutoFit/>
            </a:bodyPr>
            <a:lstStyle/>
            <a:p>
              <a:r>
                <a:rPr lang="en-US" dirty="0">
                  <a:latin typeface="Source Sans Pro" panose="020B0503030403020204" pitchFamily="34" charset="0"/>
                  <a:ea typeface="Source Sans Pro" panose="020B0503030403020204" pitchFamily="34" charset="0"/>
                </a:rPr>
                <a:t>FIG. 14. Weather display info modules with labels</a:t>
              </a:r>
            </a:p>
          </p:txBody>
        </p:sp>
      </p:grpSp>
    </p:spTree>
    <p:extLst>
      <p:ext uri="{BB962C8B-B14F-4D97-AF65-F5344CB8AC3E}">
        <p14:creationId xmlns:p14="http://schemas.microsoft.com/office/powerpoint/2010/main" val="16983729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2834</TotalTime>
  <Words>1070</Words>
  <Application>Microsoft Office PowerPoint</Application>
  <PresentationFormat>Custom</PresentationFormat>
  <Paragraphs>69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Source Sans Pro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Litt, Daniel Ethan</dc:creator>
  <cp:lastModifiedBy>Litt, Daniel Ethan</cp:lastModifiedBy>
  <cp:revision>41</cp:revision>
  <dcterms:created xsi:type="dcterms:W3CDTF">2021-04-21T01:04:18Z</dcterms:created>
  <dcterms:modified xsi:type="dcterms:W3CDTF">2021-04-23T00:18:37Z</dcterms:modified>
</cp:coreProperties>
</file>