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9" r:id="rId14"/>
    <p:sldId id="290" r:id="rId15"/>
    <p:sldId id="291" r:id="rId16"/>
    <p:sldId id="286" r:id="rId17"/>
    <p:sldId id="288" r:id="rId18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8C1C13-2C9A-404D-939F-A570147E405E}" type="datetime1">
              <a:rPr lang="ru-RU" noProof="1" smtClean="0"/>
              <a:t>05.04.2022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B43695-5FA6-4F02-B9E0-061FEB8531FD}" type="datetime1">
              <a:rPr lang="ru-RU" noProof="1" smtClean="0"/>
              <a:t>05.04.2022</a:t>
            </a:fld>
            <a:endParaRPr lang="ru-RU" noProof="1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1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ru-RU" noProof="1" smtClean="0"/>
              <a:t>1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ru-RU" noProof="1" smtClean="0"/>
              <a:t>14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6989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Овал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ru-RU" noProof="1" smtClean="0"/>
              <a:t>Образец подзаголовка</a:t>
            </a:r>
            <a:endParaRPr lang="ru-RU" noProof="1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B0782AA3-67B9-4765-B9F6-4486863CD55C}" type="datetime1">
              <a:rPr lang="ru-RU" noProof="1" smtClean="0"/>
              <a:t>05.04.2022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8" name="Прямая соединительная линия 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702670-8E65-484A-AE81-011E0AB377F4}" type="datetime1">
              <a:rPr lang="ru-RU" noProof="1" smtClean="0"/>
              <a:t>05.04.2022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6A1581-D96C-4713-A7B2-04645BB123FB}" type="datetime1">
              <a:rPr lang="ru-RU" noProof="1" smtClean="0"/>
              <a:t>05.04.2022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B0E4F-7BB1-42EC-B34F-39E61A9121B8}" type="datetime1">
              <a:rPr lang="ru-RU" noProof="1" smtClean="0"/>
              <a:t>05.04.2022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Овал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E63DF0-04AB-40A2-A39B-2EAD6A41AAB2}" type="datetime1">
              <a:rPr lang="ru-RU" noProof="1" smtClean="0"/>
              <a:t>05.04.2022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343B54-B784-47DB-9722-6EEFBA96FE07}" type="datetime1">
              <a:rPr lang="ru-RU" noProof="1" smtClean="0"/>
              <a:t>05.04.2022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BA405B-501A-4E54-AFB2-3B13C5F617A9}" type="datetime1">
              <a:rPr lang="ru-RU" noProof="1" smtClean="0"/>
              <a:t>05.04.2022</a:t>
            </a:fld>
            <a:endParaRPr lang="ru-RU" noProof="1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208A24-1338-4F05-A509-1513283A2797}" type="datetime1">
              <a:rPr lang="ru-RU" noProof="1" smtClean="0"/>
              <a:t>05.04.2022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D0572F-6397-40EE-AB86-2EC01D1D6D88}" type="datetime1">
              <a:rPr lang="ru-RU" noProof="1" smtClean="0"/>
              <a:t>05.04.2022</a:t>
            </a:fld>
            <a:endParaRPr lang="ru-RU" noProof="1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97C8E3-02EA-40C4-9657-C147DCAB62A9}" type="datetime1">
              <a:rPr lang="ru-RU" noProof="1" smtClean="0"/>
              <a:t>05.04.2022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BF24CD-D290-4591-A4FE-82402995ECFA}" type="datetime1">
              <a:rPr lang="ru-RU" noProof="1" smtClean="0"/>
              <a:t>05.04.2022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1FA4ABA8-BD9A-4E07-908B-7C1BB26B50FF}" type="datetime1">
              <a:rPr lang="ru-RU" noProof="1" smtClean="0"/>
              <a:t>05.04.2022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ru-RU" noProof="1" dirty="0" smtClean="0"/>
              <a:pPr/>
              <a:t>‹#›</a:t>
            </a:fld>
            <a:endParaRPr lang="ru-RU" noProof="1"/>
          </a:p>
        </p:txBody>
      </p:sp>
      <p:cxnSp>
        <p:nvCxnSpPr>
          <p:cNvPr id="7" name="Прямая соединительная линия 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757" y="2899451"/>
            <a:ext cx="2818834" cy="281883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3274" y="975"/>
            <a:ext cx="12191980" cy="6858000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en-US" noProof="1" smtClean="0">
                <a:solidFill>
                  <a:srgbClr val="FFFFFF"/>
                </a:solidFill>
              </a:rPr>
              <a:t>github</a:t>
            </a:r>
            <a:endParaRPr lang="ru-RU" noProof="1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ru-RU" noProof="1" smtClean="0">
                <a:solidFill>
                  <a:srgbClr val="FFFFFF"/>
                </a:solidFill>
              </a:rPr>
              <a:t>Веб – сервисы </a:t>
            </a:r>
            <a:endParaRPr lang="ru-RU" noProof="1">
              <a:solidFill>
                <a:srgbClr val="FFFFFF"/>
              </a:solidFill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92908" y="65314"/>
            <a:ext cx="920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cap="all" dirty="0"/>
              <a:t>НОВОСИБИРСКИЙ ХИМИКО-ТЕХНОЛОГИЧЕСКИЙ </a:t>
            </a:r>
            <a:r>
              <a:rPr lang="ru-RU" b="1" cap="all" dirty="0" smtClean="0"/>
              <a:t>КОЛЛЕДЖ ИМ</a:t>
            </a:r>
            <a:r>
              <a:rPr lang="ru-RU" b="1" cap="all" dirty="0"/>
              <a:t>. Д. И. МЕНДЕЛЕЕВА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878256" y="5883071"/>
            <a:ext cx="4313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Выполнили</a:t>
            </a:r>
            <a:r>
              <a:rPr lang="en-US" dirty="0" smtClean="0"/>
              <a:t>:</a:t>
            </a:r>
            <a:endParaRPr lang="ru-RU" dirty="0" smtClean="0"/>
          </a:p>
          <a:p>
            <a:pPr algn="r"/>
            <a:r>
              <a:rPr lang="ru-RU" dirty="0" smtClean="0"/>
              <a:t>Кочкин, Завалин, </a:t>
            </a:r>
            <a:r>
              <a:rPr lang="ru-RU" dirty="0" err="1" smtClean="0"/>
              <a:t>Верёвченко</a:t>
            </a:r>
            <a:r>
              <a:rPr lang="ru-RU" dirty="0" smtClean="0"/>
              <a:t>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31846" y="312003"/>
            <a:ext cx="45719" cy="830997"/>
          </a:xfrm>
          <a:prstGeom prst="rect">
            <a:avLst/>
          </a:prstGeom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53143" y="404335"/>
            <a:ext cx="2866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Команды </a:t>
            </a:r>
            <a:r>
              <a:rPr lang="en-US" sz="3600" dirty="0" err="1" smtClean="0"/>
              <a:t>Git</a:t>
            </a:r>
            <a:endParaRPr lang="ru-RU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440576" y="1351842"/>
            <a:ext cx="1030362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/>
              <a:t>git</a:t>
            </a:r>
            <a:r>
              <a:rPr lang="ru-RU" sz="2000" b="1" dirty="0"/>
              <a:t> </a:t>
            </a:r>
            <a:r>
              <a:rPr lang="ru-RU" sz="2000" b="1" dirty="0" err="1" smtClean="0"/>
              <a:t>add</a:t>
            </a:r>
            <a:endParaRPr lang="en-US" sz="2000" b="1" dirty="0" smtClean="0"/>
          </a:p>
          <a:p>
            <a:r>
              <a:rPr lang="ru-RU" dirty="0" smtClean="0"/>
              <a:t> </a:t>
            </a:r>
            <a:r>
              <a:rPr lang="ru-RU" dirty="0"/>
              <a:t>Команда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add</a:t>
            </a:r>
            <a:r>
              <a:rPr lang="ru-RU" dirty="0"/>
              <a:t> добавляет содержимое рабочего каталога в индекс (</a:t>
            </a:r>
            <a:r>
              <a:rPr lang="ru-RU" dirty="0" err="1"/>
              <a:t>staging</a:t>
            </a:r>
            <a:r>
              <a:rPr lang="ru-RU" dirty="0"/>
              <a:t> </a:t>
            </a:r>
            <a:r>
              <a:rPr lang="ru-RU" dirty="0" err="1"/>
              <a:t>area</a:t>
            </a:r>
            <a:r>
              <a:rPr lang="ru-RU" dirty="0"/>
              <a:t>) для последующего </a:t>
            </a:r>
            <a:r>
              <a:rPr lang="ru-RU" dirty="0" err="1"/>
              <a:t>коммита</a:t>
            </a:r>
            <a:r>
              <a:rPr lang="ru-RU" dirty="0"/>
              <a:t>. По умолчанию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commit</a:t>
            </a:r>
            <a:r>
              <a:rPr lang="ru-RU" dirty="0"/>
              <a:t> использует лишь этот индекс, так что вы можете использовать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add</a:t>
            </a:r>
            <a:r>
              <a:rPr lang="ru-RU" dirty="0"/>
              <a:t> для сборки слепка вашего следующего </a:t>
            </a:r>
            <a:r>
              <a:rPr lang="ru-RU" dirty="0" err="1"/>
              <a:t>коммита</a:t>
            </a:r>
            <a:r>
              <a:rPr lang="ru-RU" dirty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0576" y="2991739"/>
            <a:ext cx="1016663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/>
              <a:t>git</a:t>
            </a:r>
            <a:r>
              <a:rPr lang="ru-RU" sz="2000" b="1" dirty="0"/>
              <a:t> </a:t>
            </a:r>
            <a:r>
              <a:rPr lang="ru-RU" sz="2000" b="1" dirty="0" err="1" smtClean="0"/>
              <a:t>status</a:t>
            </a:r>
            <a:endParaRPr lang="en-US" sz="2000" b="1" dirty="0" smtClean="0"/>
          </a:p>
          <a:p>
            <a:r>
              <a:rPr lang="ru-RU" dirty="0" smtClean="0"/>
              <a:t> </a:t>
            </a:r>
            <a:r>
              <a:rPr lang="ru-RU" dirty="0"/>
              <a:t>Команда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status</a:t>
            </a:r>
            <a:r>
              <a:rPr lang="ru-RU" dirty="0"/>
              <a:t> показывает состояния файлов в рабочем каталоге и индексе: какие файлы изменены, но не добавлены в индекс; какие ожидают </a:t>
            </a:r>
            <a:r>
              <a:rPr lang="ru-RU" dirty="0" err="1"/>
              <a:t>коммита</a:t>
            </a:r>
            <a:r>
              <a:rPr lang="ru-RU" dirty="0"/>
              <a:t> в индексе. Вдобавок к этому выводятся подсказки о том, как изменить состояние файлов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0576" y="4631636"/>
            <a:ext cx="1021235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git</a:t>
            </a:r>
            <a:r>
              <a:rPr lang="en-US" sz="2000" b="1" dirty="0"/>
              <a:t> </a:t>
            </a:r>
            <a:r>
              <a:rPr lang="en-US" sz="2000" b="1" dirty="0" smtClean="0"/>
              <a:t>diff</a:t>
            </a:r>
          </a:p>
          <a:p>
            <a:r>
              <a:rPr lang="en-US" dirty="0" smtClean="0"/>
              <a:t> </a:t>
            </a:r>
            <a:r>
              <a:rPr lang="ru-RU" dirty="0"/>
              <a:t>Команда </a:t>
            </a:r>
            <a:r>
              <a:rPr lang="en-US" dirty="0" err="1"/>
              <a:t>git</a:t>
            </a:r>
            <a:r>
              <a:rPr lang="en-US" dirty="0"/>
              <a:t> diff </a:t>
            </a:r>
            <a:r>
              <a:rPr lang="ru-RU" dirty="0"/>
              <a:t>используется для вычисления разницы между любыми двумя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ru-RU" dirty="0"/>
              <a:t>деревьями. Это может быть разница между вашей рабочей копией и индексом (собственно </a:t>
            </a:r>
            <a:r>
              <a:rPr lang="en-US" dirty="0" err="1"/>
              <a:t>git</a:t>
            </a:r>
            <a:r>
              <a:rPr lang="en-US" dirty="0"/>
              <a:t> diff), </a:t>
            </a:r>
            <a:r>
              <a:rPr lang="ru-RU" dirty="0"/>
              <a:t>разница между индексом и последним </a:t>
            </a:r>
            <a:r>
              <a:rPr lang="ru-RU" dirty="0" err="1"/>
              <a:t>коммитом</a:t>
            </a:r>
            <a:r>
              <a:rPr lang="ru-RU" dirty="0"/>
              <a:t> (</a:t>
            </a:r>
            <a:r>
              <a:rPr lang="en-US" dirty="0" err="1"/>
              <a:t>git</a:t>
            </a:r>
            <a:r>
              <a:rPr lang="en-US" dirty="0"/>
              <a:t> diff --staged), </a:t>
            </a:r>
            <a:r>
              <a:rPr lang="ru-RU" dirty="0"/>
              <a:t>или между любыми двумя </a:t>
            </a:r>
            <a:r>
              <a:rPr lang="ru-RU" dirty="0" err="1"/>
              <a:t>коммитами</a:t>
            </a:r>
            <a:r>
              <a:rPr lang="ru-RU" dirty="0"/>
              <a:t> (</a:t>
            </a:r>
            <a:r>
              <a:rPr lang="en-US" dirty="0" err="1"/>
              <a:t>git</a:t>
            </a:r>
            <a:r>
              <a:rPr lang="en-US" dirty="0"/>
              <a:t> diff master </a:t>
            </a:r>
            <a:r>
              <a:rPr lang="en-US" dirty="0" err="1"/>
              <a:t>branchB</a:t>
            </a:r>
            <a:r>
              <a:rPr lang="en-US" dirty="0"/>
              <a:t>).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clean</a:t>
            </a:r>
            <a:r>
              <a:rPr lang="ru-RU" dirty="0"/>
              <a:t> Команда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clean</a:t>
            </a:r>
            <a:r>
              <a:rPr lang="ru-RU" dirty="0"/>
              <a:t> используется для удаления мусора из рабочего каталога. </a:t>
            </a:r>
            <a:r>
              <a:rPr lang="ru-RU"/>
              <a:t>Это могут быть результаты сборки проекта или файлы конфликтов слияний.</a:t>
            </a:r>
          </a:p>
        </p:txBody>
      </p:sp>
    </p:spTree>
    <p:extLst>
      <p:ext uri="{BB962C8B-B14F-4D97-AF65-F5344CB8AC3E}">
        <p14:creationId xmlns:p14="http://schemas.microsoft.com/office/powerpoint/2010/main" val="78268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0575" y="330704"/>
            <a:ext cx="894449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/>
              <a:t>git</a:t>
            </a:r>
            <a:r>
              <a:rPr lang="ru-RU" sz="2000" b="1" dirty="0"/>
              <a:t> </a:t>
            </a:r>
            <a:r>
              <a:rPr lang="ru-RU" sz="2000" b="1" dirty="0" err="1"/>
              <a:t>difftool</a:t>
            </a:r>
            <a:r>
              <a:rPr lang="ru-RU" sz="2000" b="1" dirty="0"/>
              <a:t> </a:t>
            </a:r>
            <a:endParaRPr lang="en-US" sz="2000" b="1" dirty="0" smtClean="0"/>
          </a:p>
          <a:p>
            <a:r>
              <a:rPr lang="ru-RU" dirty="0" smtClean="0"/>
              <a:t>Команда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difftool</a:t>
            </a:r>
            <a:r>
              <a:rPr lang="ru-RU" dirty="0"/>
              <a:t> просто запускает внешнюю утилиту сравнения для показа различий в двух деревьях, на случай если вы хотите использовать что-либо отличное от встроенного </a:t>
            </a:r>
            <a:r>
              <a:rPr lang="ru-RU" dirty="0" err="1"/>
              <a:t>просмотрщика</a:t>
            </a:r>
            <a:r>
              <a:rPr lang="ru-RU" dirty="0"/>
              <a:t>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diff</a:t>
            </a:r>
            <a:r>
              <a:rPr lang="ru-RU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2386" y="2196291"/>
            <a:ext cx="894449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/>
              <a:t>git</a:t>
            </a:r>
            <a:r>
              <a:rPr lang="ru-RU" sz="2000" b="1" dirty="0"/>
              <a:t> </a:t>
            </a:r>
            <a:r>
              <a:rPr lang="ru-RU" sz="2000" b="1" dirty="0" err="1"/>
              <a:t>commit</a:t>
            </a:r>
            <a:r>
              <a:rPr lang="ru-RU" sz="2000" b="1" dirty="0"/>
              <a:t> </a:t>
            </a:r>
            <a:endParaRPr lang="en-US" sz="2000" b="1" dirty="0" smtClean="0"/>
          </a:p>
          <a:p>
            <a:r>
              <a:rPr lang="ru-RU" dirty="0" smtClean="0"/>
              <a:t>Команда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commit</a:t>
            </a:r>
            <a:r>
              <a:rPr lang="ru-RU" dirty="0"/>
              <a:t> берёт все данные, добавленные в индекс с помощью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add</a:t>
            </a:r>
            <a:r>
              <a:rPr lang="ru-RU" dirty="0"/>
              <a:t>, и сохраняет их слепок во внутренней базе данных, а затем сдвигает указатель текущей ветки на этот слепок.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0575" y="4061879"/>
            <a:ext cx="89444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/>
              <a:t>git</a:t>
            </a:r>
            <a:r>
              <a:rPr lang="ru-RU" sz="2000" b="1" dirty="0"/>
              <a:t> </a:t>
            </a:r>
            <a:r>
              <a:rPr lang="ru-RU" sz="2000" b="1" dirty="0" err="1" smtClean="0"/>
              <a:t>reset</a:t>
            </a:r>
            <a:endParaRPr lang="en-US" sz="2000" b="1" dirty="0" smtClean="0"/>
          </a:p>
          <a:p>
            <a:r>
              <a:rPr lang="ru-RU" dirty="0" smtClean="0"/>
              <a:t> </a:t>
            </a:r>
            <a:r>
              <a:rPr lang="ru-RU" dirty="0"/>
              <a:t>Команда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reset</a:t>
            </a:r>
            <a:r>
              <a:rPr lang="ru-RU" dirty="0"/>
              <a:t>, как можно догадаться из названия, используется в основном для отмены изменений. Она изменяет указатель HEAD и, опционально, состояние индекса. Также эта команда может изменить файлы в рабочем каталоге при использовании параметра --</a:t>
            </a:r>
            <a:r>
              <a:rPr lang="ru-RU" dirty="0" err="1"/>
              <a:t>hard</a:t>
            </a:r>
            <a:r>
              <a:rPr lang="ru-RU" dirty="0"/>
              <a:t>, что может привести к потере наработок при неправильном использовании, так что убедитесь в серьёзности своих намерений прежде чем использовать его.</a:t>
            </a:r>
          </a:p>
        </p:txBody>
      </p:sp>
    </p:spTree>
    <p:extLst>
      <p:ext uri="{BB962C8B-B14F-4D97-AF65-F5344CB8AC3E}">
        <p14:creationId xmlns:p14="http://schemas.microsoft.com/office/powerpoint/2010/main" val="2147055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0575" y="330704"/>
            <a:ext cx="894449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/>
              <a:t>git</a:t>
            </a:r>
            <a:r>
              <a:rPr lang="ru-RU" sz="2000" b="1" dirty="0"/>
              <a:t> </a:t>
            </a:r>
            <a:r>
              <a:rPr lang="ru-RU" sz="2000" b="1" dirty="0" err="1"/>
              <a:t>rm</a:t>
            </a:r>
            <a:r>
              <a:rPr lang="ru-RU" sz="2000" b="1" dirty="0"/>
              <a:t> </a:t>
            </a:r>
            <a:endParaRPr lang="en-US" sz="2000" b="1" dirty="0" smtClean="0"/>
          </a:p>
          <a:p>
            <a:r>
              <a:rPr lang="ru-RU" dirty="0" smtClean="0"/>
              <a:t>Команда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rm</a:t>
            </a:r>
            <a:r>
              <a:rPr lang="ru-RU" dirty="0"/>
              <a:t> используется в </a:t>
            </a:r>
            <a:r>
              <a:rPr lang="ru-RU" dirty="0" err="1"/>
              <a:t>Git</a:t>
            </a:r>
            <a:r>
              <a:rPr lang="ru-RU" dirty="0"/>
              <a:t> для удаления файлов из индекса и рабочей копии. Она похожа на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add</a:t>
            </a:r>
            <a:r>
              <a:rPr lang="ru-RU" dirty="0"/>
              <a:t> с тем лишь исключением, что она удаляет, а не добавляет файлы для следующего </a:t>
            </a:r>
            <a:r>
              <a:rPr lang="ru-RU" dirty="0" err="1"/>
              <a:t>коммита</a:t>
            </a:r>
            <a:r>
              <a:rPr lang="ru-RU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2386" y="2196291"/>
            <a:ext cx="8944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/>
              <a:t>git</a:t>
            </a:r>
            <a:r>
              <a:rPr lang="ru-RU" sz="2000" b="1" dirty="0"/>
              <a:t> </a:t>
            </a:r>
            <a:r>
              <a:rPr lang="ru-RU" sz="2000" b="1" dirty="0" err="1"/>
              <a:t>mv</a:t>
            </a:r>
            <a:r>
              <a:rPr lang="ru-RU" sz="2000" b="1" dirty="0"/>
              <a:t> </a:t>
            </a:r>
            <a:endParaRPr lang="en-US" sz="2000" b="1" dirty="0" smtClean="0"/>
          </a:p>
          <a:p>
            <a:r>
              <a:rPr lang="ru-RU" dirty="0" smtClean="0"/>
              <a:t>Команда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mv</a:t>
            </a:r>
            <a:r>
              <a:rPr lang="ru-RU" dirty="0"/>
              <a:t> — это всего лишь удобный способ переместить файл, а затем выполнить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add</a:t>
            </a:r>
            <a:r>
              <a:rPr lang="ru-RU" dirty="0"/>
              <a:t> для нового файла и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rm</a:t>
            </a:r>
            <a:r>
              <a:rPr lang="ru-RU" dirty="0"/>
              <a:t> для старого.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2386" y="4061879"/>
            <a:ext cx="8944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/>
              <a:t>git</a:t>
            </a:r>
            <a:r>
              <a:rPr lang="ru-RU" sz="2000" b="1" dirty="0"/>
              <a:t> </a:t>
            </a:r>
            <a:r>
              <a:rPr lang="ru-RU" sz="2000" b="1" dirty="0" err="1" smtClean="0"/>
              <a:t>clean</a:t>
            </a:r>
            <a:endParaRPr lang="en-US" sz="2000" b="1" dirty="0" smtClean="0"/>
          </a:p>
          <a:p>
            <a:r>
              <a:rPr lang="ru-RU" sz="2000" b="1" dirty="0" smtClean="0"/>
              <a:t> </a:t>
            </a:r>
            <a:r>
              <a:rPr lang="ru-RU" dirty="0"/>
              <a:t>Команда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clean</a:t>
            </a:r>
            <a:r>
              <a:rPr lang="ru-RU" dirty="0"/>
              <a:t> используется для удаления мусора из рабочего каталога. Это могут быть результаты сборки проекта или файлы конфликтов слияний.</a:t>
            </a:r>
          </a:p>
        </p:txBody>
      </p:sp>
    </p:spTree>
    <p:extLst>
      <p:ext uri="{BB962C8B-B14F-4D97-AF65-F5344CB8AC3E}">
        <p14:creationId xmlns:p14="http://schemas.microsoft.com/office/powerpoint/2010/main" val="1296861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34482" y="312491"/>
            <a:ext cx="45719" cy="830997"/>
          </a:xfrm>
          <a:prstGeom prst="rect">
            <a:avLst/>
          </a:prstGeom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755779" y="404823"/>
            <a:ext cx="5722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GitHub</a:t>
            </a:r>
            <a:r>
              <a:rPr lang="ru-RU" sz="3600" dirty="0" smtClean="0"/>
              <a:t> для программистов</a:t>
            </a:r>
            <a:endParaRPr lang="ru-RU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80201" y="2084832"/>
            <a:ext cx="82389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Сервис </a:t>
            </a:r>
            <a:r>
              <a:rPr lang="en-US" sz="2400" dirty="0" smtClean="0"/>
              <a:t>GitHub </a:t>
            </a:r>
            <a:r>
              <a:rPr lang="ru-RU" sz="2400" dirty="0" smtClean="0"/>
              <a:t>получил большое распространение среди веб разработки т.е. многие программисты используют этот сервис чтобы делиться своим кодом с другими людьми, работать над каким либо проектом совместно с другими людьми или просто </a:t>
            </a:r>
            <a:r>
              <a:rPr lang="ru-RU" sz="2400" dirty="0" err="1" smtClean="0"/>
              <a:t>хотябы</a:t>
            </a:r>
            <a:r>
              <a:rPr lang="ru-RU" sz="2400" dirty="0" smtClean="0"/>
              <a:t> для того чтобы удобно хранить свои </a:t>
            </a:r>
            <a:r>
              <a:rPr lang="ru-RU" sz="2400" dirty="0" err="1" smtClean="0"/>
              <a:t>проектыв</a:t>
            </a:r>
            <a:r>
              <a:rPr lang="ru-RU" sz="2400" dirty="0" smtClean="0"/>
              <a:t> облачном хранилище и получать к ним необходимый доступ.</a:t>
            </a:r>
            <a:endParaRPr lang="ru-RU" sz="24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39" y="3232088"/>
            <a:ext cx="3626887" cy="362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47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757" y="2899451"/>
            <a:ext cx="2818834" cy="281883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3274" y="975"/>
            <a:ext cx="12191980" cy="6858000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en-US" noProof="1" smtClean="0">
                <a:solidFill>
                  <a:srgbClr val="FFFFFF"/>
                </a:solidFill>
              </a:rPr>
              <a:t>github</a:t>
            </a:r>
            <a:endParaRPr lang="ru-RU" noProof="1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ru-RU" noProof="1" smtClean="0">
                <a:solidFill>
                  <a:srgbClr val="FFFFFF"/>
                </a:solidFill>
              </a:rPr>
              <a:t>Веб – сервисы </a:t>
            </a:r>
            <a:endParaRPr lang="ru-RU" noProof="1">
              <a:solidFill>
                <a:srgbClr val="FFFFFF"/>
              </a:solidFill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92908" y="65314"/>
            <a:ext cx="920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cap="all" dirty="0"/>
              <a:t>НОВОСИБИРСКИЙ ХИМИКО-ТЕХНОЛОГИЧЕСКИЙ </a:t>
            </a:r>
            <a:r>
              <a:rPr lang="ru-RU" b="1" cap="all" dirty="0" smtClean="0"/>
              <a:t>КОЛЛЕДЖ ИМ</a:t>
            </a:r>
            <a:r>
              <a:rPr lang="ru-RU" b="1" cap="all" dirty="0"/>
              <a:t>. Д. И. МЕНДЕЛЕЕВА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878256" y="5883071"/>
            <a:ext cx="4313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Выполнили</a:t>
            </a:r>
            <a:r>
              <a:rPr lang="en-US" dirty="0" smtClean="0"/>
              <a:t>:</a:t>
            </a:r>
            <a:endParaRPr lang="ru-RU" dirty="0" smtClean="0"/>
          </a:p>
          <a:p>
            <a:pPr algn="r"/>
            <a:r>
              <a:rPr lang="ru-RU" dirty="0" smtClean="0"/>
              <a:t>Кочкин, Завалин, </a:t>
            </a:r>
            <a:r>
              <a:rPr lang="ru-RU" dirty="0" err="1" smtClean="0"/>
              <a:t>Верёвченко</a:t>
            </a:r>
            <a:r>
              <a:rPr lang="ru-RU" dirty="0" smtClean="0"/>
              <a:t>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088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7565" y="312003"/>
            <a:ext cx="3464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Содержание</a:t>
            </a:r>
            <a:endParaRPr lang="ru-RU" sz="4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31846" y="312003"/>
            <a:ext cx="45719" cy="830997"/>
          </a:xfrm>
          <a:prstGeom prst="rect">
            <a:avLst/>
          </a:prstGeom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531846" y="1737360"/>
            <a:ext cx="90693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400" dirty="0" smtClean="0"/>
              <a:t>Что такое </a:t>
            </a:r>
            <a:r>
              <a:rPr lang="en-US" sz="2400" dirty="0" smtClean="0"/>
              <a:t>GitHub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GitHub – </a:t>
            </a:r>
            <a:r>
              <a:rPr lang="ru-RU" sz="2400" dirty="0" smtClean="0"/>
              <a:t>это удобное облачное хранилище</a:t>
            </a:r>
          </a:p>
          <a:p>
            <a:pPr marL="342900" indent="-342900">
              <a:buAutoNum type="arabicPeriod"/>
            </a:pPr>
            <a:r>
              <a:rPr lang="ru-RU" sz="2400" dirty="0" smtClean="0"/>
              <a:t>Почему именно </a:t>
            </a:r>
            <a:r>
              <a:rPr lang="en-US" sz="2400" dirty="0" smtClean="0"/>
              <a:t>GitHub</a:t>
            </a:r>
            <a:r>
              <a:rPr lang="ru-RU" sz="2400" dirty="0" smtClean="0"/>
              <a:t>?</a:t>
            </a:r>
          </a:p>
          <a:p>
            <a:pPr marL="342900" indent="-342900">
              <a:buAutoNum type="arabicPeriod"/>
            </a:pPr>
            <a:r>
              <a:rPr lang="ru-RU" sz="2400" dirty="0" smtClean="0"/>
              <a:t>Как выглядит </a:t>
            </a:r>
            <a:r>
              <a:rPr lang="ru-RU" sz="2400" dirty="0" err="1" smtClean="0"/>
              <a:t>репозиторий</a:t>
            </a:r>
            <a:r>
              <a:rPr lang="ru-RU" sz="2400" dirty="0" smtClean="0"/>
              <a:t> на платформе </a:t>
            </a:r>
            <a:r>
              <a:rPr lang="en-US" sz="2400" dirty="0" smtClean="0"/>
              <a:t>GitHub</a:t>
            </a:r>
            <a:endParaRPr lang="ru-RU" sz="2400" dirty="0" smtClean="0"/>
          </a:p>
          <a:p>
            <a:pPr marL="342900" indent="-342900">
              <a:buAutoNum type="arabicPeriod"/>
            </a:pPr>
            <a:r>
              <a:rPr lang="ru-RU" sz="2400" dirty="0" smtClean="0"/>
              <a:t>Первое отличие </a:t>
            </a:r>
            <a:r>
              <a:rPr lang="en-US" sz="2400" dirty="0" smtClean="0"/>
              <a:t>GitHub</a:t>
            </a:r>
            <a:r>
              <a:rPr lang="ru-RU" sz="2400" dirty="0" smtClean="0"/>
              <a:t> от других облачных хранилищ</a:t>
            </a:r>
            <a:endParaRPr lang="ru-RU" sz="2400" dirty="0"/>
          </a:p>
          <a:p>
            <a:pPr marL="342900" indent="-342900">
              <a:buAutoNum type="arabicPeriod"/>
            </a:pPr>
            <a:r>
              <a:rPr lang="ru-RU" sz="2400" dirty="0" smtClean="0"/>
              <a:t>Второе  </a:t>
            </a:r>
            <a:r>
              <a:rPr lang="ru-RU" sz="2400" dirty="0"/>
              <a:t>отличие </a:t>
            </a:r>
            <a:r>
              <a:rPr lang="en-US" sz="2400" dirty="0"/>
              <a:t>GitHub</a:t>
            </a:r>
            <a:r>
              <a:rPr lang="ru-RU" sz="2400" dirty="0"/>
              <a:t> от других облачных </a:t>
            </a:r>
            <a:r>
              <a:rPr lang="ru-RU" sz="2400" dirty="0" smtClean="0"/>
              <a:t>хранилищ</a:t>
            </a:r>
          </a:p>
          <a:p>
            <a:pPr marL="342900" indent="-342900">
              <a:buFontTx/>
              <a:buAutoNum type="arabicPeriod"/>
            </a:pPr>
            <a:r>
              <a:rPr lang="ru-RU" sz="2400" dirty="0" smtClean="0"/>
              <a:t>Что может </a:t>
            </a:r>
            <a:r>
              <a:rPr lang="en-US" sz="2400" dirty="0" smtClean="0"/>
              <a:t>GitHub</a:t>
            </a:r>
            <a:r>
              <a:rPr lang="ru-RU" sz="2400" dirty="0" smtClean="0"/>
              <a:t> </a:t>
            </a:r>
            <a:endParaRPr lang="en-US" sz="2400" dirty="0" smtClean="0"/>
          </a:p>
          <a:p>
            <a:pPr lvl="1"/>
            <a:r>
              <a:rPr lang="en-US" sz="2400" dirty="0" smtClean="0"/>
              <a:t>7.1 </a:t>
            </a:r>
            <a:r>
              <a:rPr lang="ru-RU" sz="2400" dirty="0" err="1" smtClean="0"/>
              <a:t>Комнды</a:t>
            </a:r>
            <a:r>
              <a:rPr lang="ru-RU" sz="2400" dirty="0" smtClean="0"/>
              <a:t> </a:t>
            </a:r>
            <a:r>
              <a:rPr lang="en-US" sz="2400" dirty="0" err="1" smtClean="0"/>
              <a:t>Git</a:t>
            </a:r>
            <a:endParaRPr lang="ru-RU" sz="2400" dirty="0" smtClean="0"/>
          </a:p>
          <a:p>
            <a:pPr marL="342900" indent="-342900">
              <a:buFontTx/>
              <a:buAutoNum type="arabicPeriod"/>
            </a:pPr>
            <a:r>
              <a:rPr lang="en-US" sz="2400" dirty="0" smtClean="0"/>
              <a:t>GitHub</a:t>
            </a:r>
            <a:r>
              <a:rPr lang="ru-RU" sz="2400" dirty="0" smtClean="0"/>
              <a:t> для программистов.</a:t>
            </a:r>
          </a:p>
          <a:p>
            <a:pPr marL="342900" indent="-342900">
              <a:buAutoNum type="arabicPeriod"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871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344" y="2286000"/>
            <a:ext cx="8045450" cy="4022725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31846" y="312003"/>
            <a:ext cx="45719" cy="830997"/>
          </a:xfrm>
          <a:prstGeom prst="rect">
            <a:avLst/>
          </a:prstGeom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789649" y="384048"/>
            <a:ext cx="10189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Что такое </a:t>
            </a:r>
            <a:r>
              <a:rPr lang="en-US" sz="3600" dirty="0" smtClean="0"/>
              <a:t>GitHub</a:t>
            </a:r>
            <a:r>
              <a:rPr lang="ru-RU" sz="3600" dirty="0" smtClean="0"/>
              <a:t>?</a:t>
            </a:r>
            <a:endParaRPr lang="ru-RU" sz="3600" dirty="0"/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66531" y="2084832"/>
            <a:ext cx="93772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/>
              <a:t>GitHub</a:t>
            </a:r>
            <a:r>
              <a:rPr lang="ru-RU" sz="2400" dirty="0"/>
              <a:t> — </a:t>
            </a:r>
            <a:r>
              <a:rPr lang="ru-RU" sz="2400" dirty="0" smtClean="0"/>
              <a:t>крупнейший</a:t>
            </a:r>
            <a:r>
              <a:rPr lang="ru-RU" sz="2400" dirty="0"/>
              <a:t> веб-сервис для хостинга IT-проектов и их совместной разработки.</a:t>
            </a:r>
          </a:p>
          <a:p>
            <a:r>
              <a:rPr lang="ru-RU" sz="2400" dirty="0"/>
              <a:t>Веб-сервис основан на системе контроля версий </a:t>
            </a:r>
            <a:r>
              <a:rPr lang="ru-RU" sz="2400" dirty="0" err="1"/>
              <a:t>Git</a:t>
            </a:r>
            <a:r>
              <a:rPr lang="ru-RU" sz="2400" dirty="0"/>
              <a:t> и разработан на </a:t>
            </a:r>
            <a:r>
              <a:rPr lang="ru-RU" sz="2400" dirty="0" err="1"/>
              <a:t>Ruby</a:t>
            </a:r>
            <a:r>
              <a:rPr lang="ru-RU" sz="2400" dirty="0"/>
              <a:t> </a:t>
            </a:r>
            <a:r>
              <a:rPr lang="ru-RU" sz="2400" dirty="0" err="1"/>
              <a:t>on</a:t>
            </a:r>
            <a:r>
              <a:rPr lang="ru-RU" sz="2400" dirty="0"/>
              <a:t> </a:t>
            </a:r>
            <a:r>
              <a:rPr lang="ru-RU" sz="2400" dirty="0" err="1" smtClean="0"/>
              <a:t>Rails</a:t>
            </a:r>
            <a:r>
              <a:rPr lang="ru-RU" sz="2400" dirty="0"/>
              <a:t> и </a:t>
            </a:r>
            <a:r>
              <a:rPr lang="ru-RU" sz="2400" dirty="0" err="1"/>
              <a:t>Erlang</a:t>
            </a:r>
            <a:r>
              <a:rPr lang="ru-RU" sz="2400" dirty="0"/>
              <a:t> компанией </a:t>
            </a:r>
            <a:r>
              <a:rPr lang="ru-RU" sz="2400" dirty="0" err="1"/>
              <a:t>GitHub</a:t>
            </a:r>
            <a:r>
              <a:rPr lang="ru-RU" sz="2400" dirty="0"/>
              <a:t>, </a:t>
            </a:r>
            <a:r>
              <a:rPr lang="ru-RU" sz="2400" dirty="0" err="1"/>
              <a:t>Inc</a:t>
            </a:r>
            <a:r>
              <a:rPr lang="ru-RU" sz="2400" dirty="0"/>
              <a:t> (ранее </a:t>
            </a:r>
            <a:r>
              <a:rPr lang="ru-RU" sz="2400" dirty="0" err="1"/>
              <a:t>Logical</a:t>
            </a:r>
            <a:r>
              <a:rPr lang="ru-RU" sz="2400" dirty="0"/>
              <a:t> </a:t>
            </a:r>
            <a:r>
              <a:rPr lang="ru-RU" sz="2400" dirty="0" err="1"/>
              <a:t>Awesome</a:t>
            </a:r>
            <a:r>
              <a:rPr lang="ru-RU" sz="2400" dirty="0" smtClean="0"/>
              <a:t>). </a:t>
            </a:r>
            <a:r>
              <a:rPr lang="ru-RU" sz="2400" dirty="0"/>
              <a:t>Сервис бесплатен для проектов с открытым </a:t>
            </a:r>
            <a:r>
              <a:rPr lang="ru-RU" sz="2400" dirty="0" smtClean="0"/>
              <a:t>исходны</a:t>
            </a:r>
            <a:r>
              <a:rPr lang="ru-RU" sz="2400" dirty="0"/>
              <a:t>м</a:t>
            </a:r>
            <a:r>
              <a:rPr lang="ru-RU" sz="2400" dirty="0" smtClean="0"/>
              <a:t> </a:t>
            </a:r>
            <a:r>
              <a:rPr lang="ru-RU" sz="2400" dirty="0"/>
              <a:t>кодом и (с 2019 года) небольших частных проектов, предоставляя им все возможности (включая </a:t>
            </a:r>
            <a:r>
              <a:rPr lang="ru-RU" sz="2400" dirty="0" smtClean="0"/>
              <a:t>SSL), </a:t>
            </a:r>
            <a:r>
              <a:rPr lang="ru-RU" sz="2400" dirty="0"/>
              <a:t>а для крупных корпоративных проектов предлагаются различные платные тарифные </a:t>
            </a:r>
            <a:r>
              <a:rPr lang="ru-RU" sz="2400" dirty="0" smtClean="0"/>
              <a:t>планы.</a:t>
            </a:r>
            <a:endParaRPr lang="ru-RU" sz="24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152" y="5280828"/>
            <a:ext cx="2858278" cy="142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9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3143" y="404335"/>
            <a:ext cx="728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GitHub – </a:t>
            </a:r>
            <a:r>
              <a:rPr lang="ru-RU" sz="3600" dirty="0" smtClean="0"/>
              <a:t>это облачное хранилище 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31846" y="312003"/>
            <a:ext cx="45719" cy="830997"/>
          </a:xfrm>
          <a:prstGeom prst="rect">
            <a:avLst/>
          </a:prstGeom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09219" y="2084832"/>
            <a:ext cx="696460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Т.е. на этом сервисе человек может разместить какие либо файлы со своего компьютера и хранить их</a:t>
            </a:r>
          </a:p>
          <a:p>
            <a:r>
              <a:rPr lang="ru-RU" sz="2800" dirty="0" smtClean="0"/>
              <a:t>На удаленном сервере </a:t>
            </a:r>
            <a:r>
              <a:rPr lang="en-US" sz="2800" dirty="0" smtClean="0"/>
              <a:t>GitHub. </a:t>
            </a:r>
            <a:r>
              <a:rPr lang="ru-RU" sz="2800" dirty="0" smtClean="0"/>
              <a:t>Причем сделать это можно </a:t>
            </a:r>
            <a:r>
              <a:rPr lang="ru-RU" sz="2800" dirty="0"/>
              <a:t>а</a:t>
            </a:r>
            <a:r>
              <a:rPr lang="ru-RU" sz="2800" dirty="0" smtClean="0"/>
              <a:t>бсолютно бесплатно.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1026" name="Picture 2" descr="Git и GitHub: что это такое и в чём разниц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264" y="4168689"/>
            <a:ext cx="4751986" cy="26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632" y="404335"/>
            <a:ext cx="2475100" cy="217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31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31846" y="312003"/>
            <a:ext cx="45719" cy="830997"/>
          </a:xfrm>
          <a:prstGeom prst="rect">
            <a:avLst/>
          </a:prstGeom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53143" y="404335"/>
            <a:ext cx="5183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Почему именно </a:t>
            </a:r>
            <a:r>
              <a:rPr lang="en-US" sz="3600" dirty="0" smtClean="0"/>
              <a:t>GitHub</a:t>
            </a:r>
            <a:r>
              <a:rPr lang="ru-RU" sz="3600" dirty="0" smtClean="0"/>
              <a:t>?</a:t>
            </a:r>
            <a:endParaRPr lang="ru-RU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31846" y="1634907"/>
            <a:ext cx="4955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Для того чтобы ответить на этот вопрос нужно разобраться как работает этот сервис.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0657" y="3658398"/>
            <a:ext cx="106434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После создания аккаунта человек может создать </a:t>
            </a:r>
            <a:r>
              <a:rPr lang="ru-RU" sz="2400" dirty="0" err="1" smtClean="0"/>
              <a:t>репозиторий</a:t>
            </a:r>
            <a:r>
              <a:rPr lang="ru-RU" sz="2400" dirty="0" smtClean="0"/>
              <a:t> (т.е. отдельная папка в облачном хранилище )</a:t>
            </a:r>
          </a:p>
          <a:p>
            <a:r>
              <a:rPr lang="ru-RU" sz="2400" dirty="0" smtClean="0"/>
              <a:t>В общем и целом весь </a:t>
            </a:r>
            <a:r>
              <a:rPr lang="en-US" sz="2400" dirty="0" smtClean="0"/>
              <a:t>GitHub </a:t>
            </a:r>
            <a:r>
              <a:rPr lang="ru-RU" sz="2400" dirty="0" smtClean="0"/>
              <a:t>состоит из таких </a:t>
            </a:r>
            <a:r>
              <a:rPr lang="ru-RU" sz="2400" dirty="0" err="1" smtClean="0"/>
              <a:t>репозиториев</a:t>
            </a:r>
            <a:r>
              <a:rPr lang="ru-RU" sz="2400" dirty="0" smtClean="0"/>
              <a:t> или проектов, которые объединяют некоторый набор файлов.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48231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31846" y="312003"/>
            <a:ext cx="45719" cy="830997"/>
          </a:xfrm>
          <a:prstGeom prst="rect">
            <a:avLst/>
          </a:prstGeom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53143" y="404335"/>
            <a:ext cx="5452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Как выглядит </a:t>
            </a:r>
            <a:r>
              <a:rPr lang="ru-RU" sz="3600" dirty="0" err="1" smtClean="0"/>
              <a:t>репозиторий</a:t>
            </a:r>
            <a:endParaRPr lang="ru-RU" sz="36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83" y="1901896"/>
            <a:ext cx="2981741" cy="410584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024" y="1885848"/>
            <a:ext cx="8518849" cy="413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5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31846" y="312003"/>
            <a:ext cx="45719" cy="830997"/>
          </a:xfrm>
          <a:prstGeom prst="rect">
            <a:avLst/>
          </a:prstGeom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53143" y="404335"/>
            <a:ext cx="5132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Первое отличие </a:t>
            </a:r>
            <a:r>
              <a:rPr lang="en-US" sz="3600" dirty="0" smtClean="0"/>
              <a:t>GitHub</a:t>
            </a:r>
            <a:endParaRPr lang="ru-RU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31848" y="2036474"/>
            <a:ext cx="8322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Исходя из выше перечисленного первое и основное отличие </a:t>
            </a:r>
            <a:r>
              <a:rPr lang="en-US" sz="3200" dirty="0" smtClean="0"/>
              <a:t>GitHub</a:t>
            </a:r>
            <a:r>
              <a:rPr lang="ru-RU" sz="3200" dirty="0" smtClean="0"/>
              <a:t> от других облачных веб - сервисов</a:t>
            </a:r>
            <a:r>
              <a:rPr lang="en-US" sz="3200" dirty="0" smtClean="0"/>
              <a:t> </a:t>
            </a:r>
            <a:r>
              <a:rPr lang="ru-RU" sz="3200" dirty="0" smtClean="0"/>
              <a:t>это то, что оно работает именно с </a:t>
            </a:r>
            <a:r>
              <a:rPr lang="ru-RU" sz="3200" dirty="0" err="1" smtClean="0"/>
              <a:t>репозиториями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366" y="130218"/>
            <a:ext cx="1832616" cy="183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99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31846" y="312003"/>
            <a:ext cx="45719" cy="830997"/>
          </a:xfrm>
          <a:prstGeom prst="rect">
            <a:avLst/>
          </a:prstGeom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53143" y="404335"/>
            <a:ext cx="5021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Второе отличие </a:t>
            </a:r>
            <a:r>
              <a:rPr lang="en-US" sz="3600" dirty="0" smtClean="0"/>
              <a:t>GitHub</a:t>
            </a:r>
            <a:endParaRPr lang="ru-RU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17638" y="1962834"/>
            <a:ext cx="7802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Сервис </a:t>
            </a:r>
            <a:r>
              <a:rPr lang="en-US" dirty="0" smtClean="0"/>
              <a:t>GitHub</a:t>
            </a:r>
            <a:r>
              <a:rPr lang="ru-RU" dirty="0" smtClean="0"/>
              <a:t> это не просто некое облачное хранилище, а хранилище которое тесно связано с программой </a:t>
            </a:r>
            <a:r>
              <a:rPr lang="en-US" dirty="0" err="1" smtClean="0"/>
              <a:t>Git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417638" y="3139284"/>
            <a:ext cx="6055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Многие путают понятие </a:t>
            </a:r>
            <a:r>
              <a:rPr lang="en-US" dirty="0" smtClean="0"/>
              <a:t>GitHub </a:t>
            </a:r>
            <a:r>
              <a:rPr lang="ru-RU" dirty="0" smtClean="0"/>
              <a:t>и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</a:p>
          <a:p>
            <a:r>
              <a:rPr lang="ru-RU" dirty="0" smtClean="0"/>
              <a:t>И так </a:t>
            </a:r>
            <a:r>
              <a:rPr lang="en-US" dirty="0" err="1" smtClean="0"/>
              <a:t>Git</a:t>
            </a:r>
            <a:r>
              <a:rPr lang="en-US" dirty="0" smtClean="0"/>
              <a:t> – </a:t>
            </a:r>
            <a:r>
              <a:rPr lang="ru-RU" dirty="0" smtClean="0"/>
              <a:t>это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17638" y="4502954"/>
            <a:ext cx="10212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</a:t>
            </a:r>
            <a:r>
              <a:rPr lang="ru-RU" dirty="0" smtClean="0"/>
              <a:t>аспределённая</a:t>
            </a:r>
            <a:r>
              <a:rPr lang="ru-RU" dirty="0"/>
              <a:t> система управления версиями. Проект был создан </a:t>
            </a:r>
            <a:r>
              <a:rPr lang="ru-RU" dirty="0" err="1"/>
              <a:t>Линусом</a:t>
            </a:r>
            <a:r>
              <a:rPr lang="ru-RU" dirty="0"/>
              <a:t> </a:t>
            </a:r>
            <a:r>
              <a:rPr lang="ru-RU" dirty="0" err="1"/>
              <a:t>Торвальдсом</a:t>
            </a:r>
            <a:r>
              <a:rPr lang="ru-RU" dirty="0"/>
              <a:t> для управления разработкой ядра </a:t>
            </a:r>
            <a:r>
              <a:rPr lang="ru-RU" dirty="0" err="1"/>
              <a:t>Linux</a:t>
            </a:r>
            <a:r>
              <a:rPr lang="ru-RU" dirty="0"/>
              <a:t>, первая версия выпущена 7 апреля 2005 года. На сегодняшний день его поддерживает </a:t>
            </a:r>
            <a:r>
              <a:rPr lang="ru-RU" dirty="0" err="1"/>
              <a:t>Джунио</a:t>
            </a:r>
            <a:r>
              <a:rPr lang="ru-RU" dirty="0"/>
              <a:t> </a:t>
            </a:r>
            <a:r>
              <a:rPr lang="ru-RU" dirty="0" err="1"/>
              <a:t>Хамано</a:t>
            </a:r>
            <a:r>
              <a:rPr lang="ru-RU" dirty="0"/>
              <a:t>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02" y="163278"/>
            <a:ext cx="1749210" cy="174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719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31846" y="312003"/>
            <a:ext cx="45719" cy="830997"/>
          </a:xfrm>
          <a:prstGeom prst="rect">
            <a:avLst/>
          </a:prstGeom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53143" y="404335"/>
            <a:ext cx="2978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Что может </a:t>
            </a:r>
            <a:r>
              <a:rPr lang="en-US" sz="3600" dirty="0" err="1" smtClean="0"/>
              <a:t>Git</a:t>
            </a:r>
            <a:endParaRPr lang="ru-RU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77565" y="1759475"/>
            <a:ext cx="9974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– </a:t>
            </a:r>
            <a:r>
              <a:rPr lang="ru-RU" dirty="0" smtClean="0"/>
              <a:t>это некоторая программа которая позволяет делать контроль версий проекта созданного человеком</a:t>
            </a:r>
          </a:p>
          <a:p>
            <a:r>
              <a:rPr lang="ru-RU" dirty="0" smtClean="0"/>
              <a:t>А </a:t>
            </a:r>
            <a:r>
              <a:rPr lang="en-US" dirty="0" smtClean="0"/>
              <a:t>GitHub – </a:t>
            </a:r>
            <a:r>
              <a:rPr lang="ru-RU" dirty="0" smtClean="0"/>
              <a:t>это сервис который поддерживает работу с этой программой.</a:t>
            </a: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77565" y="4565044"/>
            <a:ext cx="9639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Т.е. используя программу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ru-RU" dirty="0" smtClean="0"/>
              <a:t>вы можете легко и просто закачивать файлы в какие либо удаленные </a:t>
            </a:r>
            <a:r>
              <a:rPr lang="ru-RU" dirty="0" err="1" smtClean="0"/>
              <a:t>репозитории</a:t>
            </a:r>
            <a:r>
              <a:rPr lang="ru-RU" dirty="0" smtClean="0"/>
              <a:t> на этом сервере, каким либо образом следить за этими файлами, выкачивать файлы обратно, работать с обновлениями, работать сразу с несколькими людьми </a:t>
            </a:r>
            <a:r>
              <a:rPr lang="ru-RU" dirty="0" err="1" smtClean="0"/>
              <a:t>и.т.д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416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мплекс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563_TF22378848.potx" id="{6DCD0967-A04E-431F-9EF9-3DF61BC4AB39}" vid="{943180A9-332B-48B8-BEA3-0C7B70DB3063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purl.org/dc/elements/1.1/"/>
    <ds:schemaRef ds:uri="http://www.w3.org/XML/1998/namespace"/>
    <ds:schemaRef ds:uri="http://schemas.microsoft.com/office/2006/documentManagement/types"/>
    <ds:schemaRef ds:uri="16c05727-aa75-4e4a-9b5f-8a80a1165891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tf22378848_win32</Template>
  <TotalTime>0</TotalTime>
  <Words>890</Words>
  <Application>Microsoft Office PowerPoint</Application>
  <PresentationFormat>Широкоэкранный</PresentationFormat>
  <Paragraphs>66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Tw Cen MT</vt:lpstr>
      <vt:lpstr>Tw Cen MT Condensed</vt:lpstr>
      <vt:lpstr>Wingdings 3</vt:lpstr>
      <vt:lpstr>Комплекс</vt:lpstr>
      <vt:lpstr>github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github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2022-04-05T05:12:03Z</dcterms:created>
  <dcterms:modified xsi:type="dcterms:W3CDTF">2022-04-05T07:05:40Z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