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2C5D7-C96B-4201-A8B7-FF7B0A0E56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EC24-D0AC-4C38-B974-896D0C6D62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EC24-D0AC-4C38-B974-896D0C6D62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48306-3281-4CF0-A29B-25164A15F7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D022-8266-48EB-8AF7-1FFC6A40C6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" y="0"/>
            <a:ext cx="5580664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78781" y="5144331"/>
            <a:ext cx="73151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6. </a:t>
            </a:r>
            <a:r>
              <a:rPr lang="zh-CN" altLang="en-US" sz="1600" b="1" dirty="0"/>
              <a:t>安全层</a:t>
            </a:r>
            <a:endParaRPr lang="zh-CN" altLang="en-US" sz="1600" b="1" dirty="0"/>
          </a:p>
          <a:p>
            <a:r>
              <a:rPr lang="en-US" altLang="zh-CN" sz="1600" b="1" dirty="0"/>
              <a:t>Web</a:t>
            </a:r>
            <a:r>
              <a:rPr lang="zh-CN" altLang="en-US" sz="1600" b="1" dirty="0"/>
              <a:t>应用防火墙（</a:t>
            </a:r>
            <a:r>
              <a:rPr lang="en-US" altLang="zh-CN" sz="1600" b="1" dirty="0"/>
              <a:t>WAF</a:t>
            </a:r>
            <a:r>
              <a:rPr lang="zh-CN" altLang="en-US" sz="1600" b="1" dirty="0"/>
              <a:t>）</a:t>
            </a:r>
            <a:r>
              <a:rPr lang="zh-CN" altLang="en-US" sz="1600" dirty="0"/>
              <a:t>：防护系统免受常见的</a:t>
            </a:r>
            <a:r>
              <a:rPr lang="en-US" altLang="zh-CN" sz="1600" dirty="0"/>
              <a:t>Web</a:t>
            </a:r>
            <a:r>
              <a:rPr lang="zh-CN" altLang="en-US" sz="1600" dirty="0"/>
              <a:t>攻击。</a:t>
            </a:r>
            <a:endParaRPr lang="zh-CN" altLang="en-US" sz="1600" dirty="0"/>
          </a:p>
          <a:p>
            <a:r>
              <a:rPr lang="en-US" altLang="zh-CN" sz="1600" b="1" dirty="0"/>
              <a:t>DDoS</a:t>
            </a:r>
            <a:r>
              <a:rPr lang="zh-CN" altLang="en-US" sz="1600" b="1" dirty="0"/>
              <a:t>高防</a:t>
            </a:r>
            <a:r>
              <a:rPr lang="zh-CN" altLang="en-US" sz="1600" dirty="0"/>
              <a:t>：防止分布式拒绝服务攻击。</a:t>
            </a:r>
            <a:endParaRPr lang="zh-CN" altLang="en-US" sz="1600" dirty="0"/>
          </a:p>
          <a:p>
            <a:r>
              <a:rPr lang="en-US" altLang="zh-CN" sz="1600" b="1" dirty="0"/>
              <a:t>SSL</a:t>
            </a:r>
            <a:r>
              <a:rPr lang="zh-CN" altLang="en-US" sz="1600" b="1" dirty="0"/>
              <a:t>证书</a:t>
            </a:r>
            <a:r>
              <a:rPr lang="zh-CN" altLang="en-US" sz="1600" dirty="0"/>
              <a:t>：确保数据传输加密，保障通信安全。</a:t>
            </a:r>
            <a:endParaRPr lang="en-US" altLang="zh-CN" sz="1600" dirty="0"/>
          </a:p>
          <a:p>
            <a:r>
              <a:rPr lang="zh-CN" altLang="en-US" sz="1600" b="1" dirty="0"/>
              <a:t>阿里云日志服务</a:t>
            </a:r>
            <a:r>
              <a:rPr lang="zh-CN" altLang="en-US" sz="1600" dirty="0"/>
              <a:t>：收集和存储应用程序日志，提供日志分析和问题诊断。</a:t>
            </a:r>
            <a:endParaRPr lang="zh-CN" altLang="en-US" sz="1600" dirty="0"/>
          </a:p>
          <a:p>
            <a:r>
              <a:rPr lang="zh-CN" altLang="en-US" sz="1600" b="1" dirty="0"/>
              <a:t>云监控</a:t>
            </a:r>
            <a:r>
              <a:rPr lang="zh-CN" altLang="en-US" sz="1600" dirty="0"/>
              <a:t>：实时监控系统运行状态，设置告警来响应潜在问题。</a:t>
            </a:r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82817" y="11018"/>
            <a:ext cx="7315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 </a:t>
            </a:r>
            <a:r>
              <a:rPr lang="zh-CN" altLang="en-US" sz="1600" b="1" dirty="0"/>
              <a:t>用户访问层</a:t>
            </a:r>
            <a:endParaRPr lang="zh-CN" altLang="en-US" sz="1600" b="1" dirty="0"/>
          </a:p>
          <a:p>
            <a:r>
              <a:rPr lang="zh-CN" altLang="en-US" sz="1600" b="1" dirty="0"/>
              <a:t>浏览器客户端</a:t>
            </a:r>
            <a:r>
              <a:rPr lang="zh-CN" altLang="en-US" sz="1600" dirty="0"/>
              <a:t>：表示学生和教师通过网络访问系统。</a:t>
            </a:r>
            <a:endParaRPr lang="zh-CN" altLang="en-US" sz="1600" dirty="0"/>
          </a:p>
          <a:p>
            <a:r>
              <a:rPr lang="en-US" altLang="zh-CN" sz="1600" b="1" dirty="0"/>
              <a:t>CDN</a:t>
            </a:r>
            <a:r>
              <a:rPr lang="zh-CN" altLang="en-US" sz="1600" b="1" dirty="0"/>
              <a:t>加速</a:t>
            </a:r>
            <a:r>
              <a:rPr lang="zh-CN" altLang="en-US" sz="1600" dirty="0"/>
              <a:t>：使用阿里云</a:t>
            </a:r>
            <a:r>
              <a:rPr lang="en-US" altLang="zh-CN" sz="1600" dirty="0"/>
              <a:t>CDN</a:t>
            </a:r>
            <a:r>
              <a:rPr lang="zh-CN" altLang="en-US" sz="1600" dirty="0"/>
              <a:t>加速前端内容的分发，提高用户访问速度。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4982817" y="790339"/>
            <a:ext cx="69236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 API </a:t>
            </a:r>
            <a:r>
              <a:rPr lang="zh-CN" altLang="en-US" sz="1600" b="1" dirty="0"/>
              <a:t>网关</a:t>
            </a:r>
            <a:endParaRPr lang="zh-CN" altLang="en-US" sz="1600" b="1" dirty="0"/>
          </a:p>
          <a:p>
            <a:r>
              <a:rPr lang="zh-CN" altLang="en-US" sz="1600" b="1" dirty="0"/>
              <a:t>阿里云</a:t>
            </a:r>
            <a:r>
              <a:rPr lang="en-US" altLang="zh-CN" sz="1600" b="1" dirty="0"/>
              <a:t>API</a:t>
            </a:r>
            <a:r>
              <a:rPr lang="zh-CN" altLang="en-US" sz="1600" b="1" dirty="0"/>
              <a:t>网关</a:t>
            </a:r>
            <a:r>
              <a:rPr lang="zh-CN" altLang="en-US" sz="1600" dirty="0"/>
              <a:t>：放置在用户层和应用层之间，提供请求路由、负载均衡和安全认证功能。</a:t>
            </a:r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82817" y="1566105"/>
            <a:ext cx="69236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3. </a:t>
            </a:r>
            <a:r>
              <a:rPr lang="zh-CN" altLang="en-US" sz="1600" b="1" dirty="0"/>
              <a:t>应用层</a:t>
            </a:r>
            <a:endParaRPr lang="zh-CN" altLang="en-US" sz="1600" b="1" dirty="0"/>
          </a:p>
          <a:p>
            <a:r>
              <a:rPr lang="zh-CN" altLang="en-US" sz="1600" b="1" dirty="0"/>
              <a:t>容器服务</a:t>
            </a:r>
            <a:r>
              <a:rPr lang="en-US" altLang="zh-CN" sz="1600" b="1" dirty="0"/>
              <a:t>ACK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Alibaba Cloud Kubernetes</a:t>
            </a:r>
            <a:r>
              <a:rPr lang="zh-CN" altLang="en-US" sz="1600" b="1" dirty="0"/>
              <a:t>）</a:t>
            </a:r>
            <a:r>
              <a:rPr lang="zh-CN" altLang="en-US" sz="1600" dirty="0"/>
              <a:t>：运行考试系统的微服务，包括考试、题库、用户管理、评分等服务。</a:t>
            </a:r>
            <a:endParaRPr lang="zh-CN" altLang="en-US" sz="1600" dirty="0"/>
          </a:p>
          <a:p>
            <a:r>
              <a:rPr lang="en-US" altLang="zh-CN" sz="1600" b="1" dirty="0"/>
              <a:t>ECS</a:t>
            </a:r>
            <a:r>
              <a:rPr lang="zh-CN" altLang="en-US" sz="1600" b="1" dirty="0"/>
              <a:t>云服务器</a:t>
            </a:r>
            <a:r>
              <a:rPr lang="zh-CN" altLang="en-US" sz="1600" dirty="0"/>
              <a:t>：用于托管可能需要特殊配置的微服务或单体应用。</a:t>
            </a:r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82817" y="2588092"/>
            <a:ext cx="6923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4. </a:t>
            </a:r>
            <a:r>
              <a:rPr lang="zh-CN" altLang="en-US" sz="1600" b="1" dirty="0"/>
              <a:t>数据层</a:t>
            </a:r>
            <a:endParaRPr lang="zh-CN" altLang="en-US" sz="1600" b="1" dirty="0"/>
          </a:p>
          <a:p>
            <a:r>
              <a:rPr lang="en-US" altLang="zh-CN" sz="1600" b="1" dirty="0"/>
              <a:t>RDS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存储结构化数据，例如用户信息、考试记录、题目和分数。高可靠性与可用性，支持自动备份和恢复。</a:t>
            </a:r>
            <a:endParaRPr lang="en-US" altLang="zh-CN" sz="1600" dirty="0"/>
          </a:p>
          <a:p>
            <a:r>
              <a:rPr lang="en-US" altLang="zh-CN" sz="1600" b="1" dirty="0"/>
              <a:t>MySQL</a:t>
            </a:r>
            <a:r>
              <a:rPr lang="zh-CN" altLang="en-US" sz="1600" b="1" dirty="0"/>
              <a:t>数据库：</a:t>
            </a:r>
            <a:r>
              <a:rPr lang="zh-CN" altLang="en-US" sz="1600" dirty="0"/>
              <a:t>作为关系型数据库的具体实现，提供事务支持和复杂查询。</a:t>
            </a:r>
            <a:endParaRPr lang="en-US" altLang="zh-CN" sz="1600" dirty="0"/>
          </a:p>
          <a:p>
            <a:r>
              <a:rPr lang="en-US" altLang="zh-CN" sz="1600" b="1" dirty="0"/>
              <a:t>MongoDB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存储非结构化数据或半结构化数据，例如考试日志、统计信息或题目资源。</a:t>
            </a:r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578781" y="4109580"/>
            <a:ext cx="638456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5. </a:t>
            </a:r>
            <a:r>
              <a:rPr lang="zh-CN" altLang="en-US" sz="1600" b="1" dirty="0"/>
              <a:t>存储和备份层</a:t>
            </a:r>
            <a:endParaRPr lang="zh-CN" altLang="en-US" sz="1600" b="1" dirty="0"/>
          </a:p>
          <a:p>
            <a:r>
              <a:rPr lang="zh-CN" altLang="en-US" sz="1600" b="1" dirty="0"/>
              <a:t>对象存储</a:t>
            </a:r>
            <a:r>
              <a:rPr lang="en-US" altLang="zh-CN" sz="1600" b="1" dirty="0"/>
              <a:t>OSS</a:t>
            </a:r>
            <a:r>
              <a:rPr lang="zh-CN" altLang="en-US" sz="1600" dirty="0"/>
              <a:t>：用于存储上传的文件和考试附件。</a:t>
            </a:r>
            <a:endParaRPr lang="zh-CN" altLang="en-US" sz="1600" dirty="0"/>
          </a:p>
          <a:p>
            <a:r>
              <a:rPr lang="zh-CN" altLang="en-US" sz="1600" b="1" dirty="0"/>
              <a:t>数据备份</a:t>
            </a:r>
            <a:r>
              <a:rPr lang="zh-CN" altLang="en-US" sz="1600" dirty="0"/>
              <a:t>：利用阿里云的备份和恢复功能进行数据库和对象存储的定期备份。</a:t>
            </a:r>
            <a:endParaRPr lang="zh-CN" altLang="en-US" sz="1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66140" y="252730"/>
            <a:ext cx="4622165" cy="6126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CDN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加速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通过将内容缓存到分布式节点上，加快静态资源（如图片、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CSS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、视频等）的访问速度，减少用户访问延迟，同时减轻源站的服务器负载。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API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网关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作为客户端与后端服务的统一入口，负责管理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API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的路由、监控、安全认证和流量控制，确保服务的安全性和稳定性。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负载均衡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分配用户请求到多台服务器，防止单点故障，提高系统的并发处理能力和高可用性。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服务器（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ECS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提供灵活可扩展的计算资源，用于部署应用程序和服务逻辑，支持动态扩容以应对流量波动。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数据库层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RDS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：提供高性能、可扩展的关系型数据库服务，支持自动备份和故障恢复，用于存储结构化数据。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数据库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：支持复杂的事务和关系型数据管理，适用于传统的业务场景。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MongoDB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：作为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NoSQL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数据库，用于存储非结构化或半结构化数据，适应数据格式多样化的需求。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96990" y="304800"/>
            <a:ext cx="4954270" cy="4990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None/>
            </a:pP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 OSS对象存储</a:t>
            </a:r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提供高可靠性的大规模对象存储服务，用于存储备份文件、日志、图片、视频等非结构化数据，支持海量数据的访问和备份需求。</a:t>
            </a:r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 日志服务</a:t>
            </a:r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集中采集、查询、分析系统日志数据，帮助快速定位问题，提升运维效率和系统稳定性。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8. Web应用防火墙（WAF）</a:t>
            </a:r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检测并防御常见的 Web 攻击（如 SQL 注入、跨站脚本攻击），保护应用免受外部威胁，保障业务安全。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9. DDoS防护</a:t>
            </a:r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阻止分布式拒绝服务（DDoS）攻击，确保网站和应用在高流量攻击下仍能保持稳定运行。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10. SSL服务</a:t>
            </a:r>
            <a:endParaRPr lang="en-US" altLang="zh-CN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通过加密传输协议（SSL/TLS）保护数据安全，防止信息在传输过程中被窃取或篡改，保障用户隐私。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WPS 演示</Application>
  <PresentationFormat>宽屏</PresentationFormat>
  <Paragraphs>55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华文中宋</vt:lpstr>
      <vt:lpstr>仿宋</vt:lpstr>
      <vt:lpstr>华文仿宋</vt:lpstr>
      <vt:lpstr>华文隶书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 Chen</dc:creator>
  <cp:lastModifiedBy>沐</cp:lastModifiedBy>
  <cp:revision>5</cp:revision>
  <dcterms:created xsi:type="dcterms:W3CDTF">2024-11-21T08:56:00Z</dcterms:created>
  <dcterms:modified xsi:type="dcterms:W3CDTF">2024-11-24T06:27:43Z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6BCCAA48DD9F47EF87A4240EEBDD40D5_13</vt:lpwstr>
  </property>
  <property fmtid="{D5CDD505-2E9C-101B-9397-08002B2CF9AE}" pid="3" name="KSOProductBuildVer">
    <vt:lpwstr>2052-12.1.0.18912</vt:lpwstr>
  </property>
</Properties>
</file>