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8" y="102"/>
      </p:cViewPr>
      <p:guideLst>
        <p:guide orient="horz" pos="220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EC24-D0AC-4C38-B974-896D0C6D62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9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7A4E5-3461-47CD-8351-C5E59F91E6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tags" Target="../tags/tag65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1236" y="284203"/>
            <a:ext cx="5569528" cy="971017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非编程类自动考试判题系统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1236" y="1517071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</a:rPr>
              <a:t>/var/www/html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1236" y="2302142"/>
            <a:ext cx="3467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陈俊</a:t>
            </a:r>
            <a:r>
              <a:rPr lang="zh-CN" altLang="en-US" sz="2000" dirty="0" smtClean="0">
                <a:solidFill>
                  <a:srgbClr val="FFFF00"/>
                </a:solidFill>
              </a:rPr>
              <a:t>宇</a:t>
            </a:r>
            <a:r>
              <a:rPr lang="en-US" altLang="zh-CN" sz="2000" dirty="0" smtClean="0">
                <a:solidFill>
                  <a:srgbClr val="FFFF00"/>
                </a:solidFill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</a:rPr>
              <a:t>云原生架构图</a:t>
            </a:r>
            <a:r>
              <a:rPr lang="en-US" altLang="zh-CN" sz="2000" dirty="0" smtClean="0">
                <a:solidFill>
                  <a:srgbClr val="FFFF00"/>
                </a:solidFill>
              </a:rPr>
              <a:t>	25%</a:t>
            </a:r>
          </a:p>
          <a:p>
            <a:r>
              <a:rPr lang="zh-CN" altLang="en-US" sz="2000" dirty="0">
                <a:solidFill>
                  <a:srgbClr val="FFFF00"/>
                </a:solidFill>
              </a:rPr>
              <a:t>黄建</a:t>
            </a:r>
            <a:r>
              <a:rPr lang="zh-CN" altLang="en-US" sz="2000" dirty="0" smtClean="0">
                <a:solidFill>
                  <a:srgbClr val="FFFF00"/>
                </a:solidFill>
              </a:rPr>
              <a:t>华</a:t>
            </a:r>
            <a:r>
              <a:rPr lang="en-US" altLang="zh-CN" sz="2000" dirty="0" smtClean="0">
                <a:solidFill>
                  <a:srgbClr val="FFFF00"/>
                </a:solidFill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</a:rPr>
              <a:t>系统优势</a:t>
            </a:r>
            <a:r>
              <a:rPr lang="en-US" altLang="zh-CN" sz="2000" dirty="0" smtClean="0">
                <a:solidFill>
                  <a:srgbClr val="FFFF00"/>
                </a:solidFill>
              </a:rPr>
              <a:t>	25%</a:t>
            </a:r>
          </a:p>
          <a:p>
            <a:r>
              <a:rPr lang="zh-CN" altLang="en-US" sz="2000" dirty="0">
                <a:solidFill>
                  <a:srgbClr val="FFFF00"/>
                </a:solidFill>
              </a:rPr>
              <a:t>杨林</a:t>
            </a:r>
            <a:r>
              <a:rPr lang="zh-CN" altLang="en-US" sz="2000" dirty="0" smtClean="0">
                <a:solidFill>
                  <a:srgbClr val="FFFF00"/>
                </a:solidFill>
              </a:rPr>
              <a:t>勇</a:t>
            </a:r>
            <a:r>
              <a:rPr lang="en-US" altLang="zh-CN" sz="2000" dirty="0" smtClean="0">
                <a:solidFill>
                  <a:srgbClr val="FFFF00"/>
                </a:solidFill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</a:rPr>
              <a:t>云组件设计</a:t>
            </a:r>
            <a:r>
              <a:rPr lang="en-US" altLang="zh-CN" sz="2000" dirty="0" smtClean="0">
                <a:solidFill>
                  <a:srgbClr val="FFFF00"/>
                </a:solidFill>
              </a:rPr>
              <a:t>	25%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邵泓政</a:t>
            </a:r>
            <a:r>
              <a:rPr lang="en-US" altLang="zh-CN" sz="2000" dirty="0" smtClean="0">
                <a:solidFill>
                  <a:srgbClr val="FFFF00"/>
                </a:solidFill>
              </a:rPr>
              <a:t>	</a:t>
            </a:r>
            <a:r>
              <a:rPr lang="zh-CN" altLang="en-US" sz="2000" dirty="0" smtClean="0">
                <a:solidFill>
                  <a:srgbClr val="FFFF00"/>
                </a:solidFill>
              </a:rPr>
              <a:t>系统功能介绍</a:t>
            </a:r>
            <a:r>
              <a:rPr lang="en-US" altLang="zh-CN" sz="2000" dirty="0" smtClean="0">
                <a:solidFill>
                  <a:srgbClr val="FFFF00"/>
                </a:solidFill>
              </a:rPr>
              <a:t>	25%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教师端</a:t>
            </a:r>
          </a:p>
        </p:txBody>
      </p:sp>
      <p:cxnSp>
        <p:nvCxnSpPr>
          <p:cNvPr id="69" name="直接连接符 68"/>
          <p:cNvCxnSpPr/>
          <p:nvPr>
            <p:custDataLst>
              <p:tags r:id="rId3"/>
            </p:custDataLst>
          </p:nvPr>
        </p:nvCxnSpPr>
        <p:spPr>
          <a:xfrm>
            <a:off x="8978265" y="2765820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018905" y="2992515"/>
            <a:ext cx="2197735" cy="113982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90169" tIns="46989" rIns="90169" bIns="46989" rtlCol="0" anchor="t" anchorCtr="0">
            <a:no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单击此处添加内容，简明扼要地阐述您的观点。根据需要可酌情增减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创建和管理多个班级。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为每个班级分配学生。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查看班级的学生列表及其考试成绩</a:t>
            </a: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班级管理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088715" y="354285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创建、修改和删除考试。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设置考试的时间、题目、评分标准等。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分配考试给不同的班级。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9025" y="3116596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考试管理：</a:t>
            </a: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693859" y="321647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1088715" y="515680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支持根据预设的标准自动批改学生的考试答案。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针对选择题、填空题等，可以通过系统规则自动评分。</a:t>
            </a: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1089025" y="473055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自动判题</a:t>
            </a:r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>
            <a:off x="693859" y="483043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6977281" y="189164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对一些主观题（如简答题、论文题等），教师可以手动批改并打分</a:t>
            </a:r>
            <a:r>
              <a:rPr lang="zh-CN" altLang="en-US" sz="1200" b="1" kern="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5"/>
            </p:custDataLst>
          </p:nvPr>
        </p:nvSpPr>
        <p:spPr>
          <a:xfrm>
            <a:off x="6977592" y="1465388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成绩批改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</a:p>
        </p:txBody>
      </p:sp>
      <p:sp>
        <p:nvSpPr>
          <p:cNvPr id="7" name="椭圆 6"/>
          <p:cNvSpPr/>
          <p:nvPr>
            <p:custDataLst>
              <p:tags r:id="rId16"/>
            </p:custDataLst>
          </p:nvPr>
        </p:nvSpPr>
        <p:spPr>
          <a:xfrm>
            <a:off x="6582425" y="156526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04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6977281" y="3452872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教师可以注册账号并登录系统。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>
          <a:xfrm>
            <a:off x="6977592" y="3026613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+mn-ea"/>
                <a:cs typeface="+mn-ea"/>
              </a:rPr>
              <a:t>注册与登录</a:t>
            </a:r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6582425" y="3126496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latin typeface="+mn-ea"/>
                <a:cs typeface="+mn-ea"/>
              </a:rPr>
              <a:t>05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学生端</a:t>
            </a:r>
          </a:p>
        </p:txBody>
      </p:sp>
      <p:sp>
        <p:nvSpPr>
          <p:cNvPr id="65" name="矩形 64"/>
          <p:cNvSpPr/>
          <p:nvPr>
            <p:custDataLst>
              <p:tags r:id="rId3"/>
            </p:custDataLst>
          </p:nvPr>
        </p:nvSpPr>
        <p:spPr bwMode="auto">
          <a:xfrm>
            <a:off x="9130983" y="3455875"/>
            <a:ext cx="1973580" cy="750571"/>
          </a:xfrm>
          <a:prstGeom prst="rect">
            <a:avLst/>
          </a:prstGeom>
          <a:noFill/>
          <a:ln>
            <a:noFill/>
          </a:ln>
        </p:spPr>
        <p:txBody>
          <a:bodyPr wrap="square" lIns="90169" tIns="46989" rIns="90169" bIns="0" rtlCol="0" anchor="b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100" dirty="0">
                <a:solidFill>
                  <a:srgbClr val="FFFFFF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rPr>
              <a:t>85%</a:t>
            </a:r>
          </a:p>
        </p:txBody>
      </p:sp>
      <p:cxnSp>
        <p:nvCxnSpPr>
          <p:cNvPr id="69" name="直接连接符 68"/>
          <p:cNvCxnSpPr/>
          <p:nvPr>
            <p:custDataLst>
              <p:tags r:id="rId4"/>
            </p:custDataLst>
          </p:nvPr>
        </p:nvCxnSpPr>
        <p:spPr>
          <a:xfrm>
            <a:off x="8978265" y="4432504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018905" y="4659199"/>
            <a:ext cx="2197735" cy="113982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90169" tIns="46989" rIns="90169" bIns="46989" rtlCol="0" anchor="t" anchorCtr="0">
            <a:no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单击此处添加内容，简明扼要地阐述您的观点。根据需要可酌情增减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查看自己所在班级的信息，包括班级成员和教师信息</a:t>
            </a:r>
            <a:r>
              <a:rPr lang="zh-CN" altLang="en-US" sz="1200" b="1" kern="0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查看班级与考试信息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1088715" y="3542855"/>
            <a:ext cx="4451984" cy="1320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参加由教师布置的在线考试，提交答案。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查看考试时间限制和试题内容。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在考试结束后，自动获得选择题等部分的评分，主观题可以查看批改结果。</a:t>
            </a: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1089025" y="3116596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考试参与：</a:t>
            </a:r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693859" y="321647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7044168" y="201228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查看自己的考试成绩，包括每次考试的得分和排名。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查看成绩详情，了解自己在各个题目上的表现。</a:t>
            </a: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7044479" y="1503057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成绩查看</a:t>
            </a:r>
          </a:p>
        </p:txBody>
      </p:sp>
      <p:sp>
        <p:nvSpPr>
          <p:cNvPr id="22" name="椭圆 21"/>
          <p:cNvSpPr/>
          <p:nvPr>
            <p:custDataLst>
              <p:tags r:id="rId14"/>
            </p:custDataLst>
          </p:nvPr>
        </p:nvSpPr>
        <p:spPr>
          <a:xfrm>
            <a:off x="6579885" y="160209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/>
              <a:t>通用功能</a:t>
            </a:r>
          </a:p>
        </p:txBody>
      </p:sp>
      <p:sp>
        <p:nvSpPr>
          <p:cNvPr id="65" name="矩形 64"/>
          <p:cNvSpPr/>
          <p:nvPr>
            <p:custDataLst>
              <p:tags r:id="rId3"/>
            </p:custDataLst>
          </p:nvPr>
        </p:nvSpPr>
        <p:spPr bwMode="auto">
          <a:xfrm>
            <a:off x="3243263" y="3430714"/>
            <a:ext cx="1973580" cy="750571"/>
          </a:xfrm>
          <a:prstGeom prst="rect">
            <a:avLst/>
          </a:prstGeom>
          <a:noFill/>
          <a:ln>
            <a:noFill/>
          </a:ln>
        </p:spPr>
        <p:txBody>
          <a:bodyPr wrap="square" lIns="90169" tIns="46989" rIns="90169" bIns="0" rtlCol="0" anchor="b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100" dirty="0">
                <a:solidFill>
                  <a:srgbClr val="FFFFFF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rPr>
              <a:t>85%</a:t>
            </a:r>
          </a:p>
        </p:txBody>
      </p:sp>
      <p:cxnSp>
        <p:nvCxnSpPr>
          <p:cNvPr id="69" name="直接连接符 68"/>
          <p:cNvCxnSpPr/>
          <p:nvPr>
            <p:custDataLst>
              <p:tags r:id="rId4"/>
            </p:custDataLst>
          </p:nvPr>
        </p:nvCxnSpPr>
        <p:spPr>
          <a:xfrm>
            <a:off x="3090545" y="4407343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包括学生和教师的账号管理、权限设置等。</a:t>
            </a: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用户管理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7044168" y="201228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包括试题库管理、题型设置、评分标准定义等。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7044479" y="1503057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考试资源管理</a:t>
            </a: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>
          <a:xfrm>
            <a:off x="6579885" y="160209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1090408" y="3588604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提供考试成绩、学生表现的统计分析报告，支持教师对教学进行调整。</a:t>
            </a: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1090507" y="3032152"/>
            <a:ext cx="4450927" cy="380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数据统计与分析：</a:t>
            </a:r>
          </a:p>
        </p:txBody>
      </p:sp>
      <p:sp>
        <p:nvSpPr>
          <p:cNvPr id="7" name="椭圆 6"/>
          <p:cNvSpPr/>
          <p:nvPr>
            <p:custDataLst>
              <p:tags r:id="rId13"/>
            </p:custDataLst>
          </p:nvPr>
        </p:nvSpPr>
        <p:spPr>
          <a:xfrm>
            <a:off x="693859" y="3148775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" y="0"/>
            <a:ext cx="5580664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8781" y="5144331"/>
            <a:ext cx="7315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6. </a:t>
            </a:r>
            <a:r>
              <a:rPr lang="zh-CN" altLang="en-US" sz="1600" b="1" dirty="0"/>
              <a:t>安全层</a:t>
            </a:r>
          </a:p>
          <a:p>
            <a:r>
              <a:rPr lang="en-US" altLang="zh-CN" sz="1600" b="1" dirty="0"/>
              <a:t>Web</a:t>
            </a:r>
            <a:r>
              <a:rPr lang="zh-CN" altLang="en-US" sz="1600" b="1" dirty="0"/>
              <a:t>应用防火墙（</a:t>
            </a:r>
            <a:r>
              <a:rPr lang="en-US" altLang="zh-CN" sz="1600" b="1" dirty="0"/>
              <a:t>WAF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：防护系统免受常见的</a:t>
            </a:r>
            <a:r>
              <a:rPr lang="en-US" altLang="zh-CN" sz="1600" dirty="0"/>
              <a:t>Web</a:t>
            </a:r>
            <a:r>
              <a:rPr lang="zh-CN" altLang="en-US" sz="1600" dirty="0"/>
              <a:t>攻击。</a:t>
            </a:r>
          </a:p>
          <a:p>
            <a:r>
              <a:rPr lang="en-US" altLang="zh-CN" sz="1600" b="1" dirty="0"/>
              <a:t>DDoS</a:t>
            </a:r>
            <a:r>
              <a:rPr lang="zh-CN" altLang="en-US" sz="1600" b="1" dirty="0"/>
              <a:t>高防</a:t>
            </a:r>
            <a:r>
              <a:rPr lang="zh-CN" altLang="en-US" sz="1600" dirty="0"/>
              <a:t>：防止分布式拒绝服务攻击。</a:t>
            </a:r>
          </a:p>
          <a:p>
            <a:r>
              <a:rPr lang="en-US" altLang="zh-CN" sz="1600" b="1" dirty="0"/>
              <a:t>SSL</a:t>
            </a:r>
            <a:r>
              <a:rPr lang="zh-CN" altLang="en-US" sz="1600" b="1" dirty="0"/>
              <a:t>证书</a:t>
            </a:r>
            <a:r>
              <a:rPr lang="zh-CN" altLang="en-US" sz="1600" dirty="0"/>
              <a:t>：确保数据传输加密，保障通信安全。</a:t>
            </a:r>
            <a:endParaRPr lang="en-US" altLang="zh-CN" sz="1600" dirty="0"/>
          </a:p>
          <a:p>
            <a:r>
              <a:rPr lang="zh-CN" altLang="en-US" sz="1600" b="1" dirty="0"/>
              <a:t>阿里云日志服务</a:t>
            </a:r>
            <a:r>
              <a:rPr lang="zh-CN" altLang="en-US" sz="1600" dirty="0"/>
              <a:t>：收集和存储应用程序日志，提供日志分析和问题诊断。</a:t>
            </a:r>
          </a:p>
          <a:p>
            <a:r>
              <a:rPr lang="zh-CN" altLang="en-US" sz="1600" b="1" dirty="0"/>
              <a:t>云监控</a:t>
            </a:r>
            <a:r>
              <a:rPr lang="zh-CN" altLang="en-US" sz="1600" dirty="0"/>
              <a:t>：实时监控系统运行状态，设置告警来响应潜在问题。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82817" y="11018"/>
            <a:ext cx="7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用户访问层</a:t>
            </a:r>
          </a:p>
          <a:p>
            <a:r>
              <a:rPr lang="zh-CN" altLang="en-US" sz="1600" b="1" dirty="0"/>
              <a:t>浏览器客户端</a:t>
            </a:r>
            <a:r>
              <a:rPr lang="zh-CN" altLang="en-US" sz="1600" dirty="0"/>
              <a:t>：表示学生和教师通过网络访问系统。</a:t>
            </a:r>
          </a:p>
          <a:p>
            <a:r>
              <a:rPr lang="en-US" altLang="zh-CN" sz="1600" b="1" dirty="0"/>
              <a:t>CDN</a:t>
            </a:r>
            <a:r>
              <a:rPr lang="zh-CN" altLang="en-US" sz="1600" b="1" dirty="0"/>
              <a:t>加速</a:t>
            </a:r>
            <a:r>
              <a:rPr lang="zh-CN" altLang="en-US" sz="1600" dirty="0"/>
              <a:t>：使用阿里云</a:t>
            </a:r>
            <a:r>
              <a:rPr lang="en-US" altLang="zh-CN" sz="1600" dirty="0"/>
              <a:t>CDN</a:t>
            </a:r>
            <a:r>
              <a:rPr lang="zh-CN" altLang="en-US" sz="1600" dirty="0"/>
              <a:t>加速前端内容的分发，提高用户访问速度。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82817" y="790339"/>
            <a:ext cx="6923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API </a:t>
            </a:r>
            <a:r>
              <a:rPr lang="zh-CN" altLang="en-US" sz="1600" b="1" dirty="0"/>
              <a:t>网关</a:t>
            </a:r>
          </a:p>
          <a:p>
            <a:r>
              <a:rPr lang="zh-CN" altLang="en-US" sz="1600" b="1" dirty="0"/>
              <a:t>阿里云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网关</a:t>
            </a:r>
            <a:r>
              <a:rPr lang="zh-CN" altLang="en-US" sz="1600" dirty="0"/>
              <a:t>：放置在用户层和应用层之间，提供请求路由、负载均衡和安全认证功能。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82817" y="1566105"/>
            <a:ext cx="69236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 </a:t>
            </a:r>
            <a:r>
              <a:rPr lang="zh-CN" altLang="en-US" sz="1600" b="1" dirty="0"/>
              <a:t>应用层</a:t>
            </a:r>
          </a:p>
          <a:p>
            <a:r>
              <a:rPr lang="zh-CN" altLang="en-US" sz="1600" b="1" dirty="0"/>
              <a:t>容器服务</a:t>
            </a:r>
            <a:r>
              <a:rPr lang="en-US" altLang="zh-CN" sz="1600" b="1" dirty="0"/>
              <a:t>ACK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Alibaba Cloud Kubernetes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：运行考试系统的微服务，包括考试、题库、用户管理、评分等服务。</a:t>
            </a:r>
          </a:p>
          <a:p>
            <a:r>
              <a:rPr lang="en-US" altLang="zh-CN" sz="1600" b="1" dirty="0"/>
              <a:t>ECS</a:t>
            </a:r>
            <a:r>
              <a:rPr lang="zh-CN" altLang="en-US" sz="1600" b="1" dirty="0"/>
              <a:t>云服务器</a:t>
            </a:r>
            <a:r>
              <a:rPr lang="zh-CN" altLang="en-US" sz="1600" dirty="0"/>
              <a:t>：用于托管可能需要特殊配置的微服务或单体应用。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82817" y="2588092"/>
            <a:ext cx="692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4. </a:t>
            </a:r>
            <a:r>
              <a:rPr lang="zh-CN" altLang="en-US" sz="1600" b="1" dirty="0"/>
              <a:t>数据层</a:t>
            </a:r>
          </a:p>
          <a:p>
            <a:r>
              <a:rPr lang="en-US" altLang="zh-CN" sz="1600" b="1" dirty="0"/>
              <a:t>RDS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存储结构化数据，例如用户信息、考试记录、题目和分数。高可靠性与可用性，支持自动备份和恢复。</a:t>
            </a:r>
            <a:endParaRPr lang="en-US" altLang="zh-CN" sz="1600" dirty="0"/>
          </a:p>
          <a:p>
            <a:r>
              <a:rPr lang="en-US" altLang="zh-CN" sz="1600" b="1" dirty="0"/>
              <a:t>MySQL</a:t>
            </a:r>
            <a:r>
              <a:rPr lang="zh-CN" altLang="en-US" sz="1600" b="1" dirty="0"/>
              <a:t>数据库：</a:t>
            </a:r>
            <a:r>
              <a:rPr lang="zh-CN" altLang="en-US" sz="1600" dirty="0"/>
              <a:t>作为关系型数据库的具体实现，提供事务支持和复杂查询。</a:t>
            </a:r>
            <a:endParaRPr lang="en-US" altLang="zh-CN" sz="1600" dirty="0"/>
          </a:p>
          <a:p>
            <a:r>
              <a:rPr lang="en-US" altLang="zh-CN" sz="1600" b="1" dirty="0"/>
              <a:t>MongoDB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存储非结构化数据或半结构化数据，例如考试日志、统计信息或题目资源。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78781" y="4109580"/>
            <a:ext cx="63845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5. </a:t>
            </a:r>
            <a:r>
              <a:rPr lang="zh-CN" altLang="en-US" sz="1600" b="1" dirty="0"/>
              <a:t>存储和备份层</a:t>
            </a:r>
          </a:p>
          <a:p>
            <a:r>
              <a:rPr lang="zh-CN" altLang="en-US" sz="1600" b="1" dirty="0"/>
              <a:t>对象存储</a:t>
            </a:r>
            <a:r>
              <a:rPr lang="en-US" altLang="zh-CN" sz="1600" b="1" dirty="0"/>
              <a:t>OSS</a:t>
            </a:r>
            <a:r>
              <a:rPr lang="zh-CN" altLang="en-US" sz="1600" dirty="0"/>
              <a:t>：用于存储上传的文件和考试附件。</a:t>
            </a:r>
          </a:p>
          <a:p>
            <a:r>
              <a:rPr lang="zh-CN" altLang="en-US" sz="1600" b="1" dirty="0"/>
              <a:t>数据备份</a:t>
            </a:r>
            <a:r>
              <a:rPr lang="zh-CN" altLang="en-US" sz="1600" dirty="0"/>
              <a:t>：利用阿里云的备份和恢复功能进行数据库和对象存储的定期备份。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4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6140" y="252730"/>
            <a:ext cx="4622165" cy="612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CDN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加速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通过将内容缓存到分布式节点上，加快静态资源（如图片、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、视频等）的访问速度，减少用户访问延迟，同时减轻源站的服务器负载。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API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网关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作为客户端与后端服务的统一入口，负责管理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API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的路由、监控、安全认证和流量控制，确保服务的安全性和稳定性。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负载均衡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分配用户请求到多台服务器，防止单点故障，提高系统的并发处理能力和高可用性。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服务器（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提供灵活可扩展的计算资源，用于部署应用程序和服务逻辑，支持动态扩容以应对流量波动。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RDS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：提供高性能、可扩展的关系型数据库服务，支持自动备份和故障恢复，用于存储结构化数据。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：支持复杂的事务和关系型数据管理，适用于传统的业务场景。</a:t>
            </a: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MongoDB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：作为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NoSQL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数据库，用于存储非结构化或半结构化数据，适应数据格式多样化的需求。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96990" y="304800"/>
            <a:ext cx="4954270" cy="4990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OSS对象存储</a:t>
            </a: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提供高可靠性的大规模对象存储服务，用于存储备份文件、日志、图片、视频等非结构化数据，支持海量数据的访问和备份需求。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 日志服务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集中采集、查询、分析系统日志数据，帮助快速定位问题，提升运维效率和系统稳定性。</a:t>
            </a: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 Web应用防火墙（WAF）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检测并防御常见的 Web 攻击（如 SQL 注入、跨站脚本攻击），保护应用免受外部威胁，保障业务安全。</a:t>
            </a: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 DDoS防护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阻止分布式拒绝服务（DDoS）攻击，确保网站和应用在高流量攻击下仍能保持稳定运行。</a:t>
            </a: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 SSL服务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通过加密传输协议（SSL/TLS）保护数据安全，防止信息在传输过程中被窃取或篡改，保障用户隐私。</a:t>
            </a:r>
          </a:p>
        </p:txBody>
      </p:sp>
    </p:spTree>
    <p:extLst>
      <p:ext uri="{BB962C8B-B14F-4D97-AF65-F5344CB8AC3E}">
        <p14:creationId xmlns:p14="http://schemas.microsoft.com/office/powerpoint/2010/main" val="340253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598670" y="1691005"/>
            <a:ext cx="2673350" cy="4810125"/>
          </a:xfrm>
          <a:custGeom>
            <a:avLst/>
            <a:gdLst>
              <a:gd name="connsiteX0" fmla="*/ 221625 w 2544124"/>
              <a:gd name="connsiteY0" fmla="*/ 0 h 3182029"/>
              <a:gd name="connsiteX1" fmla="*/ 2225375 w 2544124"/>
              <a:gd name="connsiteY1" fmla="*/ 0 h 3182029"/>
              <a:gd name="connsiteX2" fmla="*/ 2446348 w 2544124"/>
              <a:gd name="connsiteY2" fmla="*/ 221001 h 3182029"/>
              <a:gd name="connsiteX3" fmla="*/ 2446348 w 2544124"/>
              <a:gd name="connsiteY3" fmla="*/ 1498115 h 3182029"/>
              <a:gd name="connsiteX4" fmla="*/ 2544124 w 2544124"/>
              <a:gd name="connsiteY4" fmla="*/ 1590688 h 3182029"/>
              <a:gd name="connsiteX5" fmla="*/ 2446348 w 2544124"/>
              <a:gd name="connsiteY5" fmla="*/ 1683261 h 3182029"/>
              <a:gd name="connsiteX6" fmla="*/ 2446348 w 2544124"/>
              <a:gd name="connsiteY6" fmla="*/ 2961027 h 3182029"/>
              <a:gd name="connsiteX7" fmla="*/ 2225375 w 2544124"/>
              <a:gd name="connsiteY7" fmla="*/ 3182029 h 3182029"/>
              <a:gd name="connsiteX8" fmla="*/ 221625 w 2544124"/>
              <a:gd name="connsiteY8" fmla="*/ 3182029 h 3182029"/>
              <a:gd name="connsiteX9" fmla="*/ 0 w 2544124"/>
              <a:gd name="connsiteY9" fmla="*/ 2961027 h 3182029"/>
              <a:gd name="connsiteX10" fmla="*/ 0 w 2544124"/>
              <a:gd name="connsiteY10" fmla="*/ 221001 h 3182029"/>
              <a:gd name="connsiteX11" fmla="*/ 221625 w 2544124"/>
              <a:gd name="connsiteY11" fmla="*/ 0 h 3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4124" h="3182029">
                <a:moveTo>
                  <a:pt x="221625" y="0"/>
                </a:moveTo>
                <a:lnTo>
                  <a:pt x="2225375" y="0"/>
                </a:lnTo>
                <a:cubicBezTo>
                  <a:pt x="2347920" y="0"/>
                  <a:pt x="2446348" y="99092"/>
                  <a:pt x="2446348" y="221001"/>
                </a:cubicBezTo>
                <a:lnTo>
                  <a:pt x="2446348" y="1498115"/>
                </a:lnTo>
                <a:lnTo>
                  <a:pt x="2544124" y="1590688"/>
                </a:lnTo>
                <a:lnTo>
                  <a:pt x="2446348" y="1683261"/>
                </a:lnTo>
                <a:lnTo>
                  <a:pt x="2446348" y="2961027"/>
                </a:lnTo>
                <a:cubicBezTo>
                  <a:pt x="2446348" y="3082937"/>
                  <a:pt x="2347920" y="3182029"/>
                  <a:pt x="2225375" y="3182029"/>
                </a:cubicBezTo>
                <a:lnTo>
                  <a:pt x="221625" y="3182029"/>
                </a:lnTo>
                <a:cubicBezTo>
                  <a:pt x="99079" y="3182029"/>
                  <a:pt x="0" y="3082937"/>
                  <a:pt x="0" y="2961027"/>
                </a:cubicBezTo>
                <a:lnTo>
                  <a:pt x="0" y="221001"/>
                </a:lnTo>
                <a:cubicBezTo>
                  <a:pt x="0" y="99092"/>
                  <a:pt x="99079" y="0"/>
                  <a:pt x="22162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118" tIns="463888" rIns="300380" bIns="821396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3. 技术先进: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采用云计算架构，利用云计算的弹性扩展、高可用性、低成本等优势，为用户提供稳定可靠的服务。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使用 Vue.js、Spring Boot、MySQL、Redis 等先进技术，构建高性能、可扩展的系统。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7" name="任意多边形: 形状 26"/>
          <p:cNvSpPr/>
          <p:nvPr>
            <p:custDataLst>
              <p:tags r:id="rId3"/>
            </p:custDataLst>
          </p:nvPr>
        </p:nvSpPr>
        <p:spPr>
          <a:xfrm>
            <a:off x="2402840" y="1690370"/>
            <a:ext cx="2302510" cy="4810760"/>
          </a:xfrm>
          <a:custGeom>
            <a:avLst/>
            <a:gdLst>
              <a:gd name="connsiteX0" fmla="*/ 221625 w 2544124"/>
              <a:gd name="connsiteY0" fmla="*/ 0 h 3182029"/>
              <a:gd name="connsiteX1" fmla="*/ 2225375 w 2544124"/>
              <a:gd name="connsiteY1" fmla="*/ 0 h 3182029"/>
              <a:gd name="connsiteX2" fmla="*/ 2446348 w 2544124"/>
              <a:gd name="connsiteY2" fmla="*/ 221001 h 3182029"/>
              <a:gd name="connsiteX3" fmla="*/ 2446348 w 2544124"/>
              <a:gd name="connsiteY3" fmla="*/ 1498115 h 3182029"/>
              <a:gd name="connsiteX4" fmla="*/ 2544124 w 2544124"/>
              <a:gd name="connsiteY4" fmla="*/ 1590688 h 3182029"/>
              <a:gd name="connsiteX5" fmla="*/ 2446348 w 2544124"/>
              <a:gd name="connsiteY5" fmla="*/ 1683261 h 3182029"/>
              <a:gd name="connsiteX6" fmla="*/ 2446348 w 2544124"/>
              <a:gd name="connsiteY6" fmla="*/ 2961027 h 3182029"/>
              <a:gd name="connsiteX7" fmla="*/ 2225375 w 2544124"/>
              <a:gd name="connsiteY7" fmla="*/ 3182029 h 3182029"/>
              <a:gd name="connsiteX8" fmla="*/ 221625 w 2544124"/>
              <a:gd name="connsiteY8" fmla="*/ 3182029 h 3182029"/>
              <a:gd name="connsiteX9" fmla="*/ 0 w 2544124"/>
              <a:gd name="connsiteY9" fmla="*/ 2961027 h 3182029"/>
              <a:gd name="connsiteX10" fmla="*/ 0 w 2544124"/>
              <a:gd name="connsiteY10" fmla="*/ 221001 h 3182029"/>
              <a:gd name="connsiteX11" fmla="*/ 221625 w 2544124"/>
              <a:gd name="connsiteY11" fmla="*/ 0 h 3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4124" h="3182029">
                <a:moveTo>
                  <a:pt x="221625" y="0"/>
                </a:moveTo>
                <a:lnTo>
                  <a:pt x="2225375" y="0"/>
                </a:lnTo>
                <a:cubicBezTo>
                  <a:pt x="2347920" y="0"/>
                  <a:pt x="2446348" y="99092"/>
                  <a:pt x="2446348" y="221001"/>
                </a:cubicBezTo>
                <a:lnTo>
                  <a:pt x="2446348" y="1498115"/>
                </a:lnTo>
                <a:lnTo>
                  <a:pt x="2544124" y="1590688"/>
                </a:lnTo>
                <a:lnTo>
                  <a:pt x="2446348" y="1683261"/>
                </a:lnTo>
                <a:lnTo>
                  <a:pt x="2446348" y="2961027"/>
                </a:lnTo>
                <a:cubicBezTo>
                  <a:pt x="2446348" y="3082937"/>
                  <a:pt x="2347920" y="3182029"/>
                  <a:pt x="2225375" y="3182029"/>
                </a:cubicBezTo>
                <a:lnTo>
                  <a:pt x="221625" y="3182029"/>
                </a:lnTo>
                <a:cubicBezTo>
                  <a:pt x="99079" y="3182029"/>
                  <a:pt x="0" y="3082937"/>
                  <a:pt x="0" y="2961027"/>
                </a:cubicBezTo>
                <a:lnTo>
                  <a:pt x="0" y="221001"/>
                </a:lnTo>
                <a:cubicBezTo>
                  <a:pt x="0" y="99092"/>
                  <a:pt x="99079" y="0"/>
                  <a:pt x="22162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348" tIns="463888" rIns="313486" bIns="821396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2. 功能全面:</a:t>
            </a:r>
            <a:endParaRPr lang="zh-CN" altLang="en-US" dirty="0"/>
          </a:p>
          <a:p>
            <a:pPr indent="457200"/>
            <a:r>
              <a:rPr lang="zh-CN" altLang="en-US" dirty="0">
                <a:sym typeface="+mn-ea"/>
              </a:rPr>
              <a:t>系统涵盖</a:t>
            </a:r>
            <a:r>
              <a:rPr lang="zh-CN" altLang="en-US" dirty="0" smtClean="0">
                <a:sym typeface="+mn-ea"/>
              </a:rPr>
              <a:t>了教师端、学生端，</a:t>
            </a:r>
            <a:r>
              <a:rPr lang="zh-CN" altLang="en-US" dirty="0">
                <a:sym typeface="+mn-ea"/>
              </a:rPr>
              <a:t>满足不同用户的需求。</a:t>
            </a:r>
            <a:endParaRPr lang="zh-CN" altLang="en-US" dirty="0"/>
          </a:p>
          <a:p>
            <a:pPr indent="457200"/>
            <a:r>
              <a:rPr lang="zh-CN" altLang="en-US" dirty="0" smtClean="0">
                <a:sym typeface="+mn-ea"/>
              </a:rPr>
              <a:t>提供注册登录、班级管理、考试管理、自动判题、批改成绩等</a:t>
            </a:r>
            <a:r>
              <a:rPr lang="zh-CN" altLang="en-US" dirty="0">
                <a:sym typeface="+mn-ea"/>
              </a:rPr>
              <a:t>功能，</a:t>
            </a:r>
            <a:r>
              <a:rPr lang="zh-CN" altLang="en-US" dirty="0" smtClean="0">
                <a:sym typeface="+mn-ea"/>
              </a:rPr>
              <a:t>覆盖</a:t>
            </a:r>
            <a:r>
              <a:rPr lang="zh-CN" altLang="en-US" dirty="0">
                <a:sym typeface="+mn-ea"/>
              </a:rPr>
              <a:t>考试</a:t>
            </a:r>
            <a:r>
              <a:rPr lang="zh-CN" altLang="en-US" dirty="0" smtClean="0">
                <a:sym typeface="+mn-ea"/>
              </a:rPr>
              <a:t>流程</a:t>
            </a:r>
            <a:r>
              <a:rPr lang="zh-CN" altLang="en-US" dirty="0">
                <a:sym typeface="+mn-ea"/>
              </a:rPr>
              <a:t>的各个环节。</a:t>
            </a: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装饰"/>
          <p:cNvSpPr/>
          <p:nvPr>
            <p:custDataLst>
              <p:tags r:id="rId4"/>
            </p:custDataLst>
          </p:nvPr>
        </p:nvSpPr>
        <p:spPr>
          <a:xfrm>
            <a:off x="74930" y="1691005"/>
            <a:ext cx="2434590" cy="4810125"/>
          </a:xfrm>
          <a:custGeom>
            <a:avLst/>
            <a:gdLst>
              <a:gd name="adj" fmla="val 903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3" h="4881">
                <a:moveTo>
                  <a:pt x="339" y="0"/>
                </a:moveTo>
                <a:lnTo>
                  <a:pt x="3414" y="0"/>
                </a:lnTo>
                <a:cubicBezTo>
                  <a:pt x="3601" y="0"/>
                  <a:pt x="3753" y="152"/>
                  <a:pt x="3753" y="339"/>
                </a:cubicBezTo>
                <a:lnTo>
                  <a:pt x="3753" y="2298"/>
                </a:lnTo>
                <a:lnTo>
                  <a:pt x="3903" y="2440"/>
                </a:lnTo>
                <a:lnTo>
                  <a:pt x="3753" y="2582"/>
                </a:lnTo>
                <a:lnTo>
                  <a:pt x="3753" y="4542"/>
                </a:lnTo>
                <a:cubicBezTo>
                  <a:pt x="3753" y="4729"/>
                  <a:pt x="3601" y="4881"/>
                  <a:pt x="3414" y="4881"/>
                </a:cubicBezTo>
                <a:lnTo>
                  <a:pt x="339" y="4881"/>
                </a:lnTo>
                <a:cubicBezTo>
                  <a:pt x="152" y="4881"/>
                  <a:pt x="0" y="4729"/>
                  <a:pt x="0" y="4542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17942" tIns="463889" rIns="331037" bIns="82076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便捷高效:</a:t>
            </a:r>
            <a:endParaRPr lang="zh-CN" altLang="en-US" dirty="0"/>
          </a:p>
          <a:p>
            <a:pPr indent="457200"/>
            <a:r>
              <a:rPr lang="zh-CN" altLang="en-US" dirty="0" smtClean="0">
                <a:sym typeface="+mn-ea"/>
              </a:rPr>
              <a:t>系统拥有自动判断选择题、判断题、简答题正误以及评分的能力，还可以定时发布考试，结束考试。学生和教师均可以自由查看考试成绩。教师与学生可以方便地管理和加入班级。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序号"/>
          <p:cNvSpPr/>
          <p:nvPr>
            <p:custDataLst>
              <p:tags r:id="rId5"/>
            </p:custDataLst>
          </p:nvPr>
        </p:nvSpPr>
        <p:spPr>
          <a:xfrm>
            <a:off x="6586996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序号"/>
          <p:cNvSpPr/>
          <p:nvPr>
            <p:custDataLst>
              <p:tags r:id="rId6"/>
            </p:custDataLst>
          </p:nvPr>
        </p:nvSpPr>
        <p:spPr>
          <a:xfrm>
            <a:off x="3813721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装饰"/>
          <p:cNvSpPr/>
          <p:nvPr>
            <p:custDataLst>
              <p:tags r:id="rId7"/>
            </p:custDataLst>
          </p:nvPr>
        </p:nvSpPr>
        <p:spPr>
          <a:xfrm>
            <a:off x="7158355" y="1691005"/>
            <a:ext cx="2506345" cy="4811395"/>
          </a:xfrm>
          <a:custGeom>
            <a:avLst/>
            <a:gdLst>
              <a:gd name="adj" fmla="val 903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3" h="4881">
                <a:moveTo>
                  <a:pt x="339" y="0"/>
                </a:moveTo>
                <a:lnTo>
                  <a:pt x="3414" y="0"/>
                </a:lnTo>
                <a:cubicBezTo>
                  <a:pt x="3601" y="0"/>
                  <a:pt x="3753" y="152"/>
                  <a:pt x="3753" y="339"/>
                </a:cubicBezTo>
                <a:lnTo>
                  <a:pt x="3753" y="2298"/>
                </a:lnTo>
                <a:lnTo>
                  <a:pt x="3903" y="2440"/>
                </a:lnTo>
                <a:lnTo>
                  <a:pt x="3753" y="2582"/>
                </a:lnTo>
                <a:lnTo>
                  <a:pt x="3753" y="4542"/>
                </a:lnTo>
                <a:cubicBezTo>
                  <a:pt x="3753" y="4729"/>
                  <a:pt x="3601" y="4881"/>
                  <a:pt x="3414" y="4881"/>
                </a:cubicBezTo>
                <a:lnTo>
                  <a:pt x="339" y="4881"/>
                </a:lnTo>
                <a:cubicBezTo>
                  <a:pt x="152" y="4881"/>
                  <a:pt x="0" y="4729"/>
                  <a:pt x="0" y="4542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417889" tIns="463889" rIns="339345" bIns="82076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. 安全可靠:</a:t>
            </a:r>
            <a:endParaRPr lang="zh-CN" altLang="en-US" dirty="0"/>
          </a:p>
          <a:p>
            <a:pPr indent="457200"/>
            <a:r>
              <a:rPr lang="zh-CN" altLang="en-US" dirty="0">
                <a:sym typeface="+mn-ea"/>
              </a:rPr>
              <a:t>采用 HTTPS 协议、数据加密、访问控制等技术，保障数据安全。</a:t>
            </a:r>
            <a:endParaRPr lang="zh-CN" altLang="en-US" dirty="0"/>
          </a:p>
          <a:p>
            <a:pPr indent="457200"/>
            <a:r>
              <a:rPr lang="zh-CN" altLang="en-US" dirty="0">
                <a:sym typeface="+mn-ea"/>
              </a:rPr>
              <a:t>采用用户认证、权限控制等机制，确保系统安全。</a:t>
            </a:r>
          </a:p>
          <a:p>
            <a:pPr indent="457200"/>
            <a:endParaRPr lang="zh-CN" altLang="en-US" dirty="0">
              <a:sym typeface="+mn-ea"/>
            </a:endParaRPr>
          </a:p>
          <a:p>
            <a:pPr indent="457200"/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序号"/>
          <p:cNvSpPr/>
          <p:nvPr>
            <p:custDataLst>
              <p:tags r:id="rId8"/>
            </p:custDataLst>
          </p:nvPr>
        </p:nvSpPr>
        <p:spPr>
          <a:xfrm>
            <a:off x="349567" y="5686357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序号"/>
          <p:cNvSpPr/>
          <p:nvPr>
            <p:custDataLst>
              <p:tags r:id="rId9"/>
            </p:custDataLst>
          </p:nvPr>
        </p:nvSpPr>
        <p:spPr>
          <a:xfrm>
            <a:off x="9360270" y="4630352"/>
            <a:ext cx="691037" cy="640187"/>
          </a:xfrm>
          <a:prstGeom prst="rect">
            <a:avLst/>
          </a:prstGeom>
          <a:effectLst>
            <a:outerShdw blurRad="177800" dist="762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6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sz="36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系统优势</a:t>
            </a:r>
            <a:endParaRPr lang="zh-CN" altLang="en-US" dirty="0"/>
          </a:p>
        </p:txBody>
      </p:sp>
      <p:sp>
        <p:nvSpPr>
          <p:cNvPr id="2" name="任意多边形: 形状 19"/>
          <p:cNvSpPr/>
          <p:nvPr>
            <p:custDataLst>
              <p:tags r:id="rId11"/>
            </p:custDataLst>
          </p:nvPr>
        </p:nvSpPr>
        <p:spPr>
          <a:xfrm>
            <a:off x="9518650" y="1692275"/>
            <a:ext cx="2673350" cy="4810125"/>
          </a:xfrm>
          <a:custGeom>
            <a:avLst/>
            <a:gdLst>
              <a:gd name="connsiteX0" fmla="*/ 221625 w 2544124"/>
              <a:gd name="connsiteY0" fmla="*/ 0 h 3182029"/>
              <a:gd name="connsiteX1" fmla="*/ 2225375 w 2544124"/>
              <a:gd name="connsiteY1" fmla="*/ 0 h 3182029"/>
              <a:gd name="connsiteX2" fmla="*/ 2446348 w 2544124"/>
              <a:gd name="connsiteY2" fmla="*/ 221001 h 3182029"/>
              <a:gd name="connsiteX3" fmla="*/ 2446348 w 2544124"/>
              <a:gd name="connsiteY3" fmla="*/ 1498115 h 3182029"/>
              <a:gd name="connsiteX4" fmla="*/ 2544124 w 2544124"/>
              <a:gd name="connsiteY4" fmla="*/ 1590688 h 3182029"/>
              <a:gd name="connsiteX5" fmla="*/ 2446348 w 2544124"/>
              <a:gd name="connsiteY5" fmla="*/ 1683261 h 3182029"/>
              <a:gd name="connsiteX6" fmla="*/ 2446348 w 2544124"/>
              <a:gd name="connsiteY6" fmla="*/ 2961027 h 3182029"/>
              <a:gd name="connsiteX7" fmla="*/ 2225375 w 2544124"/>
              <a:gd name="connsiteY7" fmla="*/ 3182029 h 3182029"/>
              <a:gd name="connsiteX8" fmla="*/ 221625 w 2544124"/>
              <a:gd name="connsiteY8" fmla="*/ 3182029 h 3182029"/>
              <a:gd name="connsiteX9" fmla="*/ 0 w 2544124"/>
              <a:gd name="connsiteY9" fmla="*/ 2961027 h 3182029"/>
              <a:gd name="connsiteX10" fmla="*/ 0 w 2544124"/>
              <a:gd name="connsiteY10" fmla="*/ 221001 h 3182029"/>
              <a:gd name="connsiteX11" fmla="*/ 221625 w 2544124"/>
              <a:gd name="connsiteY11" fmla="*/ 0 h 3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4124" h="3182029">
                <a:moveTo>
                  <a:pt x="221625" y="0"/>
                </a:moveTo>
                <a:lnTo>
                  <a:pt x="2225375" y="0"/>
                </a:lnTo>
                <a:cubicBezTo>
                  <a:pt x="2347920" y="0"/>
                  <a:pt x="2446348" y="99092"/>
                  <a:pt x="2446348" y="221001"/>
                </a:cubicBezTo>
                <a:lnTo>
                  <a:pt x="2446348" y="1498115"/>
                </a:lnTo>
                <a:lnTo>
                  <a:pt x="2544124" y="1590688"/>
                </a:lnTo>
                <a:lnTo>
                  <a:pt x="2446348" y="1683261"/>
                </a:lnTo>
                <a:lnTo>
                  <a:pt x="2446348" y="2961027"/>
                </a:lnTo>
                <a:cubicBezTo>
                  <a:pt x="2446348" y="3082937"/>
                  <a:pt x="2347920" y="3182029"/>
                  <a:pt x="2225375" y="3182029"/>
                </a:cubicBezTo>
                <a:lnTo>
                  <a:pt x="221625" y="3182029"/>
                </a:lnTo>
                <a:cubicBezTo>
                  <a:pt x="99079" y="3182029"/>
                  <a:pt x="0" y="3082937"/>
                  <a:pt x="0" y="2961027"/>
                </a:cubicBezTo>
                <a:lnTo>
                  <a:pt x="0" y="221001"/>
                </a:lnTo>
                <a:cubicBezTo>
                  <a:pt x="0" y="99092"/>
                  <a:pt x="99079" y="0"/>
                  <a:pt x="22162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118" tIns="463888" rIns="300380" bIns="821396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5. 易于维护:</a:t>
            </a:r>
            <a:endParaRPr lang="zh-CN" altLang="en-US" dirty="0"/>
          </a:p>
          <a:p>
            <a:pPr indent="457200"/>
            <a:r>
              <a:rPr lang="zh-CN" altLang="en-US" dirty="0">
                <a:sym typeface="+mn-ea"/>
              </a:rPr>
              <a:t>采用模块化设计和自动化运维工具，简化系统部署和运维，降低运维成本</a:t>
            </a: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indent="457200"/>
            <a:endParaRPr lang="zh-CN" altLang="zh-CN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627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3658_3*l_h_f*2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3658_3*l_h_a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1_1"/>
  <p:tag name="KSO_WM_UNIT_ID" val="diagram20233658_3*l_h_i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name&quot;:&quot;Slide4&quot;,&quot;width&quot;:399.578,&quot;height&quot;:484.138,&quot;tags&quot;:{&quot;style&quot;:[&quot;简约&quot;],&quot;coloring&quot;:[&quot;多彩色&quot;]},&quot;slide_type&quot;:[&quot;text&quot;],&quot;type&quot;:&quot;diagram&quot;,&quot;match_code&quot;:&quot;l(h(f)h(f)h(f)h(f))&quot;,&quot;adjust_rule&quot;:{&quot;width_max&quot;:479.493,&quot;width_min&quot;:319.662,&quot;height_max&quot;:580.966,&quot;height_min&quot;:387.311},&quot;fill_rule&quot;:{&quot;fill_mode&quot;:&quot;adaptive&quot;,&quot;fill_align&quot;:&quot;cm&quot;},&quot;adapt_layouttype&quot;:[&quot;leftright&quot;,&quot;navigation&quot;],&quot;zoom_adjust&quot;:20}"/>
  <p:tag name="KSO_WM_CHIP_XID" val="5e72d6780bf9d44aae6d4d1f"/>
  <p:tag name="KSO_WM_SLIDE_ID" val="diagram2023129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55.429*250.554"/>
  <p:tag name="KSO_WM_SLIDE_POSITION" val="52.9412*180.773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189196"/>
  <p:tag name="KSO_WM_SLIDE_LAYOUT" val="a_l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9_3*l_h_f*1_3_1"/>
  <p:tag name="KSO_WM_TEMPLATE_CATEGORY" val="diagram"/>
  <p:tag name="KSO_WM_TEMPLATE_INDEX" val="20231299"/>
  <p:tag name="KSO_WM_UNIT_LAYERLEVEL" val="1_1_1"/>
  <p:tag name="KSO_WM_TAG_VERSION" val="3.0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9_3*l_h_f*1_2_1"/>
  <p:tag name="KSO_WM_TEMPLATE_CATEGORY" val="diagram"/>
  <p:tag name="KSO_WM_TEMPLATE_INDEX" val="20231299"/>
  <p:tag name="KSO_WM_UNIT_LAYERLEVEL" val="1_1_1"/>
  <p:tag name="KSO_WM_TAG_VERSION" val="3.0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48.990560341181755,&quot;top&quot;:128.1233070866142,&quot;width&quot;:863.3301391601562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9_3*l_h_f*1_1_1"/>
  <p:tag name="KSO_WM_TEMPLATE_CATEGORY" val="diagram"/>
  <p:tag name="KSO_WM_TEMPLATE_INDEX" val="20231299"/>
  <p:tag name="KSO_WM_UNIT_LAYERLEVEL" val="1_1_1"/>
  <p:tag name="KSO_WM_TAG_VERSION" val="3.0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255.25,&quot;left&quot;:48.990560341181755,&quot;top&quot;:178.42507874015746,&quot;width&quot;:863.330139160156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9_3*l_h_i*1_3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5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9_3*l_h_i*1_2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6"/>
  <p:tag name="KSO_WM_UNIT_USESOURCEFORMAT_APPL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9_3*l_h_f*1_4_1"/>
  <p:tag name="KSO_WM_TEMPLATE_CATEGORY" val="diagram"/>
  <p:tag name="KSO_WM_TEMPLATE_INDEX" val="20231299"/>
  <p:tag name="KSO_WM_UNIT_LAYERLEVEL" val="1_1_1"/>
  <p:tag name="KSO_WM_TAG_VERSION" val="3.0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9_3*l_h_i*1_1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5"/>
  <p:tag name="KSO_WM_UNIT_USESOURCEFORMAT_APPL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9_3*l_h_i*1_4_1"/>
  <p:tag name="KSO_WM_TEMPLATE_CATEGORY" val="diagram"/>
  <p:tag name="KSO_WM_TEMPLATE_INDEX" val="20231299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27.524960629921246,&quot;top&quot;:128.1233070866142,&quot;width&quot;:884.7957388714169}"/>
  <p:tag name="KSO_WM_DIAGRAM_COLOR_MATCH_VALUE" val="{&quot;shape&quot;:{&quot;fill&quot;:{&quot;type&quot;:0},&quot;glow&quot;:{&quot;colorType&quot;:0},&quot;line&quot;:{&quot;type&quot;:0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SHADOW_SCHEMECOLOR_INDEX" val="6"/>
  <p:tag name="KSO_WM_UNIT_USESOURCEFORMAT_APPLY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299_3*a*1"/>
  <p:tag name="KSO_WM_TEMPLATE_CATEGORY" val="diagram"/>
  <p:tag name="KSO_WM_TEMPLATE_INDEX" val="20231299"/>
  <p:tag name="KSO_WM_UNIT_LAYERLEVEL" val="1"/>
  <p:tag name="KSO_WM_TAG_VERSION" val="3.0"/>
  <p:tag name="KSO_WM_BEAUTIFY_FLAG" val="#wm#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9_3*l_h_f*1_3_1"/>
  <p:tag name="KSO_WM_TEMPLATE_CATEGORY" val="diagram"/>
  <p:tag name="KSO_WM_TEMPLATE_INDEX" val="20231299"/>
  <p:tag name="KSO_WM_UNIT_LAYERLEVEL" val="1_1_1"/>
  <p:tag name="KSO_WM_TAG_VERSION" val="3.0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83.8766929133858,&quot;left&quot;:48.990560341181755,&quot;top&quot;:128.1233070866142,&quot;width&quot;:863.330139160156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0000005960464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DIAGRAM_COLOR_TRICK" val="2"/>
  <p:tag name="KSO_WM_UNIT_TEXT_TYPE" val="1"/>
  <p:tag name="KSO_WM_UNIT_PRESET_TEXT" val="单击此处输入你的正文，文字是您思想的提炼"/>
  <p:tag name="KSO_WM_UNIT_FILL_TYPE" val="3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40_1*h_f*1_1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VALUE" val="52"/>
  <p:tag name="KSO_WM_DIAGRAM_GROUP_CODE" val="l1-1"/>
  <p:tag name="KSO_WM_UNIT_USESOURCEFORMAT_APPLY" val="0"/>
  <p:tag name="KSO_WM_UNIT_TEXT_TYPE" val="1"/>
  <p:tag name="KSO_WM_UNIT_PRESET_TEXT" val="单击此处添加内容，简明扼要地阐述您的观点。根据需要可酌情增减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658_3*l_h_f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658_3*l_h_a*1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658_3*l_h_i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3658_3*l_h_f*2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3658_3*l_h_a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1_1"/>
  <p:tag name="KSO_WM_UNIT_ID" val="diagram20233658_3*l_h_i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3658_3*l_h_f*2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3658_3*l_h_a*2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3_1"/>
  <p:tag name="KSO_WM_UNIT_ID" val="diagram20233658_3*l_h_i*2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custom20231140_1*h_i*1_3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DIAGRAM_GROUP_CODE" val="l1-1"/>
  <p:tag name="KSO_WM_UNIT_USESOURCEFORMAT_APPLY" val="0"/>
  <p:tag name="KSO_WM_UNIT_TEXT_TYPE" val="1"/>
  <p:tag name="KSO_WM_UNIT_SUBTYPE" val="nb"/>
  <p:tag name="KSO_WM_UNIT_PRESET_TEXT" val="85%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40_1*h_f*1_1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VALUE" val="52"/>
  <p:tag name="KSO_WM_DIAGRAM_GROUP_CODE" val="l1-1"/>
  <p:tag name="KSO_WM_UNIT_USESOURCEFORMAT_APPLY" val="0"/>
  <p:tag name="KSO_WM_UNIT_TEXT_TYPE" val="1"/>
  <p:tag name="KSO_WM_UNIT_PRESET_TEXT" val="单击此处添加内容，简明扼要地阐述您的观点。根据需要可酌情增减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658_3*l_h_f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658_3*l_h_a*1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658_3*l_h_i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custom20231140_1*h_i*1_3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DIAGRAM_GROUP_CODE" val="l1-1"/>
  <p:tag name="KSO_WM_UNIT_USESOURCEFORMAT_APPLY" val="0"/>
  <p:tag name="KSO_WM_UNIT_TEXT_TYPE" val="1"/>
  <p:tag name="KSO_WM_UNIT_SUBTYPE" val="nb"/>
  <p:tag name="KSO_WM_UNIT_PRESET_TEXT" val="85%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1206</Words>
  <Application>Microsoft Office PowerPoint</Application>
  <PresentationFormat>宽屏</PresentationFormat>
  <Paragraphs>125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WPS</vt:lpstr>
      <vt:lpstr>非编程类自动考试判题系统</vt:lpstr>
      <vt:lpstr>系统业务功能介绍:教师端</vt:lpstr>
      <vt:lpstr>系统业务功能介绍:学生端</vt:lpstr>
      <vt:lpstr>系统业务功能介绍:通用功能</vt:lpstr>
      <vt:lpstr>PowerPoint 演示文稿</vt:lpstr>
      <vt:lpstr>PowerPoint 演示文稿</vt:lpstr>
      <vt:lpstr>系统优势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shadow</cp:lastModifiedBy>
  <cp:revision>161</cp:revision>
  <dcterms:created xsi:type="dcterms:W3CDTF">2019-06-19T02:08:00Z</dcterms:created>
  <dcterms:modified xsi:type="dcterms:W3CDTF">2024-12-11T05:09:45Z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E70204C3B9DF405895572158A19DAFC0_11</vt:lpwstr>
  </property>
</Properties>
</file>