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哒哒 熊猫" initials="哒哒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102.xml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119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系统业务功能介绍</a:t>
            </a:r>
            <a:r>
              <a:rPr lang="en-US" altLang="zh-CN">
                <a:latin typeface="+mn-ea"/>
                <a:ea typeface="+mn-ea"/>
                <a:cs typeface="+mn-ea"/>
                <a:sym typeface="+mn-ea"/>
              </a:rPr>
              <a:t>:</a:t>
            </a: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教师端</a:t>
            </a:r>
            <a:endParaRPr lang="zh-CN" altLang="en-US"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5" name="矩形 64"/>
          <p:cNvSpPr/>
          <p:nvPr>
            <p:custDataLst>
              <p:tags r:id="rId2"/>
            </p:custDataLst>
          </p:nvPr>
        </p:nvSpPr>
        <p:spPr bwMode="auto">
          <a:xfrm>
            <a:off x="9130983" y="3455875"/>
            <a:ext cx="1973580" cy="750571"/>
          </a:xfrm>
          <a:prstGeom prst="rect">
            <a:avLst/>
          </a:prstGeom>
          <a:noFill/>
          <a:ln>
            <a:noFill/>
          </a:ln>
        </p:spPr>
        <p:txBody>
          <a:bodyPr wrap="square" lIns="90169" tIns="46989" rIns="90169" bIns="0" rtlCol="0" anchor="b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4000" b="1" spc="100" dirty="0">
                <a:solidFill>
                  <a:srgbClr val="FFFFFF"/>
                </a:solidFill>
                <a:uFillTx/>
                <a:latin typeface="+mj-ea"/>
                <a:ea typeface="+mj-ea"/>
                <a:cs typeface="微软雅黑" panose="020B0503020204020204" charset="-122"/>
                <a:sym typeface="+mn-ea"/>
              </a:rPr>
              <a:t>85%</a:t>
            </a:r>
            <a:endParaRPr lang="zh-CN" altLang="en-US" sz="4000" b="1" spc="100" dirty="0">
              <a:solidFill>
                <a:srgbClr val="FFFFFF"/>
              </a:solidFill>
              <a:uFillTx/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cxnSp>
        <p:nvCxnSpPr>
          <p:cNvPr id="69" name="直接连接符 68"/>
          <p:cNvCxnSpPr/>
          <p:nvPr>
            <p:custDataLst>
              <p:tags r:id="rId3"/>
            </p:custDataLst>
          </p:nvPr>
        </p:nvCxnSpPr>
        <p:spPr>
          <a:xfrm>
            <a:off x="8978265" y="4432504"/>
            <a:ext cx="2279015" cy="0"/>
          </a:xfrm>
          <a:prstGeom prst="line">
            <a:avLst/>
          </a:prstGeom>
          <a:ln>
            <a:solidFill>
              <a:srgbClr val="FFFFFF">
                <a:alpha val="50000"/>
              </a:srgbClr>
            </a:solidFill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9018905" y="4659199"/>
            <a:ext cx="2197735" cy="113982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90169" tIns="46989" rIns="90169" bIns="46989" rtlCol="0" anchor="t" anchorCtr="0">
            <a:noAutofit/>
          </a:bodyPr>
          <a:lstStyle>
            <a:lvl1pPr marL="228600" marR="0" lvl="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zh-CN" altLang="en-US" sz="1400" spc="13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ea typeface="+mn-ea"/>
                <a:sym typeface="+mn-ea"/>
              </a:rPr>
              <a:t>单击此处添加内容，简明扼要地阐述您的观点。根据需要可酌情增减</a:t>
            </a:r>
            <a:endParaRPr lang="zh-CN" altLang="en-US" sz="1400" spc="13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088715" y="1928899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创建和管理多个班级。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为每个班级分配学生。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查看班级的学生列表及其考试成绩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1089025" y="1502641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班级管理</a:t>
            </a: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: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6" name="椭圆 15"/>
          <p:cNvSpPr/>
          <p:nvPr>
            <p:custDataLst>
              <p:tags r:id="rId7"/>
            </p:custDataLst>
          </p:nvPr>
        </p:nvSpPr>
        <p:spPr>
          <a:xfrm>
            <a:off x="693859" y="1602523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  <a:latin typeface="+mn-ea"/>
                <a:cs typeface="+mn-ea"/>
              </a:rPr>
              <a:t>01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1088715" y="3542855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创建、修改和删除考试。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设置考试的时间、题目、评分标准等。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分配考试给不同的班级。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089025" y="3116596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考试管理：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693859" y="3216479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</a:rPr>
              <a:t>02</a:t>
            </a:r>
            <a:endParaRPr lang="zh-CN" altLang="en-US" sz="14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1088715" y="5156809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支持根据预设的标准自动批改学生的考试答案。</a:t>
            </a:r>
            <a:endParaRPr lang="zh-CN" altLang="en-US" sz="1200" b="1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针对选择题、填空题等，可以通过系统规则自动评分。</a:t>
            </a:r>
            <a:endParaRPr lang="zh-CN" altLang="en-US" sz="1200" b="1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1089025" y="4730551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自动判题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2" name="椭圆 21"/>
          <p:cNvSpPr/>
          <p:nvPr>
            <p:custDataLst>
              <p:tags r:id="rId13"/>
            </p:custDataLst>
          </p:nvPr>
        </p:nvSpPr>
        <p:spPr>
          <a:xfrm>
            <a:off x="693859" y="4830433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</a:rPr>
              <a:t>03</a:t>
            </a:r>
            <a:endParaRPr lang="zh-CN" altLang="en-US" sz="14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14"/>
            </p:custDataLst>
          </p:nvPr>
        </p:nvSpPr>
        <p:spPr>
          <a:xfrm>
            <a:off x="6977281" y="1891645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对一些主观题（如简答题、论文题等），教师可以手动批改并打分。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提供批改历史记录，方便追溯和查看。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15"/>
            </p:custDataLst>
          </p:nvPr>
        </p:nvSpPr>
        <p:spPr>
          <a:xfrm>
            <a:off x="6977592" y="1465388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成绩批改</a:t>
            </a: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: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7" name="椭圆 6"/>
          <p:cNvSpPr/>
          <p:nvPr>
            <p:custDataLst>
              <p:tags r:id="rId16"/>
            </p:custDataLst>
          </p:nvPr>
        </p:nvSpPr>
        <p:spPr>
          <a:xfrm>
            <a:off x="6582425" y="1565269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  <a:latin typeface="+mn-ea"/>
                <a:cs typeface="+mn-ea"/>
              </a:rPr>
              <a:t>04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17"/>
            </p:custDataLst>
          </p:nvPr>
        </p:nvSpPr>
        <p:spPr>
          <a:xfrm>
            <a:off x="6977281" y="3505601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根据学生的考试成绩，生成详细的统计报告。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提供不同维度的成绩分析（如平均分、班级排名、题目难度分析等</a:t>
            </a:r>
            <a:r>
              <a:rPr lang="zh-CN" altLang="en-US" sz="12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  <a:endParaRPr lang="zh-CN" altLang="en-US" sz="12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18"/>
            </p:custDataLst>
          </p:nvPr>
        </p:nvSpPr>
        <p:spPr>
          <a:xfrm>
            <a:off x="6977592" y="3079343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考试统计与分析：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" name="椭圆 9"/>
          <p:cNvSpPr/>
          <p:nvPr>
            <p:custDataLst>
              <p:tags r:id="rId19"/>
            </p:custDataLst>
          </p:nvPr>
        </p:nvSpPr>
        <p:spPr>
          <a:xfrm>
            <a:off x="6582425" y="3179225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</a:rPr>
              <a:t>05</a:t>
            </a:r>
            <a:endParaRPr lang="zh-CN" altLang="en-US" sz="14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0"/>
            </p:custDataLst>
          </p:nvPr>
        </p:nvSpPr>
        <p:spPr>
          <a:xfrm>
            <a:off x="6977281" y="5119556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教师可以注册账号并登录系统。</a:t>
            </a:r>
            <a:endParaRPr lang="zh-CN" altLang="en-US" sz="1200" b="1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21"/>
            </p:custDataLst>
          </p:nvPr>
        </p:nvSpPr>
        <p:spPr>
          <a:xfrm>
            <a:off x="6977592" y="4693297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注册与登录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4" name="椭圆 23"/>
          <p:cNvSpPr/>
          <p:nvPr>
            <p:custDataLst>
              <p:tags r:id="rId22"/>
            </p:custDataLst>
          </p:nvPr>
        </p:nvSpPr>
        <p:spPr>
          <a:xfrm>
            <a:off x="6582425" y="4793180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</a:rPr>
              <a:t>06</a:t>
            </a:r>
            <a:endParaRPr lang="zh-CN" altLang="en-US" sz="1400" b="1">
              <a:solidFill>
                <a:srgbClr val="FFFFFF"/>
              </a:solidFill>
              <a:latin typeface="+mn-ea"/>
              <a:cs typeface="+mn-ea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系统业务功能介绍</a:t>
            </a:r>
            <a:r>
              <a:rPr lang="en-US" altLang="zh-CN">
                <a:latin typeface="+mn-ea"/>
                <a:ea typeface="+mn-ea"/>
                <a:cs typeface="+mn-ea"/>
                <a:sym typeface="+mn-ea"/>
              </a:rPr>
              <a:t>:</a:t>
            </a: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学生端</a:t>
            </a:r>
            <a:endParaRPr lang="zh-CN" altLang="en-US"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5" name="矩形 64"/>
          <p:cNvSpPr/>
          <p:nvPr>
            <p:custDataLst>
              <p:tags r:id="rId2"/>
            </p:custDataLst>
          </p:nvPr>
        </p:nvSpPr>
        <p:spPr bwMode="auto">
          <a:xfrm>
            <a:off x="9130983" y="3455875"/>
            <a:ext cx="1973580" cy="750571"/>
          </a:xfrm>
          <a:prstGeom prst="rect">
            <a:avLst/>
          </a:prstGeom>
          <a:noFill/>
          <a:ln>
            <a:noFill/>
          </a:ln>
        </p:spPr>
        <p:txBody>
          <a:bodyPr wrap="square" lIns="90169" tIns="46989" rIns="90169" bIns="0" rtlCol="0" anchor="b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4000" b="1" spc="100" dirty="0">
                <a:solidFill>
                  <a:srgbClr val="FFFFFF"/>
                </a:solidFill>
                <a:uFillTx/>
                <a:latin typeface="+mj-ea"/>
                <a:ea typeface="+mj-ea"/>
                <a:cs typeface="微软雅黑" panose="020B0503020204020204" charset="-122"/>
                <a:sym typeface="+mn-ea"/>
              </a:rPr>
              <a:t>85%</a:t>
            </a:r>
            <a:endParaRPr lang="zh-CN" altLang="en-US" sz="4000" b="1" spc="100" dirty="0">
              <a:solidFill>
                <a:srgbClr val="FFFFFF"/>
              </a:solidFill>
              <a:uFillTx/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cxnSp>
        <p:nvCxnSpPr>
          <p:cNvPr id="69" name="直接连接符 68"/>
          <p:cNvCxnSpPr/>
          <p:nvPr>
            <p:custDataLst>
              <p:tags r:id="rId3"/>
            </p:custDataLst>
          </p:nvPr>
        </p:nvCxnSpPr>
        <p:spPr>
          <a:xfrm>
            <a:off x="8978265" y="4432504"/>
            <a:ext cx="2279015" cy="0"/>
          </a:xfrm>
          <a:prstGeom prst="line">
            <a:avLst/>
          </a:prstGeom>
          <a:ln>
            <a:solidFill>
              <a:srgbClr val="FFFFFF">
                <a:alpha val="50000"/>
              </a:srgbClr>
            </a:solidFill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9018905" y="4659199"/>
            <a:ext cx="2197735" cy="113982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90169" tIns="46989" rIns="90169" bIns="46989" rtlCol="0" anchor="t" anchorCtr="0">
            <a:noAutofit/>
          </a:bodyPr>
          <a:lstStyle>
            <a:lvl1pPr marL="228600" marR="0" lvl="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zh-CN" altLang="en-US" sz="1400" spc="13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ea typeface="+mn-ea"/>
                <a:sym typeface="+mn-ea"/>
              </a:rPr>
              <a:t>单击此处添加内容，简明扼要地阐述您的观点。根据需要可酌情增减</a:t>
            </a:r>
            <a:endParaRPr lang="zh-CN" altLang="en-US" sz="1400" spc="13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088715" y="1928899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查看自己所在班级的信息，包括班级成员和教师信息。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查看即将举行的考试安排和相关通知。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1089025" y="1502641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查看班级与考试信息</a:t>
            </a: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: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6" name="椭圆 15"/>
          <p:cNvSpPr/>
          <p:nvPr>
            <p:custDataLst>
              <p:tags r:id="rId7"/>
            </p:custDataLst>
          </p:nvPr>
        </p:nvSpPr>
        <p:spPr>
          <a:xfrm>
            <a:off x="693859" y="1602523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  <a:latin typeface="+mn-ea"/>
                <a:cs typeface="+mn-ea"/>
              </a:rPr>
              <a:t>01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1088715" y="3542855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参加由教师布置的在线考试，提交答案。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查看考试时间限制和试题内容。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在考试结束后，自动获得选择题等部分的评分，主观题可以查看批改结果。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089025" y="3116596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考试参与：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693859" y="3216479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</a:rPr>
              <a:t>02</a:t>
            </a:r>
            <a:endParaRPr lang="zh-CN" altLang="en-US" sz="14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7044168" y="2012289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查看自己的考试成绩，包括每次考试的得分和排名。</a:t>
            </a:r>
            <a:endParaRPr lang="zh-CN" altLang="en-US" sz="1200" b="1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查看成绩详情，了解自己在各个题目上的表现。</a:t>
            </a:r>
            <a:endParaRPr lang="zh-CN" altLang="en-US" sz="1200" b="1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7044479" y="1503057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成绩查看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2" name="椭圆 21"/>
          <p:cNvSpPr/>
          <p:nvPr>
            <p:custDataLst>
              <p:tags r:id="rId13"/>
            </p:custDataLst>
          </p:nvPr>
        </p:nvSpPr>
        <p:spPr>
          <a:xfrm>
            <a:off x="6579885" y="1602093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</a:rPr>
              <a:t>03</a:t>
            </a:r>
            <a:endParaRPr lang="zh-CN" altLang="en-US" sz="14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14"/>
            </p:custDataLst>
          </p:nvPr>
        </p:nvSpPr>
        <p:spPr>
          <a:xfrm>
            <a:off x="6978128" y="3613765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对于批改有异议的考试成绩，可以发起成绩申诉。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与教师沟通讨论，重新审视成绩或解答。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15"/>
            </p:custDataLst>
          </p:nvPr>
        </p:nvSpPr>
        <p:spPr>
          <a:xfrm>
            <a:off x="6978227" y="3057313"/>
            <a:ext cx="4450927" cy="38015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成绩反馈与申诉：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7" name="椭圆 6"/>
          <p:cNvSpPr/>
          <p:nvPr>
            <p:custDataLst>
              <p:tags r:id="rId16"/>
            </p:custDataLst>
          </p:nvPr>
        </p:nvSpPr>
        <p:spPr>
          <a:xfrm>
            <a:off x="6581579" y="3173936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  <a:latin typeface="+mn-ea"/>
                <a:cs typeface="+mn-ea"/>
              </a:rPr>
              <a:t>04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系统业务功能介绍</a:t>
            </a:r>
            <a:r>
              <a:rPr lang="en-US" altLang="zh-CN">
                <a:latin typeface="+mn-ea"/>
                <a:ea typeface="+mn-ea"/>
                <a:cs typeface="+mn-ea"/>
                <a:sym typeface="+mn-ea"/>
              </a:rPr>
              <a:t>:</a:t>
            </a:r>
            <a:r>
              <a:rPr lang="zh-CN" altLang="en-US"/>
              <a:t>通用功能</a:t>
            </a:r>
            <a:endParaRPr lang="zh-CN" altLang="en-US"/>
          </a:p>
        </p:txBody>
      </p:sp>
      <p:sp>
        <p:nvSpPr>
          <p:cNvPr id="65" name="矩形 64"/>
          <p:cNvSpPr/>
          <p:nvPr>
            <p:custDataLst>
              <p:tags r:id="rId2"/>
            </p:custDataLst>
          </p:nvPr>
        </p:nvSpPr>
        <p:spPr bwMode="auto">
          <a:xfrm>
            <a:off x="9130983" y="3455875"/>
            <a:ext cx="1973580" cy="750571"/>
          </a:xfrm>
          <a:prstGeom prst="rect">
            <a:avLst/>
          </a:prstGeom>
          <a:noFill/>
          <a:ln>
            <a:noFill/>
          </a:ln>
        </p:spPr>
        <p:txBody>
          <a:bodyPr wrap="square" lIns="90169" tIns="46989" rIns="90169" bIns="0" rtlCol="0" anchor="b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4000" b="1" spc="100" dirty="0">
                <a:solidFill>
                  <a:srgbClr val="FFFFFF"/>
                </a:solidFill>
                <a:uFillTx/>
                <a:latin typeface="+mj-ea"/>
                <a:ea typeface="+mj-ea"/>
                <a:cs typeface="微软雅黑" panose="020B0503020204020204" charset="-122"/>
                <a:sym typeface="+mn-ea"/>
              </a:rPr>
              <a:t>85%</a:t>
            </a:r>
            <a:endParaRPr lang="zh-CN" altLang="en-US" sz="4000" b="1" spc="100" dirty="0">
              <a:solidFill>
                <a:srgbClr val="FFFFFF"/>
              </a:solidFill>
              <a:uFillTx/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cxnSp>
        <p:nvCxnSpPr>
          <p:cNvPr id="69" name="直接连接符 68"/>
          <p:cNvCxnSpPr/>
          <p:nvPr>
            <p:custDataLst>
              <p:tags r:id="rId3"/>
            </p:custDataLst>
          </p:nvPr>
        </p:nvCxnSpPr>
        <p:spPr>
          <a:xfrm>
            <a:off x="8978265" y="4432504"/>
            <a:ext cx="2279015" cy="0"/>
          </a:xfrm>
          <a:prstGeom prst="line">
            <a:avLst/>
          </a:prstGeom>
          <a:ln>
            <a:solidFill>
              <a:srgbClr val="FFFFFF">
                <a:alpha val="50000"/>
              </a:srgbClr>
            </a:solidFill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9018905" y="4659199"/>
            <a:ext cx="2197735" cy="113982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90169" tIns="46989" rIns="90169" bIns="46989" rtlCol="0" anchor="t" anchorCtr="0">
            <a:noAutofit/>
          </a:bodyPr>
          <a:lstStyle>
            <a:lvl1pPr marL="228600" marR="0" lvl="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zh-CN" altLang="en-US" sz="1400" spc="13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ea typeface="+mn-ea"/>
                <a:sym typeface="+mn-ea"/>
              </a:rPr>
              <a:t>单击此处添加内容，简明扼要地阐述您的观点。根据需要可酌情增减</a:t>
            </a:r>
            <a:endParaRPr lang="zh-CN" altLang="en-US" sz="1400" spc="13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088715" y="1928899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包括学生和教师的账号管理、权限设置等。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1089025" y="1502641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用户管理</a:t>
            </a: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: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6" name="椭圆 15"/>
          <p:cNvSpPr/>
          <p:nvPr>
            <p:custDataLst>
              <p:tags r:id="rId7"/>
            </p:custDataLst>
          </p:nvPr>
        </p:nvSpPr>
        <p:spPr>
          <a:xfrm>
            <a:off x="693859" y="1602523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  <a:latin typeface="+mn-ea"/>
                <a:cs typeface="+mn-ea"/>
              </a:rPr>
              <a:t>01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1088715" y="3542855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系统可以推送通知给学生和教师，提醒重要的考试信息、成绩发布等。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089025" y="3116596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通知与消息：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693859" y="3216479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</a:rPr>
              <a:t>02</a:t>
            </a:r>
            <a:endParaRPr lang="zh-CN" altLang="en-US" sz="14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7044168" y="2012289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包括试题库管理、题型设置、评分标准定义等。</a:t>
            </a:r>
            <a:endParaRPr lang="zh-CN" altLang="en-US" sz="1200" b="1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7044479" y="1503057"/>
            <a:ext cx="4451985" cy="3797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考试资源管理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2" name="椭圆 21"/>
          <p:cNvSpPr/>
          <p:nvPr>
            <p:custDataLst>
              <p:tags r:id="rId13"/>
            </p:custDataLst>
          </p:nvPr>
        </p:nvSpPr>
        <p:spPr>
          <a:xfrm>
            <a:off x="6579885" y="1602093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</a:rPr>
              <a:t>03</a:t>
            </a:r>
            <a:endParaRPr lang="zh-CN" altLang="en-US" sz="14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14"/>
            </p:custDataLst>
          </p:nvPr>
        </p:nvSpPr>
        <p:spPr>
          <a:xfrm>
            <a:off x="6978128" y="3613765"/>
            <a:ext cx="4451984" cy="8685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提供考试成绩、学生表现的统计分析报告，支持教师对教学进行调整。</a:t>
            </a:r>
            <a:endParaRPr lang="zh-CN" altLang="en-US" sz="12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15"/>
            </p:custDataLst>
          </p:nvPr>
        </p:nvSpPr>
        <p:spPr>
          <a:xfrm>
            <a:off x="6978227" y="3057313"/>
            <a:ext cx="4450927" cy="38015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数据统计与分析：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7" name="椭圆 6"/>
          <p:cNvSpPr/>
          <p:nvPr>
            <p:custDataLst>
              <p:tags r:id="rId16"/>
            </p:custDataLst>
          </p:nvPr>
        </p:nvSpPr>
        <p:spPr>
          <a:xfrm>
            <a:off x="6581579" y="3173936"/>
            <a:ext cx="321311" cy="321311"/>
          </a:xfrm>
          <a:prstGeom prst="ellipse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FFFF"/>
                </a:solidFill>
                <a:latin typeface="+mn-ea"/>
                <a:cs typeface="+mn-ea"/>
              </a:rPr>
              <a:t>04</a:t>
            </a:r>
            <a:endParaRPr lang="zh-CN" altLang="en-US" sz="1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1_1"/>
  <p:tag name="KSO_WM_UNIT_ID" val="diagram20233658_3*l_h_a*2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1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10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2_1_1"/>
  <p:tag name="KSO_WM_UNIT_ID" val="diagram20233658_3*l_h_i*2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1"/>
  <p:tag name="KSO_WM_UNIT_USESOURCEFORMAT_APPLY" val="0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SLIDE_TYPE" val="text"/>
  <p:tag name="KSO_WM_SLIDE_SUBTYPE" val="picTxt"/>
  <p:tag name="KSO_WM_SLIDE_SIZE" val="850.615*363.867"/>
  <p:tag name="KSO_WM_SLIDE_POSITION" val="54.6346*126.183"/>
  <p:tag name="KSO_WM_SLIDE_LAYOUT" val="a_d_h_l"/>
  <p:tag name="KSO_WM_SLIDE_LAYOUT_CNT" val="1_1_1_1"/>
  <p:tag name="KSO_WM_DIAGRAM_GROUP_CODE" val="l1-1"/>
  <p:tag name="KSO_WM_SLIDE_DIAGTYPE" val="l"/>
  <p:tag name="KSO_WM_TEMPLATE_INDEX" val="20231140"/>
  <p:tag name="KSO_WM_TEMPLATE_SUBCATEGORY" val="0"/>
  <p:tag name="KSO_WM_SLIDE_INDEX" val="1"/>
  <p:tag name="KSO_WM_TAG_VERSION" val="3.0"/>
  <p:tag name="KSO_WM_SLIDE_ID" val="custom20231140_1"/>
  <p:tag name="KSO_WM_SLIDE_ITEM_CNT" val="3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26"/>
  <p:tag name="KSO_WM_DIAGRAM_GROUP_CODE" val="l1-1"/>
  <p:tag name="KSO_WM_TEMPLATE_INDEX" val="20231140"/>
  <p:tag name="KSO_WM_UNIT_ID" val="custom20231140_1*a*1"/>
  <p:tag name="KSO_WM_UNIT_TEXT_FILL_FORE_SCHEMECOLOR_INDEX" val="13"/>
  <p:tag name="KSO_WM_UNIT_TEXT_FILL_TYPE" val="1"/>
  <p:tag name="KSO_WM_UNIT_USESOURCEFORMAT_APPLY" val="0"/>
  <p:tag name="KSO_WM_UNIT_TEXT_TYPE" val="1"/>
  <p:tag name="KSO_WM_UNIT_PRESET_TEXT" val="单击此处添加标题"/>
</p:tagLst>
</file>

<file path=ppt/tags/tag10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3"/>
  <p:tag name="KSO_WM_UNIT_ID" val="custom20231140_1*h_i*1_3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UNIT_ISCONTENTSTITLE" val="0"/>
  <p:tag name="KSO_WM_UNIT_ISNUMDGMTITLE" val="0"/>
  <p:tag name="KSO_WM_DIAGRAM_GROUP_CODE" val="l1-1"/>
  <p:tag name="KSO_WM_UNIT_USESOURCEFORMAT_APPLY" val="0"/>
  <p:tag name="KSO_WM_UNIT_TEXT_TYPE" val="1"/>
  <p:tag name="KSO_WM_UNIT_SUBTYPE" val="nb"/>
  <p:tag name="KSO_WM_UNIT_PRESET_TEXT" val="85%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31140_1*h_i*1_2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DIAGRAM_GROUP_CODE" val="l1-1"/>
  <p:tag name="KSO_WM_UNIT_USESOURCEFORMAT_APPLY" val="0"/>
</p:tagLst>
</file>

<file path=ppt/tags/tag10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140_1*h_f*1_1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UNIT_VALUE" val="52"/>
  <p:tag name="KSO_WM_DIAGRAM_GROUP_CODE" val="l1-1"/>
  <p:tag name="KSO_WM_UNIT_USESOURCEFORMAT_APPLY" val="0"/>
  <p:tag name="KSO_WM_UNIT_TEXT_TYPE" val="1"/>
  <p:tag name="KSO_WM_UNIT_PRESET_TEXT" val="单击此处添加内容，简明扼要地阐述您的观点。根据需要可酌情增减"/>
</p:tagLst>
</file>

<file path=ppt/tags/tag10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658_3*l_h_f*1_1_1"/>
  <p:tag name="KSO_WM_TEMPLATE_CATEGORY" val="diagram"/>
  <p:tag name="KSO_WM_TEMPLATE_INDEX" val="20233658"/>
  <p:tag name="KSO_WM_UNIT_LAYERLEVEL" val="1_1_1"/>
  <p:tag name="KSO_WM_TAG_VERSION" val="3.0"/>
  <p:tag name="KSO_WM_UNIT_VALUE" val="87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10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658_3*l_h_a*1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1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10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3658_3*l_h_i*1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658_3*l_h_f*1_2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11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658_3*l_h_a*1_2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11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3658_3*l_h_i*1_2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2"/>
  <p:tag name="KSO_WM_UNIT_USESOURCEFORMAT_APPLY" val="0"/>
</p:tagLst>
</file>

<file path=ppt/tags/tag11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658_3*l_h_f*1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11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658_3*l_h_a*1_3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11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658_3*l_h_i*1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3"/>
  <p:tag name="KSO_WM_UNIT_USESOURCEFORMAT_APPLY" val="0"/>
</p:tagLst>
</file>

<file path=ppt/tags/tag11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1_1"/>
  <p:tag name="KSO_WM_UNIT_ID" val="diagram20233658_3*l_h_f*2_1_1"/>
  <p:tag name="KSO_WM_TEMPLATE_CATEGORY" val="diagram"/>
  <p:tag name="KSO_WM_TEMPLATE_INDEX" val="20233658"/>
  <p:tag name="KSO_WM_UNIT_LAYERLEVEL" val="1_1_1"/>
  <p:tag name="KSO_WM_TAG_VERSION" val="3.0"/>
  <p:tag name="KSO_WM_UNIT_VALUE" val="87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11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1_1"/>
  <p:tag name="KSO_WM_UNIT_ID" val="diagram20233658_3*l_h_a*2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1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11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2_1_1"/>
  <p:tag name="KSO_WM_UNIT_ID" val="diagram20233658_3*l_h_i*2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1"/>
  <p:tag name="KSO_WM_UNIT_USESOURCEFORMAT_APPLY" val="0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SLIDE_TYPE" val="text"/>
  <p:tag name="KSO_WM_SLIDE_SUBTYPE" val="picTxt"/>
  <p:tag name="KSO_WM_SLIDE_SIZE" val="850.615*363.867"/>
  <p:tag name="KSO_WM_SLIDE_POSITION" val="54.6346*126.183"/>
  <p:tag name="KSO_WM_SLIDE_LAYOUT" val="a_d_h_l"/>
  <p:tag name="KSO_WM_SLIDE_LAYOUT_CNT" val="1_1_1_1"/>
  <p:tag name="KSO_WM_DIAGRAM_GROUP_CODE" val="l1-1"/>
  <p:tag name="KSO_WM_SLIDE_DIAGTYPE" val="l"/>
  <p:tag name="KSO_WM_TEMPLATE_INDEX" val="20231140"/>
  <p:tag name="KSO_WM_TEMPLATE_SUBCATEGORY" val="0"/>
  <p:tag name="KSO_WM_SLIDE_INDEX" val="1"/>
  <p:tag name="KSO_WM_TAG_VERSION" val="3.0"/>
  <p:tag name="KSO_WM_SLIDE_ID" val="custom20231140_1"/>
  <p:tag name="KSO_WM_SLIDE_ITEM_CNT" val="3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26"/>
  <p:tag name="KSO_WM_DIAGRAM_GROUP_CODE" val="l1-1"/>
  <p:tag name="KSO_WM_TEMPLATE_INDEX" val="20231140"/>
  <p:tag name="KSO_WM_UNIT_ID" val="custom20231140_1*a*1"/>
  <p:tag name="KSO_WM_UNIT_TEXT_FILL_FORE_SCHEMECOLOR_INDEX" val="13"/>
  <p:tag name="KSO_WM_UNIT_TEXT_FILL_TYPE" val="1"/>
  <p:tag name="KSO_WM_UNIT_USESOURCEFORMAT_APPLY" val="0"/>
  <p:tag name="KSO_WM_UNIT_TEXT_TYPE" val="1"/>
  <p:tag name="KSO_WM_UNIT_PRESET_TEXT" val="单击此处添加标题"/>
</p:tagLst>
</file>

<file path=ppt/tags/tag6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3"/>
  <p:tag name="KSO_WM_UNIT_ID" val="custom20231140_1*h_i*1_3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UNIT_ISCONTENTSTITLE" val="0"/>
  <p:tag name="KSO_WM_UNIT_ISNUMDGMTITLE" val="0"/>
  <p:tag name="KSO_WM_DIAGRAM_GROUP_CODE" val="l1-1"/>
  <p:tag name="KSO_WM_UNIT_USESOURCEFORMAT_APPLY" val="0"/>
  <p:tag name="KSO_WM_UNIT_TEXT_TYPE" val="1"/>
  <p:tag name="KSO_WM_UNIT_SUBTYPE" val="nb"/>
  <p:tag name="KSO_WM_UNIT_PRESET_TEXT" val="85%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31140_1*h_i*1_2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DIAGRAM_GROUP_CODE" val="l1-1"/>
  <p:tag name="KSO_WM_UNIT_USESOURCEFORMAT_APPLY" val="0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140_1*h_f*1_1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UNIT_VALUE" val="52"/>
  <p:tag name="KSO_WM_DIAGRAM_GROUP_CODE" val="l1-1"/>
  <p:tag name="KSO_WM_UNIT_USESOURCEFORMAT_APPLY" val="0"/>
  <p:tag name="KSO_WM_UNIT_TEXT_TYPE" val="1"/>
  <p:tag name="KSO_WM_UNIT_PRESET_TEXT" val="单击此处添加内容，简明扼要地阐述您的观点。根据需要可酌情增减"/>
</p:tagLst>
</file>

<file path=ppt/tags/tag6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658_3*l_h_f*1_1_1"/>
  <p:tag name="KSO_WM_TEMPLATE_CATEGORY" val="diagram"/>
  <p:tag name="KSO_WM_TEMPLATE_INDEX" val="20233658"/>
  <p:tag name="KSO_WM_UNIT_LAYERLEVEL" val="1_1_1"/>
  <p:tag name="KSO_WM_TAG_VERSION" val="3.0"/>
  <p:tag name="KSO_WM_UNIT_VALUE" val="87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6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658_3*l_h_a*1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1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6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3658_3*l_h_i*1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658_3*l_h_f*1_2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7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658_3*l_h_a*1_2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7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3658_3*l_h_i*1_2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2"/>
  <p:tag name="KSO_WM_UNIT_USESOURCEFORMAT_APPLY" val="0"/>
</p:tagLst>
</file>

<file path=ppt/tags/tag7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658_3*l_h_f*1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7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658_3*l_h_a*1_3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7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658_3*l_h_i*1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3"/>
  <p:tag name="KSO_WM_UNIT_USESOURCEFORMAT_APPLY" val="0"/>
</p:tagLst>
</file>

<file path=ppt/tags/tag7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1_1"/>
  <p:tag name="KSO_WM_UNIT_ID" val="diagram20233658_3*l_h_f*2_1_1"/>
  <p:tag name="KSO_WM_TEMPLATE_CATEGORY" val="diagram"/>
  <p:tag name="KSO_WM_TEMPLATE_INDEX" val="20233658"/>
  <p:tag name="KSO_WM_UNIT_LAYERLEVEL" val="1_1_1"/>
  <p:tag name="KSO_WM_TAG_VERSION" val="3.0"/>
  <p:tag name="KSO_WM_UNIT_VALUE" val="87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7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1_1"/>
  <p:tag name="KSO_WM_UNIT_ID" val="diagram20233658_3*l_h_a*2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1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7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2_1_1"/>
  <p:tag name="KSO_WM_UNIT_ID" val="diagram20233658_3*l_h_i*2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1"/>
  <p:tag name="KSO_WM_UNIT_USESOURCEFORMAT_APPLY" val="0"/>
</p:tagLst>
</file>

<file path=ppt/tags/tag7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2_1"/>
  <p:tag name="KSO_WM_UNIT_ID" val="diagram20233658_3*l_h_f*2_2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2_1"/>
  <p:tag name="KSO_WM_UNIT_ID" val="diagram20233658_3*l_h_a*2_2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8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2_2_1"/>
  <p:tag name="KSO_WM_UNIT_ID" val="diagram20233658_3*l_h_i*2_2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2"/>
  <p:tag name="KSO_WM_UNIT_USESOURCEFORMAT_APPLY" val="0"/>
</p:tagLst>
</file>

<file path=ppt/tags/tag8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3_1"/>
  <p:tag name="KSO_WM_UNIT_ID" val="diagram20233658_3*l_h_f*2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8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3_1"/>
  <p:tag name="KSO_WM_UNIT_ID" val="diagram20233658_3*l_h_a*2_3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8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2_3_1"/>
  <p:tag name="KSO_WM_UNIT_ID" val="diagram20233658_3*l_h_i*2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3"/>
  <p:tag name="KSO_WM_UNIT_USESOURCEFORMAT_APPLY" val="0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SLIDE_TYPE" val="text"/>
  <p:tag name="KSO_WM_SLIDE_SUBTYPE" val="picTxt"/>
  <p:tag name="KSO_WM_SLIDE_SIZE" val="850.615*363.867"/>
  <p:tag name="KSO_WM_SLIDE_POSITION" val="54.6346*126.183"/>
  <p:tag name="KSO_WM_SLIDE_LAYOUT" val="a_d_h_l"/>
  <p:tag name="KSO_WM_SLIDE_LAYOUT_CNT" val="1_1_1_1"/>
  <p:tag name="KSO_WM_DIAGRAM_GROUP_CODE" val="l1-1"/>
  <p:tag name="KSO_WM_SLIDE_DIAGTYPE" val="l"/>
  <p:tag name="KSO_WM_TEMPLATE_INDEX" val="20231140"/>
  <p:tag name="KSO_WM_TEMPLATE_SUBCATEGORY" val="0"/>
  <p:tag name="KSO_WM_SLIDE_INDEX" val="1"/>
  <p:tag name="KSO_WM_TAG_VERSION" val="3.0"/>
  <p:tag name="KSO_WM_SLIDE_ID" val="custom20231140_1"/>
  <p:tag name="KSO_WM_SLIDE_ITEM_CNT" val="3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26"/>
  <p:tag name="KSO_WM_DIAGRAM_GROUP_CODE" val="l1-1"/>
  <p:tag name="KSO_WM_TEMPLATE_INDEX" val="20231140"/>
  <p:tag name="KSO_WM_UNIT_ID" val="custom20231140_1*a*1"/>
  <p:tag name="KSO_WM_UNIT_TEXT_FILL_FORE_SCHEMECOLOR_INDEX" val="13"/>
  <p:tag name="KSO_WM_UNIT_TEXT_FILL_TYPE" val="1"/>
  <p:tag name="KSO_WM_UNIT_USESOURCEFORMAT_APPLY" val="0"/>
  <p:tag name="KSO_WM_UNIT_TEXT_TYPE" val="1"/>
  <p:tag name="KSO_WM_UNIT_PRESET_TEXT" val="单击此处添加标题"/>
</p:tagLst>
</file>

<file path=ppt/tags/tag8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3"/>
  <p:tag name="KSO_WM_UNIT_ID" val="custom20231140_1*h_i*1_3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UNIT_ISCONTENTSTITLE" val="0"/>
  <p:tag name="KSO_WM_UNIT_ISNUMDGMTITLE" val="0"/>
  <p:tag name="KSO_WM_DIAGRAM_GROUP_CODE" val="l1-1"/>
  <p:tag name="KSO_WM_UNIT_USESOURCEFORMAT_APPLY" val="0"/>
  <p:tag name="KSO_WM_UNIT_TEXT_TYPE" val="1"/>
  <p:tag name="KSO_WM_UNIT_SUBTYPE" val="nb"/>
  <p:tag name="KSO_WM_UNIT_PRESET_TEXT" val="85%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custom20231140_1*h_i*1_2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DIAGRAM_GROUP_CODE" val="l1-1"/>
  <p:tag name="KSO_WM_UNIT_USESOURCEFORMAT_APPLY" val="0"/>
</p:tagLst>
</file>

<file path=ppt/tags/tag8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140_1*h_f*1_1"/>
  <p:tag name="KSO_WM_TEMPLATE_CATEGORY" val="custom"/>
  <p:tag name="KSO_WM_TEMPLATE_INDEX" val="20231140"/>
  <p:tag name="KSO_WM_UNIT_LAYERLEVEL" val="1_1"/>
  <p:tag name="KSO_WM_TAG_VERSION" val="3.0"/>
  <p:tag name="KSO_WM_BEAUTIFY_FLAG" val="#wm#"/>
  <p:tag name="KSO_WM_UNIT_VALUE" val="52"/>
  <p:tag name="KSO_WM_DIAGRAM_GROUP_CODE" val="l1-1"/>
  <p:tag name="KSO_WM_UNIT_USESOURCEFORMAT_APPLY" val="0"/>
  <p:tag name="KSO_WM_UNIT_TEXT_TYPE" val="1"/>
  <p:tag name="KSO_WM_UNIT_PRESET_TEXT" val="单击此处添加内容，简明扼要地阐述您的观点。根据需要可酌情增减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658_3*l_h_f*1_1_1"/>
  <p:tag name="KSO_WM_TEMPLATE_CATEGORY" val="diagram"/>
  <p:tag name="KSO_WM_TEMPLATE_INDEX" val="20233658"/>
  <p:tag name="KSO_WM_UNIT_LAYERLEVEL" val="1_1_1"/>
  <p:tag name="KSO_WM_TAG_VERSION" val="3.0"/>
  <p:tag name="KSO_WM_UNIT_VALUE" val="87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9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658_3*l_h_a*1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1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9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3658_3*l_h_i*1_1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1"/>
  <p:tag name="KSO_WM_UNIT_USESOURCEFORMAT_APPLY" val="0"/>
</p:tagLst>
</file>

<file path=ppt/tags/tag9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658_3*l_h_f*1_2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9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658_3*l_h_a*1_2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9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3658_3*l_h_i*1_2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2"/>
  <p:tag name="KSO_WM_UNIT_USESOURCEFORMAT_APPLY" val="0"/>
</p:tagLst>
</file>

<file path=ppt/tags/tag9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658_3*l_h_f*1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7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ags/tag9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658_3*l_h_a*1_3_1"/>
  <p:tag name="KSO_WM_TEMPLATE_CATEGORY" val="diagram"/>
  <p:tag name="KSO_WM_TEMPLATE_INDEX" val="20233658"/>
  <p:tag name="KSO_WM_UNIT_LAYERLEVEL" val="1_1_1"/>
  <p:tag name="KSO_WM_TAG_VERSION" val="3.0"/>
  <p:tag name="KSO_WM_UNIT_VALUE" val="21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此处添加项标题"/>
  <p:tag name="KSO_WM_UNIT_USESOURCEFORMAT_APPLY" val="0"/>
</p:tagLst>
</file>

<file path=ppt/tags/tag9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658_3*l_h_i*1_3_1"/>
  <p:tag name="KSO_WM_TEMPLATE_CATEGORY" val="diagram"/>
  <p:tag name="KSO_WM_TEMPLATE_INDEX" val="20233658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385.69567337636875,&quot;left&quot;:40.97590551181102,&quot;top&quot;:88.73866141732283,&quot;width&quot;:641.399133858267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03"/>
  <p:tag name="KSO_WM_UNIT_USESOURCEFORMAT_APPLY" val="0"/>
</p:tagLst>
</file>

<file path=ppt/tags/tag9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1_1"/>
  <p:tag name="KSO_WM_UNIT_ID" val="diagram20233658_3*l_h_f*2_1_1"/>
  <p:tag name="KSO_WM_TEMPLATE_CATEGORY" val="diagram"/>
  <p:tag name="KSO_WM_TEMPLATE_INDEX" val="20233658"/>
  <p:tag name="KSO_WM_UNIT_LAYERLEVEL" val="1_1_1"/>
  <p:tag name="KSO_WM_TAG_VERSION" val="3.0"/>
  <p:tag name="KSO_WM_UNIT_VALUE" val="87"/>
  <p:tag name="KSO_WM_DIAGRAM_MAX_ITEMCNT" val="3"/>
  <p:tag name="KSO_WM_DIAGRAM_MIN_ITEMCNT" val="1"/>
  <p:tag name="KSO_WM_DIAGRAM_VIRTUALLY_FRAME" val="{&quot;height&quot;:385.69567337636875,&quot;left&quot;:379.275905511811,&quot;top&quot;:76.53866141732283,&quot;width&quot;:402.29138100451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单击添加文本具体内容，简明地阐述您观点根据需要可酌情增减文字，以便观者准确理解您传达的思想。单击添加文本具体内容，简明扼要地阐述您观点根据需要酌情增减文字，以便观者准确理解。"/>
  <p:tag name="KSO_WM_UNIT_USESOURCEFORMAT_APPLY" val="0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演示</Application>
  <PresentationFormat>宽屏</PresentationFormat>
  <Paragraphs>115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系统业务功能介绍:教师端</vt:lpstr>
      <vt:lpstr>系统业务功能介绍:学生端</vt:lpstr>
      <vt:lpstr>系统业务功能介绍:通用功能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阿姆斯特朗回旋加速喷气式阿姆斯特</cp:lastModifiedBy>
  <cp:revision>156</cp:revision>
  <dcterms:created xsi:type="dcterms:W3CDTF">2019-06-19T02:08:00Z</dcterms:created>
  <dcterms:modified xsi:type="dcterms:W3CDTF">2024-12-10T12:57:21Z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E70204C3B9DF405895572158A19DAFC0_11</vt:lpwstr>
  </property>
</Properties>
</file>