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2C5D7-C96B-4201-A8B7-FF7B0A0E565B}" type="datetimeFigureOut">
              <a:rPr lang="zh-CN" altLang="en-US" smtClean="0"/>
              <a:t>2024-11-21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0EC24-D0AC-4C38-B974-896D0C6D6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21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0EC24-D0AC-4C38-B974-896D0C6D62D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18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48376-1211-B193-AB7E-FF7B39E4B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A521C1-F306-9C8D-8F72-9A77DE6D5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17E8B-75EB-3FBB-F61D-2C7EBA15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8306-3281-4CF0-A29B-25164A15F73E}" type="datetimeFigureOut">
              <a:rPr lang="zh-CN" altLang="en-US" smtClean="0"/>
              <a:t>2024-11-21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38A63-5E55-AF0F-68B1-5EC36B04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C2577-78DD-A009-0D2D-42C14A4F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D022-8266-48EB-8AF7-1FFC6A40C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56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8B61C-905C-B273-354F-BE662850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803B07-314D-6BE4-8A4B-24D96038C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1071BB-4CC4-7D20-E223-076BD83A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8306-3281-4CF0-A29B-25164A15F73E}" type="datetimeFigureOut">
              <a:rPr lang="zh-CN" altLang="en-US" smtClean="0"/>
              <a:t>2024-11-21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BE2C29-291D-CA38-23C4-63862535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5FF5B-E4F7-3FA8-E194-E80B6DA4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D022-8266-48EB-8AF7-1FFC6A40C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77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EB69CF-A2B4-5BCA-8B1B-C5C2EF03E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61ECE5-F555-04D9-05DE-5AEA2938E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2410B6-9FA3-B03A-4554-E8333E64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8306-3281-4CF0-A29B-25164A15F73E}" type="datetimeFigureOut">
              <a:rPr lang="zh-CN" altLang="en-US" smtClean="0"/>
              <a:t>2024-11-21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48822F-F1AD-6CE9-C70C-27497954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57D1B-7452-4BA7-2342-60A0BBCE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D022-8266-48EB-8AF7-1FFC6A40C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5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6EB76-41BF-A46F-1265-2BE59B52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D2B38-29CD-AF36-D729-4A0A1CBCE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68B11-7566-3A54-4F2E-97EFECF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8306-3281-4CF0-A29B-25164A15F73E}" type="datetimeFigureOut">
              <a:rPr lang="zh-CN" altLang="en-US" smtClean="0"/>
              <a:t>2024-11-21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D81854-4826-B765-4448-9FF7BEF0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6F615D-0ADA-DE0C-74A1-D7E161F3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D022-8266-48EB-8AF7-1FFC6A40C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1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EAF04-30A1-4566-89B4-5778E0470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360054-C441-69E2-E0A8-F31BAB130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8FCCC-50BB-42F5-A4F6-A5D8F585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8306-3281-4CF0-A29B-25164A15F73E}" type="datetimeFigureOut">
              <a:rPr lang="zh-CN" altLang="en-US" smtClean="0"/>
              <a:t>2024-11-21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05034-3087-0C6D-1E68-7D58C536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F34D8-B263-24F1-DFB2-1438D421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D022-8266-48EB-8AF7-1FFC6A40C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86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DEF2E-8DC9-7417-8DB0-08427AD9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B889E-72B6-E5D6-2121-ABB6D6B52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2E463C-9117-BD08-EB69-985EDF233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8C1BB9-A6F1-A98D-70CD-B80F2F4A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8306-3281-4CF0-A29B-25164A15F73E}" type="datetimeFigureOut">
              <a:rPr lang="zh-CN" altLang="en-US" smtClean="0"/>
              <a:t>2024-11-21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F7CABF-B360-7DC8-5DEF-9D8C3ACF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23648A-4C41-2454-AB1B-B601FB8C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D022-8266-48EB-8AF7-1FFC6A40C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26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1DFC7-56F3-ADB3-3CF5-10DEC771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190B8-B33D-124C-7713-B092980AB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14B4ED-B4D2-F0AA-8D80-1E44A9803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6A74BF-A4CC-E473-E6CE-AF22C121A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992A5A-54AC-BC81-6CD0-EEDD1A2DB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4F0172-6E27-23C9-C8F1-B6BDA012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8306-3281-4CF0-A29B-25164A15F73E}" type="datetimeFigureOut">
              <a:rPr lang="zh-CN" altLang="en-US" smtClean="0"/>
              <a:t>2024-11-21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CBBFED-260F-D7F4-21D6-A725540F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3EF02D-5F4F-28C7-D959-5A57868B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D022-8266-48EB-8AF7-1FFC6A40C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58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377CD-5B56-64C8-D516-3F50C6F5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B1D921-ACD1-F73E-9B5B-5EBD92C0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8306-3281-4CF0-A29B-25164A15F73E}" type="datetimeFigureOut">
              <a:rPr lang="zh-CN" altLang="en-US" smtClean="0"/>
              <a:t>2024-11-21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6119F0-B5B6-F236-B1D9-5FABBCAB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CE0CB4-55D8-5822-BA35-2BB6440B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D022-8266-48EB-8AF7-1FFC6A40C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3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5376D5-14A7-5D81-F559-69C87F02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8306-3281-4CF0-A29B-25164A15F73E}" type="datetimeFigureOut">
              <a:rPr lang="zh-CN" altLang="en-US" smtClean="0"/>
              <a:t>2024-11-21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D82801-CC70-8B34-F663-84FC0D51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38C850-E9F0-655A-2018-31C28879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D022-8266-48EB-8AF7-1FFC6A40C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8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7511B-4FFA-4AD4-BABE-3EBB0140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FB7F36-D1CA-D7C6-E649-39F799B6B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DEC4BA-AD58-5A75-304D-9D8C6E808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73E0C-7464-9987-3C63-56B43110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8306-3281-4CF0-A29B-25164A15F73E}" type="datetimeFigureOut">
              <a:rPr lang="zh-CN" altLang="en-US" smtClean="0"/>
              <a:t>2024-11-21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348EC7-39F9-90BC-DAD4-97AC08BF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0D5253-3E5A-E0B5-0E37-E58D0D19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D022-8266-48EB-8AF7-1FFC6A40C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5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A77EF-B808-D346-07AA-2D19A7A6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A3AC05-7A7E-9F65-22AB-D75104E04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CD3119-6C5A-036F-47A1-81862FC0A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67AA58-7DBC-BB49-2837-B1026AF5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8306-3281-4CF0-A29B-25164A15F73E}" type="datetimeFigureOut">
              <a:rPr lang="zh-CN" altLang="en-US" smtClean="0"/>
              <a:t>2024-11-21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7083E7-307E-47BA-4FAC-1D764CC7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E01383-71A4-794C-A1A1-20BE2E99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D022-8266-48EB-8AF7-1FFC6A40C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49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8BEB45-9B2E-B572-84D1-9C71457F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6D65E8-6B98-C907-4A82-18CC18665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9C0BB-1199-05B6-3F2B-C208CC74A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48306-3281-4CF0-A29B-25164A15F73E}" type="datetimeFigureOut">
              <a:rPr lang="zh-CN" altLang="en-US" smtClean="0"/>
              <a:t>2024-11-21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1F26-3A67-2B94-56B7-6AD28978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206F7-5741-7F66-15F9-99604A9A9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DD022-8266-48EB-8AF7-1FFC6A40C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06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7A4BB0A-FAD3-CD4C-587D-5CAB92383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5" y="0"/>
            <a:ext cx="5580664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AE8E9CE-8B73-C592-EA65-BF6A50782690}"/>
              </a:ext>
            </a:extLst>
          </p:cNvPr>
          <p:cNvSpPr txBox="1"/>
          <p:nvPr/>
        </p:nvSpPr>
        <p:spPr>
          <a:xfrm>
            <a:off x="5578781" y="5144331"/>
            <a:ext cx="73151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6. </a:t>
            </a:r>
            <a:r>
              <a:rPr lang="zh-CN" altLang="en-US" sz="1600" b="1" dirty="0"/>
              <a:t>安全层</a:t>
            </a:r>
          </a:p>
          <a:p>
            <a:r>
              <a:rPr lang="en-US" altLang="zh-CN" sz="1600" b="1" dirty="0"/>
              <a:t>Web</a:t>
            </a:r>
            <a:r>
              <a:rPr lang="zh-CN" altLang="en-US" sz="1600" b="1" dirty="0"/>
              <a:t>应用防火墙（</a:t>
            </a:r>
            <a:r>
              <a:rPr lang="en-US" altLang="zh-CN" sz="1600" b="1" dirty="0"/>
              <a:t>WAF</a:t>
            </a:r>
            <a:r>
              <a:rPr lang="zh-CN" altLang="en-US" sz="1600" b="1" dirty="0"/>
              <a:t>）</a:t>
            </a:r>
            <a:r>
              <a:rPr lang="zh-CN" altLang="en-US" sz="1600" dirty="0"/>
              <a:t>：防护系统免受常见的</a:t>
            </a:r>
            <a:r>
              <a:rPr lang="en-US" altLang="zh-CN" sz="1600" dirty="0"/>
              <a:t>Web</a:t>
            </a:r>
            <a:r>
              <a:rPr lang="zh-CN" altLang="en-US" sz="1600" dirty="0"/>
              <a:t>攻击。</a:t>
            </a:r>
          </a:p>
          <a:p>
            <a:r>
              <a:rPr lang="en-US" altLang="zh-CN" sz="1600" b="1" dirty="0"/>
              <a:t>DDoS</a:t>
            </a:r>
            <a:r>
              <a:rPr lang="zh-CN" altLang="en-US" sz="1600" b="1" dirty="0"/>
              <a:t>高防</a:t>
            </a:r>
            <a:r>
              <a:rPr lang="zh-CN" altLang="en-US" sz="1600" dirty="0"/>
              <a:t>：防止分布式拒绝服务攻击。</a:t>
            </a:r>
          </a:p>
          <a:p>
            <a:r>
              <a:rPr lang="en-US" altLang="zh-CN" sz="1600" b="1" dirty="0"/>
              <a:t>SSL</a:t>
            </a:r>
            <a:r>
              <a:rPr lang="zh-CN" altLang="en-US" sz="1600" b="1" dirty="0"/>
              <a:t>证书</a:t>
            </a:r>
            <a:r>
              <a:rPr lang="zh-CN" altLang="en-US" sz="1600" dirty="0"/>
              <a:t>：确保数据传输加密，保障通信安全。</a:t>
            </a:r>
            <a:endParaRPr lang="en-US" altLang="zh-CN" sz="1600" dirty="0"/>
          </a:p>
          <a:p>
            <a:r>
              <a:rPr lang="zh-CN" altLang="en-US" sz="1600" b="1" dirty="0"/>
              <a:t>阿里云日志服务</a:t>
            </a:r>
            <a:r>
              <a:rPr lang="zh-CN" altLang="en-US" sz="1600" dirty="0"/>
              <a:t>：收集和存储应用程序日志，提供日志分析和问题诊断。</a:t>
            </a:r>
          </a:p>
          <a:p>
            <a:r>
              <a:rPr lang="zh-CN" altLang="en-US" sz="1600" b="1" dirty="0"/>
              <a:t>云监控</a:t>
            </a:r>
            <a:r>
              <a:rPr lang="zh-CN" altLang="en-US" sz="1600" dirty="0"/>
              <a:t>：实时监控系统运行状态，设置告警来响应潜在问题。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949262-4534-F8A0-6872-5F643AF18770}"/>
              </a:ext>
            </a:extLst>
          </p:cNvPr>
          <p:cNvSpPr txBox="1"/>
          <p:nvPr/>
        </p:nvSpPr>
        <p:spPr>
          <a:xfrm>
            <a:off x="4982817" y="11018"/>
            <a:ext cx="7315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1. </a:t>
            </a:r>
            <a:r>
              <a:rPr lang="zh-CN" altLang="en-US" sz="1600" b="1" dirty="0"/>
              <a:t>用户访问层</a:t>
            </a:r>
          </a:p>
          <a:p>
            <a:r>
              <a:rPr lang="zh-CN" altLang="en-US" sz="1600" b="1" dirty="0"/>
              <a:t>浏览器客户端</a:t>
            </a:r>
            <a:r>
              <a:rPr lang="zh-CN" altLang="en-US" sz="1600" dirty="0"/>
              <a:t>：表示学生和教师通过网络访问系统。</a:t>
            </a:r>
          </a:p>
          <a:p>
            <a:r>
              <a:rPr lang="en-US" altLang="zh-CN" sz="1600" b="1" dirty="0"/>
              <a:t>CDN</a:t>
            </a:r>
            <a:r>
              <a:rPr lang="zh-CN" altLang="en-US" sz="1600" b="1" dirty="0"/>
              <a:t>加速</a:t>
            </a:r>
            <a:r>
              <a:rPr lang="zh-CN" altLang="en-US" sz="1600" dirty="0"/>
              <a:t>：使用阿里云</a:t>
            </a:r>
            <a:r>
              <a:rPr lang="en-US" altLang="zh-CN" sz="1600" dirty="0"/>
              <a:t>CDN</a:t>
            </a:r>
            <a:r>
              <a:rPr lang="zh-CN" altLang="en-US" sz="1600" dirty="0"/>
              <a:t>加速前端内容的分发，提高用户访问速度。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62D1D5-2502-7EDF-DD1D-2ADFAD11454F}"/>
              </a:ext>
            </a:extLst>
          </p:cNvPr>
          <p:cNvSpPr txBox="1"/>
          <p:nvPr/>
        </p:nvSpPr>
        <p:spPr>
          <a:xfrm>
            <a:off x="4982817" y="790339"/>
            <a:ext cx="69236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2. API </a:t>
            </a:r>
            <a:r>
              <a:rPr lang="zh-CN" altLang="en-US" sz="1600" b="1" dirty="0"/>
              <a:t>网关</a:t>
            </a:r>
          </a:p>
          <a:p>
            <a:r>
              <a:rPr lang="zh-CN" altLang="en-US" sz="1600" b="1" dirty="0"/>
              <a:t>阿里云</a:t>
            </a:r>
            <a:r>
              <a:rPr lang="en-US" altLang="zh-CN" sz="1600" b="1" dirty="0"/>
              <a:t>API</a:t>
            </a:r>
            <a:r>
              <a:rPr lang="zh-CN" altLang="en-US" sz="1600" b="1" dirty="0"/>
              <a:t>网关</a:t>
            </a:r>
            <a:r>
              <a:rPr lang="zh-CN" altLang="en-US" sz="1600" dirty="0"/>
              <a:t>：放置在用户层和应用层之间，提供请求路由、负载均衡和安全认证功能。</a:t>
            </a: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E97BD0-3216-8B72-8473-6D32151A3355}"/>
              </a:ext>
            </a:extLst>
          </p:cNvPr>
          <p:cNvSpPr txBox="1"/>
          <p:nvPr/>
        </p:nvSpPr>
        <p:spPr>
          <a:xfrm>
            <a:off x="4982817" y="1566105"/>
            <a:ext cx="692360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3. </a:t>
            </a:r>
            <a:r>
              <a:rPr lang="zh-CN" altLang="en-US" sz="1600" b="1" dirty="0"/>
              <a:t>应用层</a:t>
            </a:r>
          </a:p>
          <a:p>
            <a:r>
              <a:rPr lang="zh-CN" altLang="en-US" sz="1600" b="1" dirty="0"/>
              <a:t>容器服务</a:t>
            </a:r>
            <a:r>
              <a:rPr lang="en-US" altLang="zh-CN" sz="1600" b="1" dirty="0"/>
              <a:t>ACK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Alibaba Cloud Kubernetes</a:t>
            </a:r>
            <a:r>
              <a:rPr lang="zh-CN" altLang="en-US" sz="1600" b="1" dirty="0"/>
              <a:t>）</a:t>
            </a:r>
            <a:r>
              <a:rPr lang="zh-CN" altLang="en-US" sz="1600" dirty="0"/>
              <a:t>：运行考试系统的微服务，包括考试、题库、用户管理、评分等服务。</a:t>
            </a:r>
          </a:p>
          <a:p>
            <a:r>
              <a:rPr lang="en-US" altLang="zh-CN" sz="1600" b="1" dirty="0"/>
              <a:t>ECS</a:t>
            </a:r>
            <a:r>
              <a:rPr lang="zh-CN" altLang="en-US" sz="1600" b="1" dirty="0"/>
              <a:t>云服务器</a:t>
            </a:r>
            <a:r>
              <a:rPr lang="zh-CN" altLang="en-US" sz="1600" dirty="0"/>
              <a:t>：用于托管可能需要特殊配置的微服务或单体应用。</a:t>
            </a:r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918456-4813-5BF5-E6B2-5724F8F67096}"/>
              </a:ext>
            </a:extLst>
          </p:cNvPr>
          <p:cNvSpPr txBox="1"/>
          <p:nvPr/>
        </p:nvSpPr>
        <p:spPr>
          <a:xfrm>
            <a:off x="4982817" y="2588092"/>
            <a:ext cx="6923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4. </a:t>
            </a:r>
            <a:r>
              <a:rPr lang="zh-CN" altLang="en-US" sz="1600" b="1" dirty="0"/>
              <a:t>数据层</a:t>
            </a:r>
          </a:p>
          <a:p>
            <a:r>
              <a:rPr lang="en-US" altLang="zh-CN" sz="1600" b="1" dirty="0"/>
              <a:t>RDS</a:t>
            </a:r>
            <a:r>
              <a:rPr lang="zh-CN" altLang="en-US" sz="1600" b="1" dirty="0"/>
              <a:t>：</a:t>
            </a:r>
            <a:r>
              <a:rPr lang="zh-CN" altLang="en-US" sz="1600" dirty="0"/>
              <a:t>存储结构化数据，例如用户信息、考试记录、题目和分数。高可靠性与可用性，支持自动备份和恢复。</a:t>
            </a:r>
            <a:endParaRPr lang="en-US" altLang="zh-CN" sz="1600" dirty="0"/>
          </a:p>
          <a:p>
            <a:r>
              <a:rPr lang="en-US" altLang="zh-CN" sz="1600" b="1" dirty="0"/>
              <a:t>MySQL</a:t>
            </a:r>
            <a:r>
              <a:rPr lang="zh-CN" altLang="en-US" sz="1600" b="1" dirty="0"/>
              <a:t>数据库：</a:t>
            </a:r>
            <a:r>
              <a:rPr lang="zh-CN" altLang="en-US" sz="1600" dirty="0"/>
              <a:t>作为关系型数据库的具体实现，提供事务支持和复杂查询。</a:t>
            </a:r>
            <a:endParaRPr lang="en-US" altLang="zh-CN" sz="1600" dirty="0"/>
          </a:p>
          <a:p>
            <a:r>
              <a:rPr lang="en-US" altLang="zh-CN" sz="1600" b="1" dirty="0"/>
              <a:t>MongoDB</a:t>
            </a:r>
            <a:r>
              <a:rPr lang="zh-CN" altLang="en-US" sz="1600" b="1" dirty="0"/>
              <a:t>：</a:t>
            </a:r>
            <a:r>
              <a:rPr lang="zh-CN" altLang="en-US" sz="1600" dirty="0"/>
              <a:t>存储非结构化数据或半结构化数据，例如考试日志、统计信息或题目资源。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E6DAE5D-8B95-8677-FBC1-93B7F0DD12D5}"/>
              </a:ext>
            </a:extLst>
          </p:cNvPr>
          <p:cNvSpPr txBox="1"/>
          <p:nvPr/>
        </p:nvSpPr>
        <p:spPr>
          <a:xfrm>
            <a:off x="5578781" y="4109580"/>
            <a:ext cx="638456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5. </a:t>
            </a:r>
            <a:r>
              <a:rPr lang="zh-CN" altLang="en-US" sz="1600" b="1" dirty="0"/>
              <a:t>存储和备份层</a:t>
            </a:r>
          </a:p>
          <a:p>
            <a:r>
              <a:rPr lang="zh-CN" altLang="en-US" sz="1600" b="1" dirty="0"/>
              <a:t>对象存储</a:t>
            </a:r>
            <a:r>
              <a:rPr lang="en-US" altLang="zh-CN" sz="1600" b="1" dirty="0"/>
              <a:t>OSS</a:t>
            </a:r>
            <a:r>
              <a:rPr lang="zh-CN" altLang="en-US" sz="1600" dirty="0"/>
              <a:t>：用于存储上传的文件和考试附件。</a:t>
            </a:r>
          </a:p>
          <a:p>
            <a:r>
              <a:rPr lang="zh-CN" altLang="en-US" sz="1600" b="1" dirty="0"/>
              <a:t>数据备份</a:t>
            </a:r>
            <a:r>
              <a:rPr lang="zh-CN" altLang="en-US" sz="1600" dirty="0"/>
              <a:t>：利用阿里云的备份和恢复功能进行数据库和对象存储的定期备份。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45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300</Words>
  <Application>Microsoft Office PowerPoint</Application>
  <PresentationFormat>宽屏</PresentationFormat>
  <Paragraphs>22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 Chen</dc:creator>
  <cp:lastModifiedBy>Mu Chen</cp:lastModifiedBy>
  <cp:revision>3</cp:revision>
  <dcterms:created xsi:type="dcterms:W3CDTF">2024-11-21T08:56:03Z</dcterms:created>
  <dcterms:modified xsi:type="dcterms:W3CDTF">2024-11-21T09:20:41Z</dcterms:modified>
</cp:coreProperties>
</file>