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9" r:id="rId2"/>
    <p:sldId id="260" r:id="rId3"/>
    <p:sldId id="297" r:id="rId4"/>
    <p:sldId id="261" r:id="rId5"/>
    <p:sldId id="299" r:id="rId6"/>
    <p:sldId id="347" r:id="rId7"/>
    <p:sldId id="278" r:id="rId8"/>
    <p:sldId id="287" r:id="rId9"/>
    <p:sldId id="286" r:id="rId10"/>
    <p:sldId id="288" r:id="rId11"/>
    <p:sldId id="289" r:id="rId12"/>
    <p:sldId id="290" r:id="rId13"/>
    <p:sldId id="291" r:id="rId14"/>
    <p:sldId id="292" r:id="rId15"/>
    <p:sldId id="294" r:id="rId16"/>
    <p:sldId id="279" r:id="rId17"/>
    <p:sldId id="284" r:id="rId18"/>
    <p:sldId id="285" r:id="rId19"/>
    <p:sldId id="295" r:id="rId20"/>
    <p:sldId id="280" r:id="rId21"/>
    <p:sldId id="337" r:id="rId22"/>
    <p:sldId id="338" r:id="rId23"/>
    <p:sldId id="339" r:id="rId24"/>
    <p:sldId id="341" r:id="rId25"/>
    <p:sldId id="340" r:id="rId26"/>
    <p:sldId id="281" r:id="rId27"/>
    <p:sldId id="302" r:id="rId28"/>
    <p:sldId id="303" r:id="rId29"/>
    <p:sldId id="304" r:id="rId30"/>
    <p:sldId id="298"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23"/>
    <p:restoredTop sz="94648"/>
  </p:normalViewPr>
  <p:slideViewPr>
    <p:cSldViewPr snapToGrid="0" snapToObjects="1">
      <p:cViewPr varScale="1">
        <p:scale>
          <a:sx n="83" d="100"/>
          <a:sy n="83" d="100"/>
        </p:scale>
        <p:origin x="3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59874-9D4C-4689-8F84-BB859C8B013F}" type="datetimeFigureOut">
              <a:rPr lang="zh-CN" altLang="en-US" smtClean="0"/>
              <a:t>2021/12/13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13241-E5AA-4D4F-9D90-DA26DC785B7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F13241-E5AA-4D4F-9D90-DA26DC785B7E}" type="slidenum">
              <a:rPr lang="zh-CN" altLang="en-US" smtClean="0"/>
              <a:t>29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占位符 7"/>
          <p:cNvSpPr>
            <a:spLocks noGrp="1"/>
          </p:cNvSpPr>
          <p:nvPr>
            <p:ph type="body" sz="quarter" idx="10" hasCustomPrompt="1"/>
          </p:nvPr>
        </p:nvSpPr>
        <p:spPr>
          <a:xfrm>
            <a:off x="2897771" y="1851228"/>
            <a:ext cx="6396459" cy="1795158"/>
          </a:xfrm>
          <a:prstGeom prst="rect">
            <a:avLst/>
          </a:prstGeom>
          <a:ln w="12700" cmpd="sng">
            <a:noFill/>
          </a:ln>
        </p:spPr>
        <p:txBody>
          <a:bodyPr vert="horz" anchor="t"/>
          <a:lstStyle>
            <a:lvl1pPr marL="0" indent="0" algn="ctr">
              <a:buNone/>
              <a:defRPr sz="4800" b="1">
                <a:solidFill>
                  <a:schemeClr val="bg2"/>
                </a:solidFill>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2897771" y="3815373"/>
            <a:ext cx="6396459" cy="548080"/>
          </a:xfrm>
          <a:prstGeom prst="rect">
            <a:avLst/>
          </a:prstGeom>
          <a:ln w="12700" cmpd="sng">
            <a:noFill/>
          </a:ln>
        </p:spPr>
        <p:txBody>
          <a:bodyPr vert="horz" anchor="t"/>
          <a:lstStyle>
            <a:lvl1pPr marL="0" indent="0" algn="ctr">
              <a:buNone/>
              <a:defRPr sz="1800" b="0">
                <a:solidFill>
                  <a:schemeClr val="bg2"/>
                </a:solidFill>
              </a:defRPr>
            </a:lvl1pPr>
          </a:lstStyle>
          <a:p>
            <a:r>
              <a:rPr kumimoji="1" lang="en-US" altLang="zh-CN" sz="1800" dirty="0">
                <a:solidFill>
                  <a:schemeClr val="bg1"/>
                </a:solidFill>
              </a:rPr>
              <a:t>PRESENTED</a:t>
            </a:r>
            <a:r>
              <a:rPr kumimoji="1" lang="zh-CN" altLang="en-US" sz="1800" dirty="0">
                <a:solidFill>
                  <a:schemeClr val="bg1"/>
                </a:solidFill>
              </a:rPr>
              <a:t> </a:t>
            </a:r>
            <a:r>
              <a:rPr kumimoji="1" lang="en-US" altLang="zh-CN" sz="1800" dirty="0">
                <a:solidFill>
                  <a:schemeClr val="bg1"/>
                </a:solidFill>
              </a:rPr>
              <a:t>BY</a:t>
            </a:r>
            <a:r>
              <a:rPr kumimoji="1" lang="zh-CN" altLang="en-US" sz="1800" dirty="0">
                <a:solidFill>
                  <a:schemeClr val="bg1"/>
                </a:solidFill>
              </a:rPr>
              <a:t> </a:t>
            </a:r>
            <a:r>
              <a:rPr kumimoji="1" lang="en-US" altLang="zh-CN" sz="1800" dirty="0">
                <a:solidFill>
                  <a:srgbClr val="FFFFFF"/>
                </a:solidFill>
                <a:latin typeface="Segoe UI Light" panose="020B0502040204020203"/>
                <a:cs typeface="Segoe UI Light" panose="020B0502040204020203"/>
              </a:rPr>
              <a:t>OfficePLUS</a:t>
            </a:r>
            <a:endParaRPr lang="zh-CN" alt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标题幻灯片">
    <p:bg>
      <p:bgPr>
        <a:solidFill>
          <a:schemeClr val="accen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标题幻灯片">
    <p:bg>
      <p:bgPr>
        <a:solidFill>
          <a:schemeClr val="accent2"/>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标题幻灯片">
    <p:bg>
      <p:bgPr>
        <a:solidFill>
          <a:schemeClr val="tx2"/>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标题幻灯片">
    <p:bg>
      <p:bgPr>
        <a:solidFill>
          <a:schemeClr val="accent5"/>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标题幻灯片">
    <p:bg>
      <p:bgPr>
        <a:solidFill>
          <a:schemeClr val="accent6"/>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 name="矩形 1"/>
          <p:cNvSpPr/>
          <p:nvPr userDrawn="1"/>
        </p:nvSpPr>
        <p:spPr>
          <a:xfrm>
            <a:off x="440604" y="759873"/>
            <a:ext cx="1617751" cy="379656"/>
          </a:xfrm>
          <a:prstGeom prst="rect">
            <a:avLst/>
          </a:prstGeom>
        </p:spPr>
        <p:txBody>
          <a:bodyPr wrap="none">
            <a:spAutoFit/>
          </a:bodyPr>
          <a:lstStyle/>
          <a:p>
            <a:r>
              <a:rPr lang="zh-CN" altLang="en-US" sz="1865" dirty="0">
                <a:solidFill>
                  <a:srgbClr val="000000"/>
                </a:solidFill>
                <a:latin typeface="Segoe UI Light" panose="020B0502040204020203"/>
                <a:ea typeface="微软雅黑" panose="020B0503020204020204" charset="-122"/>
                <a:cs typeface="Segoe UI Light" panose="020B0502040204020203"/>
              </a:rPr>
              <a:t>背景图片素材</a:t>
            </a:r>
          </a:p>
        </p:txBody>
      </p:sp>
      <p:sp>
        <p:nvSpPr>
          <p:cNvPr id="3" name="矩形 2"/>
          <p:cNvSpPr/>
          <p:nvPr userDrawn="1"/>
        </p:nvSpPr>
        <p:spPr>
          <a:xfrm>
            <a:off x="440603" y="182445"/>
            <a:ext cx="816249" cy="256545"/>
          </a:xfrm>
          <a:prstGeom prst="rect">
            <a:avLst/>
          </a:prstGeom>
        </p:spPr>
        <p:txBody>
          <a:bodyPr wrap="none">
            <a:spAutoFit/>
          </a:bodyPr>
          <a:lstStyle/>
          <a:p>
            <a:r>
              <a:rPr kumimoji="1" lang="en-US" altLang="zh-CN" sz="1065">
                <a:solidFill>
                  <a:srgbClr val="000000"/>
                </a:solidFill>
                <a:latin typeface="Segoe UI Light" panose="020B0502040204020203"/>
                <a:cs typeface="Segoe UI Light" panose="020B0502040204020203"/>
              </a:rPr>
              <a:t>OfficePLUS</a:t>
            </a:r>
            <a:endParaRPr lang="zh-CN" altLang="en-US" sz="1065" dirty="0">
              <a:solidFill>
                <a:srgbClr val="000000"/>
              </a:solidFill>
              <a:latin typeface="Segoe UI Light" panose="020B0502040204020203"/>
              <a:cs typeface="Segoe UI Light" panose="020B050204020402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7" name="矩形 6"/>
          <p:cNvSpPr/>
          <p:nvPr userDrawn="1"/>
        </p:nvSpPr>
        <p:spPr>
          <a:xfrm>
            <a:off x="440603" y="759873"/>
            <a:ext cx="662361" cy="379656"/>
          </a:xfrm>
          <a:prstGeom prst="rect">
            <a:avLst/>
          </a:prstGeom>
        </p:spPr>
        <p:txBody>
          <a:bodyPr wrap="none">
            <a:spAutoFit/>
          </a:bodyPr>
          <a:lstStyle/>
          <a:p>
            <a:pPr defTabSz="609600"/>
            <a:r>
              <a:rPr lang="zh-CN" altLang="en-US" sz="1865" dirty="0">
                <a:solidFill>
                  <a:srgbClr val="FFFFFF"/>
                </a:solidFill>
                <a:latin typeface="Segoe UI Light" panose="020B0502040204020203"/>
                <a:ea typeface="微软雅黑" panose="020B0503020204020204" charset="-122"/>
                <a:cs typeface="Segoe UI Light" panose="020B0502040204020203"/>
              </a:rPr>
              <a:t>标注</a:t>
            </a:r>
          </a:p>
        </p:txBody>
      </p:sp>
      <p:sp>
        <p:nvSpPr>
          <p:cNvPr id="8" name="矩形 7"/>
          <p:cNvSpPr/>
          <p:nvPr userDrawn="1"/>
        </p:nvSpPr>
        <p:spPr>
          <a:xfrm>
            <a:off x="2857674" y="841948"/>
            <a:ext cx="1402001" cy="3292440"/>
          </a:xfrm>
          <a:prstGeom prst="rect">
            <a:avLst/>
          </a:prstGeom>
        </p:spPr>
        <p:txBody>
          <a:bodyPr wrap="square">
            <a:spAutoFit/>
          </a:bodyPr>
          <a:lstStyle/>
          <a:p>
            <a:pPr defTabSz="609600">
              <a:lnSpc>
                <a:spcPct val="130000"/>
              </a:lnSpc>
            </a:pPr>
            <a:r>
              <a:rPr lang="zh-CN" altLang="en-US" sz="1335" dirty="0">
                <a:solidFill>
                  <a:srgbClr val="FFFFFF"/>
                </a:solidFill>
                <a:latin typeface="Segoe UI Light" panose="020B0502040204020203"/>
                <a:ea typeface="微软雅黑" panose="020B0503020204020204" charset="-122"/>
                <a:cs typeface="Segoe UI Light" panose="020B0502040204020203"/>
              </a:rPr>
              <a:t>字体使用 </a:t>
            </a: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335" dirty="0">
                <a:solidFill>
                  <a:srgbClr val="FFFFFF"/>
                </a:solidFill>
                <a:latin typeface="Segoe UI Light" panose="020B0502040204020203"/>
                <a:ea typeface="微软雅黑" panose="020B0503020204020204" charset="-122"/>
                <a:cs typeface="Segoe UI Light" panose="020B0502040204020203"/>
              </a:rPr>
              <a:t>行距</a:t>
            </a: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335" dirty="0">
                <a:solidFill>
                  <a:srgbClr val="FFFFFF"/>
                </a:solidFill>
                <a:latin typeface="Segoe UI Light" panose="020B0502040204020203"/>
                <a:ea typeface="微软雅黑" panose="020B0503020204020204" charset="-122"/>
                <a:cs typeface="Segoe UI Light" panose="020B0502040204020203"/>
              </a:rPr>
              <a:t>背景图片出处</a:t>
            </a:r>
          </a:p>
          <a:p>
            <a:pPr defTabSz="609600">
              <a:lnSpc>
                <a:spcPct val="130000"/>
              </a:lnSpc>
            </a:pP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335" dirty="0">
                <a:solidFill>
                  <a:srgbClr val="FFFFFF"/>
                </a:solidFill>
                <a:latin typeface="Segoe UI Light" panose="020B0502040204020203"/>
                <a:ea typeface="微软雅黑" panose="020B0503020204020204" charset="-122"/>
                <a:cs typeface="Segoe UI Light" panose="020B0502040204020203"/>
              </a:rPr>
              <a:t>声明</a:t>
            </a:r>
            <a:endParaRPr lang="en-US" altLang="zh-CN" sz="1335" dirty="0">
              <a:solidFill>
                <a:srgbClr val="FFFFFF"/>
              </a:solidFill>
              <a:latin typeface="Segoe UI Light" panose="020B0502040204020203"/>
              <a:ea typeface="微软雅黑" panose="020B0503020204020204" charset="-122"/>
              <a:cs typeface="Segoe UI Light" panose="020B0502040204020203"/>
            </a:endParaRPr>
          </a:p>
        </p:txBody>
      </p:sp>
      <p:sp>
        <p:nvSpPr>
          <p:cNvPr id="9" name="矩形 8"/>
          <p:cNvSpPr/>
          <p:nvPr userDrawn="1"/>
        </p:nvSpPr>
        <p:spPr>
          <a:xfrm>
            <a:off x="4395052" y="841948"/>
            <a:ext cx="3727457" cy="3825791"/>
          </a:xfrm>
          <a:prstGeom prst="rect">
            <a:avLst/>
          </a:prstGeom>
        </p:spPr>
        <p:txBody>
          <a:bodyPr wrap="square">
            <a:spAutoFit/>
          </a:bodyPr>
          <a:lstStyle/>
          <a:p>
            <a:pPr defTabSz="609600">
              <a:lnSpc>
                <a:spcPct val="130000"/>
              </a:lnSpc>
            </a:pPr>
            <a:r>
              <a:rPr lang="zh-CN" altLang="en-US" sz="1335" dirty="0">
                <a:solidFill>
                  <a:srgbClr val="FFFFFF"/>
                </a:solidFill>
                <a:latin typeface="Segoe UI Light" panose="020B0502040204020203"/>
                <a:ea typeface="微软雅黑" panose="020B0503020204020204" charset="-122"/>
                <a:cs typeface="Segoe UI Light" panose="020B0502040204020203"/>
              </a:rPr>
              <a:t>英文 </a:t>
            </a:r>
            <a:r>
              <a:rPr lang="en-US" altLang="zh-CN" sz="1335">
                <a:solidFill>
                  <a:srgbClr val="FFFFFF"/>
                </a:solidFill>
                <a:latin typeface="Segoe UI Light" panose="020B0502040204020203"/>
                <a:ea typeface="微软雅黑" panose="020B0503020204020204" charset="-122"/>
                <a:cs typeface="Segoe UI Light" panose="020B0502040204020203"/>
              </a:rPr>
              <a:t>Century Gothic</a:t>
            </a: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335" dirty="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335" dirty="0">
                <a:solidFill>
                  <a:srgbClr val="FFFFFF"/>
                </a:solidFill>
                <a:latin typeface="Segoe UI Light" panose="020B0502040204020203"/>
                <a:ea typeface="微软雅黑" panose="020B0503020204020204" charset="-122"/>
                <a:cs typeface="Segoe UI Light" panose="020B0502040204020203"/>
              </a:rPr>
              <a:t>正文 </a:t>
            </a:r>
            <a:r>
              <a:rPr lang="en-US" altLang="zh-CN" sz="1335" dirty="0">
                <a:solidFill>
                  <a:srgbClr val="FFFFFF"/>
                </a:solidFill>
                <a:latin typeface="Segoe UI Light" panose="020B0502040204020203"/>
                <a:ea typeface="微软雅黑" panose="020B0503020204020204" charset="-122"/>
                <a:cs typeface="Segoe UI Light" panose="020B0502040204020203"/>
              </a:rPr>
              <a:t>1.3</a:t>
            </a:r>
          </a:p>
          <a:p>
            <a:pPr defTabSz="609600">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335"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en-US" altLang="zh-CN" sz="1335" dirty="0" err="1">
                <a:solidFill>
                  <a:srgbClr val="FFFFFF"/>
                </a:solidFill>
                <a:latin typeface="Segoe UI Light" panose="020B0502040204020203"/>
                <a:ea typeface="微软雅黑" panose="020B0503020204020204" charset="-122"/>
                <a:cs typeface="Segoe UI Light" panose="020B0502040204020203"/>
              </a:rPr>
              <a:t>cn.bing.com</a:t>
            </a: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335"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335" dirty="0">
                <a:solidFill>
                  <a:prstClr val="white"/>
                </a:solidFill>
                <a:latin typeface="Century Gothic" panose="020B0502020202020204"/>
                <a:ea typeface="微软雅黑" panose="020B0503020204020204" charset="-122"/>
              </a:rPr>
              <a:t>互联网是一个开放共享的平台</a:t>
            </a:r>
          </a:p>
          <a:p>
            <a:pPr defTabSz="609600">
              <a:lnSpc>
                <a:spcPct val="130000"/>
              </a:lnSpc>
            </a:pPr>
            <a:r>
              <a:rPr kumimoji="1" lang="en-US" altLang="zh-CN" sz="1335" dirty="0">
                <a:solidFill>
                  <a:prstClr val="white"/>
                </a:solidFill>
                <a:latin typeface="Segoe UI Light" panose="020B0502040204020203"/>
                <a:ea typeface="微软雅黑" panose="020B0503020204020204" charset="-122"/>
                <a:cs typeface="Segoe UI Light" panose="020B0502040204020203"/>
              </a:rPr>
              <a:t>OfficePLUS</a:t>
            </a:r>
            <a:r>
              <a:rPr lang="zh-CN" altLang="en-US" sz="1335" dirty="0">
                <a:solidFill>
                  <a:prstClr val="white"/>
                </a:solidFill>
                <a:latin typeface="Century Gothic" panose="020B0502020202020204"/>
                <a:ea typeface="微软雅黑" panose="020B0503020204020204" charset="-122"/>
              </a:rPr>
              <a:t> 部分设计灵感与元素来源于网络</a:t>
            </a:r>
          </a:p>
          <a:p>
            <a:pPr defTabSz="609600">
              <a:lnSpc>
                <a:spcPct val="130000"/>
              </a:lnSpc>
            </a:pPr>
            <a:r>
              <a:rPr lang="zh-CN" altLang="en-US" sz="1335" dirty="0">
                <a:solidFill>
                  <a:prstClr val="white"/>
                </a:solidFill>
                <a:latin typeface="Century Gothic" panose="020B0502020202020204"/>
                <a:ea typeface="微软雅黑" panose="020B0503020204020204" charset="-122"/>
              </a:rPr>
              <a:t>如有建议请联系 </a:t>
            </a:r>
            <a:r>
              <a:rPr lang="zh-CN" altLang="en-US" sz="1335" dirty="0">
                <a:solidFill>
                  <a:prstClr val="white"/>
                </a:solidFill>
                <a:latin typeface="Segoe UI Light" panose="020B0502040204020203" charset="0"/>
                <a:ea typeface="Segoe UI Light" panose="020B0502040204020203" charset="0"/>
                <a:cs typeface="Segoe UI Light" panose="020B0502040204020203" charset="0"/>
              </a:rPr>
              <a:t>officeplus@microsoft.com</a:t>
            </a:r>
            <a:endParaRPr lang="en-US" altLang="zh-CN" sz="1335" dirty="0">
              <a:solidFill>
                <a:srgbClr val="FFFFFF"/>
              </a:solidFill>
              <a:latin typeface="Segoe UI Light" panose="020B0502040204020203"/>
              <a:ea typeface="微软雅黑" panose="020B0503020204020204" charset="-122"/>
              <a:cs typeface="Segoe UI Light" panose="020B0502040204020203"/>
            </a:endParaRPr>
          </a:p>
        </p:txBody>
      </p:sp>
      <p:sp>
        <p:nvSpPr>
          <p:cNvPr id="10" name="矩形 9"/>
          <p:cNvSpPr/>
          <p:nvPr userDrawn="1"/>
        </p:nvSpPr>
        <p:spPr>
          <a:xfrm>
            <a:off x="440603" y="182445"/>
            <a:ext cx="816249" cy="256545"/>
          </a:xfrm>
          <a:prstGeom prst="rect">
            <a:avLst/>
          </a:prstGeom>
        </p:spPr>
        <p:txBody>
          <a:bodyPr wrap="none">
            <a:spAutoFit/>
          </a:bodyPr>
          <a:lstStyle/>
          <a:p>
            <a:pPr defTabSz="609600"/>
            <a:r>
              <a:rPr kumimoji="1" lang="en-US" altLang="zh-CN" sz="1065" dirty="0">
                <a:solidFill>
                  <a:prstClr val="white"/>
                </a:solidFill>
                <a:latin typeface="Segoe UI Light" panose="020B0502040204020203"/>
                <a:ea typeface="微软雅黑" panose="020B0503020204020204" charset="-122"/>
                <a:cs typeface="Segoe UI Light" panose="020B0502040204020203"/>
              </a:rPr>
              <a:t>OfficePLUS</a:t>
            </a:r>
            <a:endParaRPr lang="zh-CN" altLang="en-US" sz="1065" dirty="0">
              <a:solidFill>
                <a:prstClr val="white"/>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600"/>
            <a:r>
              <a:rPr kumimoji="1" lang="zh-CN" altLang="en-US" sz="1335" dirty="0">
                <a:solidFill>
                  <a:srgbClr val="000000"/>
                </a:solidFill>
                <a:latin typeface="Century Gothic" panose="020B0502020202020204"/>
                <a:ea typeface="微软雅黑" panose="020B0503020204020204" charset="-122"/>
              </a:rPr>
              <a:t>点击</a:t>
            </a:r>
            <a:r>
              <a:rPr kumimoji="1" lang="en-US" altLang="zh-CN" sz="1335" dirty="0">
                <a:solidFill>
                  <a:srgbClr val="000000"/>
                </a:solidFill>
                <a:latin typeface="Segoe UI Light" panose="020B0502040204020203" charset="0"/>
                <a:ea typeface="Segoe UI Light" panose="020B0502040204020203" charset="0"/>
                <a:cs typeface="Segoe UI Light" panose="020B0502040204020203" charset="0"/>
              </a:rPr>
              <a:t>Logo</a:t>
            </a:r>
            <a:r>
              <a:rPr kumimoji="1" lang="zh-CN" altLang="en-US" sz="1335" dirty="0">
                <a:solidFill>
                  <a:srgbClr val="000000"/>
                </a:solidFill>
                <a:latin typeface="Century Gothic" panose="020B0502020202020204"/>
                <a:ea typeface="微软雅黑" panose="020B0503020204020204" charset="-122"/>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2021/12/13</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7_标题幻灯片">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占位符 3"/>
          <p:cNvSpPr>
            <a:spLocks noGrp="1"/>
          </p:cNvSpPr>
          <p:nvPr>
            <p:ph type="body" sz="quarter" idx="10" hasCustomPrompt="1"/>
          </p:nvPr>
        </p:nvSpPr>
        <p:spPr>
          <a:xfrm>
            <a:off x="3729831" y="1972761"/>
            <a:ext cx="4732338" cy="449597"/>
          </a:xfrm>
          <a:prstGeom prst="rect">
            <a:avLst/>
          </a:prstGeom>
        </p:spPr>
        <p:txBody>
          <a:bodyPr/>
          <a:lstStyle>
            <a:lvl1pPr marL="0" indent="0" algn="ctr">
              <a:buNone/>
              <a:defRPr sz="2800" b="1" baseline="0">
                <a:solidFill>
                  <a:schemeClr val="accent1"/>
                </a:solidFill>
              </a:defRPr>
            </a:lvl1pPr>
          </a:lstStyle>
          <a:p>
            <a:pPr lvl="0"/>
            <a:r>
              <a:rPr kumimoji="1" lang="en-US" altLang="zh-CN" dirty="0"/>
              <a:t>PART</a:t>
            </a:r>
            <a:r>
              <a:rPr kumimoji="1" lang="zh-CN" altLang="en-US" dirty="0"/>
              <a:t> </a:t>
            </a:r>
            <a:r>
              <a:rPr kumimoji="1" lang="en-US" altLang="zh-CN" dirty="0"/>
              <a:t>ONE</a:t>
            </a:r>
            <a:endParaRPr kumimoji="1" lang="zh-CN" altLang="en-US" dirty="0"/>
          </a:p>
        </p:txBody>
      </p:sp>
      <p:sp>
        <p:nvSpPr>
          <p:cNvPr id="7" name="文本占位符 3"/>
          <p:cNvSpPr>
            <a:spLocks noGrp="1"/>
          </p:cNvSpPr>
          <p:nvPr>
            <p:ph type="body" sz="quarter" idx="11" hasCustomPrompt="1"/>
          </p:nvPr>
        </p:nvSpPr>
        <p:spPr>
          <a:xfrm>
            <a:off x="3064042" y="2691063"/>
            <a:ext cx="6063916" cy="902369"/>
          </a:xfrm>
          <a:prstGeom prst="rect">
            <a:avLst/>
          </a:prstGeom>
        </p:spPr>
        <p:txBody>
          <a:bodyPr/>
          <a:lstStyle>
            <a:lvl1pPr marL="0" indent="0" algn="ctr">
              <a:buNone/>
              <a:defRPr sz="4800" b="0" baseline="0">
                <a:solidFill>
                  <a:schemeClr val="bg1"/>
                </a:solidFill>
                <a:effectLst/>
                <a:latin typeface="微软雅黑" panose="020B0503020204020204" charset="-122"/>
                <a:ea typeface="微软雅黑" panose="020B0503020204020204" charset="-122"/>
                <a:cs typeface="微软雅黑" panose="020B0503020204020204" charset="-122"/>
              </a:defRPr>
            </a:lvl1pPr>
          </a:lstStyle>
          <a:p>
            <a:pPr lvl="0"/>
            <a:r>
              <a:rPr kumimoji="1" lang="zh-CN" altLang="en-US"/>
              <a:t>点击此处添加标题</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8_标题幻灯片">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占位符 7"/>
          <p:cNvSpPr>
            <a:spLocks noGrp="1"/>
          </p:cNvSpPr>
          <p:nvPr>
            <p:ph type="body" sz="quarter" idx="10" hasCustomPrompt="1"/>
          </p:nvPr>
        </p:nvSpPr>
        <p:spPr>
          <a:xfrm>
            <a:off x="2897771" y="2385446"/>
            <a:ext cx="6396459" cy="614428"/>
          </a:xfrm>
          <a:prstGeom prst="rect">
            <a:avLst/>
          </a:prstGeom>
          <a:ln w="12700" cmpd="sng">
            <a:noFill/>
          </a:ln>
        </p:spPr>
        <p:txBody>
          <a:bodyPr vert="horz" anchor="t"/>
          <a:lstStyle>
            <a:lvl1pPr marL="0" indent="0" algn="ctr">
              <a:lnSpc>
                <a:spcPct val="130000"/>
              </a:lnSpc>
              <a:buNone/>
              <a:defRPr sz="2800" b="1">
                <a:solidFill>
                  <a:schemeClr val="accent1"/>
                </a:solidFill>
                <a:latin typeface="+mj-lt"/>
              </a:defRPr>
            </a:lvl1pPr>
          </a:lstStyle>
          <a:p>
            <a:pPr algn="ctr">
              <a:lnSpc>
                <a:spcPct val="130000"/>
              </a:lnSpc>
            </a:pPr>
            <a:r>
              <a:rPr kumimoji="1" lang="en-US" altLang="zh-CN" sz="2665" b="1" dirty="0">
                <a:solidFill>
                  <a:srgbClr val="A5D028"/>
                </a:solidFill>
              </a:rPr>
              <a:t>PART</a:t>
            </a:r>
            <a:r>
              <a:rPr kumimoji="1" lang="zh-CN" altLang="en-US" sz="2665" b="1" dirty="0">
                <a:solidFill>
                  <a:srgbClr val="A5D028"/>
                </a:solidFill>
              </a:rPr>
              <a:t> </a:t>
            </a:r>
            <a:r>
              <a:rPr kumimoji="1" lang="en-US" altLang="zh-CN" sz="2665" b="1" dirty="0">
                <a:solidFill>
                  <a:srgbClr val="A5D028"/>
                </a:solidFill>
              </a:rPr>
              <a:t>ONE</a:t>
            </a:r>
          </a:p>
        </p:txBody>
      </p:sp>
      <p:sp>
        <p:nvSpPr>
          <p:cNvPr id="6" name="文本占位符 7"/>
          <p:cNvSpPr>
            <a:spLocks noGrp="1"/>
          </p:cNvSpPr>
          <p:nvPr>
            <p:ph type="body" sz="quarter" idx="11" hasCustomPrompt="1"/>
          </p:nvPr>
        </p:nvSpPr>
        <p:spPr>
          <a:xfrm>
            <a:off x="2897771" y="2999875"/>
            <a:ext cx="6396459" cy="1026694"/>
          </a:xfrm>
          <a:prstGeom prst="rect">
            <a:avLst/>
          </a:prstGeom>
          <a:ln w="12700" cmpd="sng">
            <a:noFill/>
          </a:ln>
        </p:spPr>
        <p:txBody>
          <a:bodyPr vert="horz" anchor="t"/>
          <a:lstStyle>
            <a:lvl1pPr marL="0" marR="0" indent="0" algn="ctr" defTabSz="609600" rtl="0" eaLnBrk="1" fontAlgn="auto" latinLnBrk="0" hangingPunct="1">
              <a:lnSpc>
                <a:spcPct val="130000"/>
              </a:lnSpc>
              <a:spcBef>
                <a:spcPts val="0"/>
              </a:spcBef>
              <a:spcAft>
                <a:spcPts val="0"/>
              </a:spcAft>
              <a:buClrTx/>
              <a:buSzTx/>
              <a:buFontTx/>
              <a:buNone/>
              <a:defRPr sz="1800" b="0">
                <a:solidFill>
                  <a:schemeClr val="bg2"/>
                </a:solidFill>
              </a:defRPr>
            </a:lvl1pPr>
          </a:lstStyle>
          <a:p>
            <a:pPr marL="0" marR="0" lvl="0" indent="0" algn="ctr" defTabSz="609600" rtl="0" eaLnBrk="1" fontAlgn="auto" latinLnBrk="0" hangingPunct="1">
              <a:lnSpc>
                <a:spcPct val="130000"/>
              </a:lnSpc>
              <a:spcBef>
                <a:spcPts val="0"/>
              </a:spcBef>
              <a:spcAft>
                <a:spcPts val="0"/>
              </a:spcAft>
              <a:buClrTx/>
              <a:buSzTx/>
              <a:buFontTx/>
              <a:buNone/>
              <a:defRPr/>
            </a:pPr>
            <a:r>
              <a:rPr kumimoji="1" lang="zh-CN" altLang="en-US" sz="4265" b="0" i="0" u="none" strike="noStrike" kern="1200" cap="none" spc="0" normalizeH="0" baseline="0" noProof="0" dirty="0">
                <a:ln>
                  <a:noFill/>
                </a:ln>
                <a:solidFill>
                  <a:prstClr val="white"/>
                </a:solidFill>
                <a:effectLst/>
                <a:uLnTx/>
                <a:uFillTx/>
                <a:latin typeface="+mn-lt"/>
                <a:ea typeface="微软雅黑" panose="020B0503020204020204" charset="-122"/>
                <a:cs typeface="+mn-cs"/>
              </a:rPr>
              <a:t>点击</a:t>
            </a:r>
            <a:r>
              <a:rPr kumimoji="1" lang="zh-CN" altLang="en-US" sz="4265" b="0" i="0" u="none" strike="noStrike" kern="1200" cap="none" spc="0" normalizeH="0" baseline="0" noProof="0">
                <a:ln>
                  <a:noFill/>
                </a:ln>
                <a:solidFill>
                  <a:prstClr val="white"/>
                </a:solidFill>
                <a:effectLst/>
                <a:uLnTx/>
                <a:uFillTx/>
                <a:latin typeface="+mn-lt"/>
                <a:ea typeface="微软雅黑" panose="020B0503020204020204" charset="-122"/>
                <a:cs typeface="+mn-cs"/>
              </a:rPr>
              <a:t>此处添加标题</a:t>
            </a:r>
            <a:endParaRPr kumimoji="1" lang="zh-CN" altLang="en-US" sz="4265" b="0" i="0" u="none" strike="noStrike" kern="1200" cap="none" spc="0" normalizeH="0" baseline="0" noProof="0" dirty="0">
              <a:ln>
                <a:noFill/>
              </a:ln>
              <a:solidFill>
                <a:prstClr val="white"/>
              </a:solidFill>
              <a:effectLst/>
              <a:uLnTx/>
              <a:uFillTx/>
              <a:latin typeface="+mn-lt"/>
              <a:ea typeface="微软雅黑" panose="020B0503020204020204"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标题幻灯片">
    <p:bg>
      <p:bgPr>
        <a:solidFill>
          <a:schemeClr val="bg2"/>
        </a:solidFill>
        <a:effectLst/>
      </p:bgPr>
    </p:bg>
    <p:spTree>
      <p:nvGrpSpPr>
        <p:cNvPr id="1" name=""/>
        <p:cNvGrpSpPr/>
        <p:nvPr/>
      </p:nvGrpSpPr>
      <p:grpSpPr>
        <a:xfrm>
          <a:off x="0" y="0"/>
          <a:ext cx="0" cy="0"/>
          <a:chOff x="0" y="0"/>
          <a:chExt cx="0" cy="0"/>
        </a:xfrm>
      </p:grpSpPr>
      <p:sp>
        <p:nvSpPr>
          <p:cNvPr id="3" name="矩形 25"/>
          <p:cNvSpPr/>
          <p:nvPr userDrawn="1"/>
        </p:nvSpPr>
        <p:spPr>
          <a:xfrm>
            <a:off x="5443941" y="-1"/>
            <a:ext cx="6748060" cy="6895888"/>
          </a:xfrm>
          <a:custGeom>
            <a:avLst/>
            <a:gdLst/>
            <a:ahLst/>
            <a:cxnLst/>
            <a:rect l="l" t="t" r="r" b="b"/>
            <a:pathLst>
              <a:path w="5061045" h="5171916">
                <a:moveTo>
                  <a:pt x="946507" y="0"/>
                </a:moveTo>
                <a:lnTo>
                  <a:pt x="2340147" y="0"/>
                </a:lnTo>
                <a:lnTo>
                  <a:pt x="2839520" y="0"/>
                </a:lnTo>
                <a:lnTo>
                  <a:pt x="5061045" y="0"/>
                </a:lnTo>
                <a:lnTo>
                  <a:pt x="5061045" y="5143501"/>
                </a:lnTo>
                <a:lnTo>
                  <a:pt x="3780826" y="5143501"/>
                </a:lnTo>
                <a:lnTo>
                  <a:pt x="3786026" y="5171916"/>
                </a:lnTo>
                <a:lnTo>
                  <a:pt x="0" y="5171916"/>
                </a:lnTo>
                <a:close/>
              </a:path>
            </a:pathLst>
          </a:custGeom>
          <a:solidFill>
            <a:srgbClr val="A5D02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文本占位符 7"/>
          <p:cNvSpPr>
            <a:spLocks noGrp="1"/>
          </p:cNvSpPr>
          <p:nvPr>
            <p:ph type="body" sz="quarter" idx="10" hasCustomPrompt="1"/>
          </p:nvPr>
        </p:nvSpPr>
        <p:spPr>
          <a:xfrm>
            <a:off x="322121" y="256674"/>
            <a:ext cx="3511942" cy="418834"/>
          </a:xfrm>
          <a:prstGeom prst="rect">
            <a:avLst/>
          </a:prstGeom>
          <a:ln w="12700" cmpd="sng">
            <a:noFill/>
          </a:ln>
        </p:spPr>
        <p:txBody>
          <a:bodyPr vert="horz" anchor="t"/>
          <a:lstStyle>
            <a:lvl1pPr marL="0" indent="0" algn="l">
              <a:buNone/>
              <a:defRPr sz="2400" b="1">
                <a:solidFill>
                  <a:schemeClr val="accent1"/>
                </a:solidFill>
              </a:defRPr>
            </a:lvl1pPr>
          </a:lstStyle>
          <a:p>
            <a:pPr lvl="0"/>
            <a:r>
              <a:rPr kumimoji="1" lang="en-US" altLang="zh-CN"/>
              <a:t>PART</a:t>
            </a:r>
            <a:endParaRPr kumimoji="1" lang="zh-CN" altLang="en-US" dirty="0"/>
          </a:p>
        </p:txBody>
      </p:sp>
      <p:sp>
        <p:nvSpPr>
          <p:cNvPr id="5" name="文本占位符 7"/>
          <p:cNvSpPr>
            <a:spLocks noGrp="1"/>
          </p:cNvSpPr>
          <p:nvPr>
            <p:ph type="body" sz="quarter" idx="11" hasCustomPrompt="1"/>
          </p:nvPr>
        </p:nvSpPr>
        <p:spPr>
          <a:xfrm>
            <a:off x="322121" y="675508"/>
            <a:ext cx="3511942" cy="529569"/>
          </a:xfrm>
          <a:prstGeom prst="rect">
            <a:avLst/>
          </a:prstGeom>
          <a:ln w="12700" cmpd="sng">
            <a:noFill/>
          </a:ln>
        </p:spPr>
        <p:txBody>
          <a:bodyPr vert="horz" anchor="t"/>
          <a:lstStyle>
            <a:lvl1pPr marL="0" marR="0" indent="0" algn="l" defTabSz="609600" rtl="0" eaLnBrk="1" fontAlgn="auto" latinLnBrk="0" hangingPunct="1">
              <a:lnSpc>
                <a:spcPct val="100000"/>
              </a:lnSpc>
              <a:spcBef>
                <a:spcPts val="0"/>
              </a:spcBef>
              <a:spcAft>
                <a:spcPts val="0"/>
              </a:spcAft>
              <a:buClrTx/>
              <a:buSzTx/>
              <a:buFontTx/>
              <a:buNone/>
              <a:defRPr sz="2400" b="1">
                <a:solidFill>
                  <a:schemeClr val="tx2"/>
                </a:solidFill>
                <a:latin typeface="微软雅黑" panose="020B0503020204020204" charset="-122"/>
                <a:ea typeface="微软雅黑" panose="020B0503020204020204" charset="-122"/>
                <a:cs typeface="微软雅黑" panose="020B0503020204020204" charset="-122"/>
              </a:defRPr>
            </a:lvl1pPr>
          </a:lstStyle>
          <a:p>
            <a:pPr marL="0" marR="0" lvl="0" indent="0" algn="l" defTabSz="609600" rtl="0" eaLnBrk="1" fontAlgn="auto" latinLnBrk="0" hangingPunct="1">
              <a:lnSpc>
                <a:spcPct val="100000"/>
              </a:lnSpc>
              <a:spcBef>
                <a:spcPts val="0"/>
              </a:spcBef>
              <a:spcAft>
                <a:spcPts val="0"/>
              </a:spcAft>
              <a:buClrTx/>
              <a:buSzTx/>
              <a:buFontTx/>
              <a:buNone/>
              <a:defRPr/>
            </a:pPr>
            <a:r>
              <a:rPr kumimoji="1" lang="zh-CN" altLang="en-US" sz="3200" b="1" i="0" u="none" strike="noStrike" kern="1200" cap="none" spc="0" normalizeH="0" baseline="0" noProof="0" dirty="0">
                <a:ln>
                  <a:noFill/>
                </a:ln>
                <a:solidFill>
                  <a:srgbClr val="29303A"/>
                </a:solidFill>
                <a:effectLst/>
                <a:uLnTx/>
                <a:uFillTx/>
                <a:latin typeface="+mn-lt"/>
                <a:ea typeface="微软雅黑" panose="020B0503020204020204" charset="-122"/>
                <a:cs typeface="+mn-cs"/>
              </a:rPr>
              <a:t>点击此处添加标题</a:t>
            </a:r>
            <a:endParaRPr kumimoji="1" lang="en-US" altLang="zh-CN" sz="3200" b="1" i="0" u="none" strike="noStrike" kern="1200" cap="none" spc="0" normalizeH="0" baseline="0" noProof="0" dirty="0">
              <a:ln>
                <a:noFill/>
              </a:ln>
              <a:solidFill>
                <a:srgbClr val="29303A"/>
              </a:solidFill>
              <a:effectLst/>
              <a:uLnTx/>
              <a:uFillTx/>
              <a:latin typeface="+mn-lt"/>
              <a:ea typeface="微软雅黑" panose="020B0503020204020204"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5_标题幻灯片">
    <p:spTree>
      <p:nvGrpSpPr>
        <p:cNvPr id="1" name=""/>
        <p:cNvGrpSpPr/>
        <p:nvPr/>
      </p:nvGrpSpPr>
      <p:grpSpPr>
        <a:xfrm>
          <a:off x="0" y="0"/>
          <a:ext cx="0" cy="0"/>
          <a:chOff x="0" y="0"/>
          <a:chExt cx="0" cy="0"/>
        </a:xfrm>
      </p:grpSpPr>
      <p:pic>
        <p:nvPicPr>
          <p:cNvPr id="9" name="图片 8"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2505270"/>
            <a:ext cx="12192000" cy="43527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文本占位符 7"/>
          <p:cNvSpPr>
            <a:spLocks noGrp="1"/>
          </p:cNvSpPr>
          <p:nvPr>
            <p:ph type="body" sz="quarter" idx="10" hasCustomPrompt="1"/>
          </p:nvPr>
        </p:nvSpPr>
        <p:spPr>
          <a:xfrm>
            <a:off x="322121" y="256674"/>
            <a:ext cx="3511942" cy="418834"/>
          </a:xfrm>
          <a:prstGeom prst="rect">
            <a:avLst/>
          </a:prstGeom>
          <a:ln w="12700" cmpd="sng">
            <a:noFill/>
          </a:ln>
        </p:spPr>
        <p:txBody>
          <a:bodyPr vert="horz" anchor="t"/>
          <a:lstStyle>
            <a:lvl1pPr marL="0" indent="0" algn="l">
              <a:buNone/>
              <a:defRPr sz="2400" b="1">
                <a:solidFill>
                  <a:schemeClr val="accent1"/>
                </a:solidFill>
              </a:defRPr>
            </a:lvl1pPr>
          </a:lstStyle>
          <a:p>
            <a:pPr lvl="0"/>
            <a:r>
              <a:rPr kumimoji="1" lang="en-US" altLang="zh-CN"/>
              <a:t>PART</a:t>
            </a:r>
            <a:endParaRPr kumimoji="1" lang="zh-CN" altLang="en-US" dirty="0"/>
          </a:p>
        </p:txBody>
      </p:sp>
      <p:sp>
        <p:nvSpPr>
          <p:cNvPr id="8" name="文本占位符 6"/>
          <p:cNvSpPr>
            <a:spLocks noGrp="1"/>
          </p:cNvSpPr>
          <p:nvPr>
            <p:ph type="body" sz="quarter" idx="12" hasCustomPrompt="1"/>
          </p:nvPr>
        </p:nvSpPr>
        <p:spPr>
          <a:xfrm>
            <a:off x="322121" y="692582"/>
            <a:ext cx="3511942" cy="512495"/>
          </a:xfrm>
          <a:prstGeom prst="rect">
            <a:avLst/>
          </a:prstGeom>
        </p:spPr>
        <p:txBody>
          <a:bodyPr anchor="t"/>
          <a:lstStyle>
            <a:lvl1pPr marL="0" indent="0">
              <a:buNone/>
              <a:defRPr sz="3200" b="1">
                <a:solidFill>
                  <a:schemeClr val="bg1"/>
                </a:solidFill>
                <a:latin typeface="微软雅黑" panose="020B0503020204020204" charset="-122"/>
                <a:ea typeface="微软雅黑" panose="020B0503020204020204" charset="-122"/>
                <a:cs typeface="微软雅黑" panose="020B0503020204020204" charset="-122"/>
              </a:defRPr>
            </a:lvl1pPr>
          </a:lstStyle>
          <a:p>
            <a:pPr lvl="0"/>
            <a:r>
              <a:rPr kumimoji="1" lang="zh-CN" altLang="en-US" dirty="0"/>
              <a:t>点击此处添加标题</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6_标题幻灯片">
    <p:spTree>
      <p:nvGrpSpPr>
        <p:cNvPr id="1" name=""/>
        <p:cNvGrpSpPr/>
        <p:nvPr/>
      </p:nvGrpSpPr>
      <p:grpSpPr>
        <a:xfrm>
          <a:off x="0" y="0"/>
          <a:ext cx="0" cy="0"/>
          <a:chOff x="0" y="0"/>
          <a:chExt cx="0" cy="0"/>
        </a:xfrm>
      </p:grpSpPr>
      <p:pic>
        <p:nvPicPr>
          <p:cNvPr id="7" name="图片 6"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占位符 7"/>
          <p:cNvSpPr>
            <a:spLocks noGrp="1"/>
          </p:cNvSpPr>
          <p:nvPr>
            <p:ph type="body" sz="quarter" idx="10" hasCustomPrompt="1"/>
          </p:nvPr>
        </p:nvSpPr>
        <p:spPr>
          <a:xfrm>
            <a:off x="322121" y="256674"/>
            <a:ext cx="3511942" cy="418834"/>
          </a:xfrm>
          <a:prstGeom prst="rect">
            <a:avLst/>
          </a:prstGeom>
          <a:ln w="12700" cmpd="sng">
            <a:noFill/>
          </a:ln>
        </p:spPr>
        <p:txBody>
          <a:bodyPr vert="horz" anchor="t"/>
          <a:lstStyle>
            <a:lvl1pPr marL="0" indent="0" algn="l">
              <a:buNone/>
              <a:defRPr sz="2400" b="1">
                <a:solidFill>
                  <a:schemeClr val="accent1"/>
                </a:solidFill>
              </a:defRPr>
            </a:lvl1pPr>
          </a:lstStyle>
          <a:p>
            <a:pPr lvl="0"/>
            <a:r>
              <a:rPr kumimoji="1" lang="en-US" altLang="zh-CN"/>
              <a:t>PART</a:t>
            </a:r>
            <a:endParaRPr kumimoji="1" lang="zh-CN" altLang="en-US" dirty="0"/>
          </a:p>
        </p:txBody>
      </p:sp>
      <p:sp>
        <p:nvSpPr>
          <p:cNvPr id="8" name="文本占位符 6"/>
          <p:cNvSpPr>
            <a:spLocks noGrp="1"/>
          </p:cNvSpPr>
          <p:nvPr>
            <p:ph type="body" sz="quarter" idx="12" hasCustomPrompt="1"/>
          </p:nvPr>
        </p:nvSpPr>
        <p:spPr>
          <a:xfrm>
            <a:off x="322121" y="692582"/>
            <a:ext cx="3511942" cy="512495"/>
          </a:xfrm>
          <a:prstGeom prst="rect">
            <a:avLst/>
          </a:prstGeom>
        </p:spPr>
        <p:txBody>
          <a:bodyPr anchor="t"/>
          <a:lstStyle>
            <a:lvl1pPr marL="0" indent="0">
              <a:buNone/>
              <a:defRPr sz="3200" b="1">
                <a:solidFill>
                  <a:schemeClr val="bg1"/>
                </a:solidFill>
                <a:latin typeface="微软雅黑" panose="020B0503020204020204" charset="-122"/>
                <a:ea typeface="微软雅黑" panose="020B0503020204020204" charset="-122"/>
                <a:cs typeface="微软雅黑" panose="020B0503020204020204" charset="-122"/>
              </a:defRPr>
            </a:lvl1pPr>
          </a:lstStyle>
          <a:p>
            <a:pPr lvl="0"/>
            <a:r>
              <a:rPr kumimoji="1" lang="zh-CN" altLang="en-US" dirty="0"/>
              <a:t>点击此处添加标题</a:t>
            </a:r>
          </a:p>
        </p:txBody>
      </p:sp>
      <p:sp>
        <p:nvSpPr>
          <p:cNvPr id="6" name="矩形 25"/>
          <p:cNvSpPr/>
          <p:nvPr userDrawn="1"/>
        </p:nvSpPr>
        <p:spPr>
          <a:xfrm>
            <a:off x="3582385" y="-1"/>
            <a:ext cx="8609616" cy="6895888"/>
          </a:xfrm>
          <a:custGeom>
            <a:avLst/>
            <a:gdLst/>
            <a:ahLst/>
            <a:cxnLst/>
            <a:rect l="l" t="t" r="r" b="b"/>
            <a:pathLst>
              <a:path w="5061045" h="5171916">
                <a:moveTo>
                  <a:pt x="946507" y="0"/>
                </a:moveTo>
                <a:lnTo>
                  <a:pt x="2340147" y="0"/>
                </a:lnTo>
                <a:lnTo>
                  <a:pt x="2839520" y="0"/>
                </a:lnTo>
                <a:lnTo>
                  <a:pt x="5061045" y="0"/>
                </a:lnTo>
                <a:lnTo>
                  <a:pt x="5061045" y="5143501"/>
                </a:lnTo>
                <a:lnTo>
                  <a:pt x="3780826" y="5143501"/>
                </a:lnTo>
                <a:lnTo>
                  <a:pt x="3786026" y="5171916"/>
                </a:lnTo>
                <a:lnTo>
                  <a:pt x="0" y="5171916"/>
                </a:lnTo>
                <a:close/>
              </a:path>
            </a:pathLst>
          </a:custGeom>
          <a:solidFill>
            <a:srgbClr val="F0EFE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4_标题幻灯片">
    <p:bg>
      <p:bgPr>
        <a:solidFill>
          <a:schemeClr val="bg2"/>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121" y="256674"/>
            <a:ext cx="3511942" cy="418834"/>
          </a:xfrm>
          <a:prstGeom prst="rect">
            <a:avLst/>
          </a:prstGeom>
          <a:ln w="12700" cmpd="sng">
            <a:noFill/>
          </a:ln>
        </p:spPr>
        <p:txBody>
          <a:bodyPr vert="horz" anchor="t"/>
          <a:lstStyle>
            <a:lvl1pPr marL="0" indent="0" algn="l">
              <a:buNone/>
              <a:defRPr sz="2400" b="1">
                <a:solidFill>
                  <a:schemeClr val="accent1"/>
                </a:solidFill>
              </a:defRPr>
            </a:lvl1pPr>
          </a:lstStyle>
          <a:p>
            <a:pPr lvl="0"/>
            <a:r>
              <a:rPr kumimoji="1" lang="en-US" altLang="zh-CN"/>
              <a:t>PART</a:t>
            </a:r>
            <a:endParaRPr kumimoji="1" lang="zh-CN" altLang="en-US" dirty="0"/>
          </a:p>
        </p:txBody>
      </p:sp>
      <p:sp>
        <p:nvSpPr>
          <p:cNvPr id="3" name="文本占位符 7"/>
          <p:cNvSpPr>
            <a:spLocks noGrp="1"/>
          </p:cNvSpPr>
          <p:nvPr>
            <p:ph type="body" sz="quarter" idx="11" hasCustomPrompt="1"/>
          </p:nvPr>
        </p:nvSpPr>
        <p:spPr>
          <a:xfrm>
            <a:off x="322121" y="675508"/>
            <a:ext cx="3511942" cy="529569"/>
          </a:xfrm>
          <a:prstGeom prst="rect">
            <a:avLst/>
          </a:prstGeom>
          <a:ln w="12700" cmpd="sng">
            <a:noFill/>
          </a:ln>
        </p:spPr>
        <p:txBody>
          <a:bodyPr vert="horz" anchor="t"/>
          <a:lstStyle>
            <a:lvl1pPr marL="0" marR="0" indent="0" algn="l" defTabSz="609600" rtl="0" eaLnBrk="1" fontAlgn="auto" latinLnBrk="0" hangingPunct="1">
              <a:lnSpc>
                <a:spcPct val="100000"/>
              </a:lnSpc>
              <a:spcBef>
                <a:spcPts val="0"/>
              </a:spcBef>
              <a:spcAft>
                <a:spcPts val="0"/>
              </a:spcAft>
              <a:buClrTx/>
              <a:buSzTx/>
              <a:buFontTx/>
              <a:buNone/>
              <a:defRPr sz="2400" b="1">
                <a:solidFill>
                  <a:schemeClr val="tx2"/>
                </a:solidFill>
                <a:latin typeface="微软雅黑" panose="020B0503020204020204" charset="-122"/>
                <a:ea typeface="微软雅黑" panose="020B0503020204020204" charset="-122"/>
                <a:cs typeface="微软雅黑" panose="020B0503020204020204" charset="-122"/>
              </a:defRPr>
            </a:lvl1pPr>
          </a:lstStyle>
          <a:p>
            <a:pPr marL="0" marR="0" lvl="0" indent="0" algn="l" defTabSz="609600" rtl="0" eaLnBrk="1" fontAlgn="auto" latinLnBrk="0" hangingPunct="1">
              <a:lnSpc>
                <a:spcPct val="100000"/>
              </a:lnSpc>
              <a:spcBef>
                <a:spcPts val="0"/>
              </a:spcBef>
              <a:spcAft>
                <a:spcPts val="0"/>
              </a:spcAft>
              <a:buClrTx/>
              <a:buSzTx/>
              <a:buFontTx/>
              <a:buNone/>
              <a:defRPr/>
            </a:pPr>
            <a:r>
              <a:rPr kumimoji="1" lang="zh-CN" altLang="en-US" sz="3200" b="1" i="0" u="none" strike="noStrike" kern="1200" cap="none" spc="0" normalizeH="0" baseline="0" noProof="0" dirty="0">
                <a:ln>
                  <a:noFill/>
                </a:ln>
                <a:solidFill>
                  <a:srgbClr val="29303A"/>
                </a:solidFill>
                <a:effectLst/>
                <a:uLnTx/>
                <a:uFillTx/>
                <a:latin typeface="+mn-lt"/>
                <a:ea typeface="微软雅黑" panose="020B0503020204020204" charset="-122"/>
                <a:cs typeface="+mn-cs"/>
              </a:rPr>
              <a:t>点击此处添加标题</a:t>
            </a:r>
            <a:endParaRPr kumimoji="1" lang="en-US" altLang="zh-CN" sz="3200" b="1" i="0" u="none" strike="noStrike" kern="1200" cap="none" spc="0" normalizeH="0" baseline="0" noProof="0" dirty="0">
              <a:ln>
                <a:noFill/>
              </a:ln>
              <a:solidFill>
                <a:srgbClr val="29303A"/>
              </a:solidFill>
              <a:effectLst/>
              <a:uLnTx/>
              <a:uFillTx/>
              <a:latin typeface="+mn-lt"/>
              <a:ea typeface="微软雅黑" panose="020B0503020204020204"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3_标题幻灯片">
    <p:spTree>
      <p:nvGrpSpPr>
        <p:cNvPr id="1" name=""/>
        <p:cNvGrpSpPr/>
        <p:nvPr/>
      </p:nvGrpSpPr>
      <p:grpSpPr>
        <a:xfrm>
          <a:off x="0" y="0"/>
          <a:ext cx="0" cy="0"/>
          <a:chOff x="0" y="0"/>
          <a:chExt cx="0" cy="0"/>
        </a:xfrm>
      </p:grpSpPr>
      <p:pic>
        <p:nvPicPr>
          <p:cNvPr id="3" name="图片 2"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9_标题幻灯片">
    <p:bg>
      <p:bgPr>
        <a:solidFill>
          <a:schemeClr val="bg2"/>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8140" y="2357755"/>
            <a:ext cx="6396355" cy="1709420"/>
          </a:xfrm>
        </p:spPr>
        <p:txBody>
          <a:bodyPr/>
          <a:lstStyle/>
          <a:p>
            <a:pPr lvl="0" defTabSz="609600">
              <a:lnSpc>
                <a:spcPct val="100000"/>
              </a:lnSpc>
              <a:spcBef>
                <a:spcPts val="0"/>
              </a:spcBef>
            </a:pPr>
            <a:r>
              <a:rPr kumimoji="1" lang="en-US" dirty="0">
                <a:solidFill>
                  <a:prstClr val="white"/>
                </a:solidFill>
                <a:ea typeface="微软雅黑" panose="020B0503020204020204" charset="-122"/>
              </a:rPr>
              <a:t>Data Mining</a:t>
            </a:r>
          </a:p>
          <a:p>
            <a:pPr lvl="0" defTabSz="609600">
              <a:lnSpc>
                <a:spcPct val="100000"/>
              </a:lnSpc>
              <a:spcBef>
                <a:spcPts val="0"/>
              </a:spcBef>
            </a:pPr>
            <a:r>
              <a:rPr kumimoji="1" lang="en-US" dirty="0">
                <a:solidFill>
                  <a:prstClr val="white"/>
                </a:solidFill>
                <a:ea typeface="微软雅黑" panose="020B0503020204020204" charset="-122"/>
              </a:rPr>
              <a:t>Group 14</a:t>
            </a:r>
          </a:p>
        </p:txBody>
      </p:sp>
      <p:sp>
        <p:nvSpPr>
          <p:cNvPr id="3" name="文本占位符 2"/>
          <p:cNvSpPr>
            <a:spLocks noGrp="1"/>
          </p:cNvSpPr>
          <p:nvPr>
            <p:ph type="body" sz="quarter" idx="11"/>
          </p:nvPr>
        </p:nvSpPr>
        <p:spPr>
          <a:xfrm>
            <a:off x="8359775" y="5669280"/>
            <a:ext cx="3832225" cy="1205865"/>
          </a:xfrm>
        </p:spPr>
        <p:txBody>
          <a:bodyPr/>
          <a:lstStyle/>
          <a:p>
            <a:r>
              <a:rPr lang="zh-CN" dirty="0"/>
              <a:t>林晓涛</a:t>
            </a:r>
            <a:r>
              <a:rPr lang="en-US" altLang="zh-CN" dirty="0"/>
              <a:t>	Justin	1930026081</a:t>
            </a:r>
            <a:endParaRPr lang="zh-CN" dirty="0"/>
          </a:p>
          <a:p>
            <a:r>
              <a:rPr lang="zh-CN" dirty="0"/>
              <a:t>辜怡婷</a:t>
            </a:r>
            <a:r>
              <a:rPr lang="en-US" altLang="zh-CN" dirty="0"/>
              <a:t>	Tina	1930026037</a:t>
            </a:r>
            <a:endParaRPr lang="zh-CN" dirty="0"/>
          </a:p>
          <a:p>
            <a:r>
              <a:rPr lang="zh-CN" dirty="0"/>
              <a:t>王乔一</a:t>
            </a:r>
            <a:r>
              <a:rPr lang="en-US" altLang="zh-CN" dirty="0"/>
              <a:t>	Joey	1930026118</a:t>
            </a: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53641" y="287154"/>
            <a:ext cx="3511942" cy="418834"/>
          </a:xfrm>
        </p:spPr>
        <p:txBody>
          <a:bodyPr/>
          <a:lstStyle/>
          <a:p>
            <a:r>
              <a:rPr kumimoji="1" lang="en-US" altLang="zh-CN" dirty="0"/>
              <a:t>PART TWO</a:t>
            </a:r>
          </a:p>
        </p:txBody>
      </p:sp>
      <p:sp>
        <p:nvSpPr>
          <p:cNvPr id="3" name="文本占位符 2"/>
          <p:cNvSpPr>
            <a:spLocks noGrp="1"/>
          </p:cNvSpPr>
          <p:nvPr>
            <p:ph type="body" sz="quarter" idx="11"/>
          </p:nvPr>
        </p:nvSpPr>
        <p:spPr>
          <a:xfrm>
            <a:off x="953135" y="706120"/>
            <a:ext cx="7298055" cy="729615"/>
          </a:xfrm>
        </p:spPr>
        <p:txBody>
          <a:bodyPr/>
          <a:lstStyle/>
          <a:p>
            <a:r>
              <a:rPr kumimoji="1" lang="en-US" altLang="zh-CN" sz="3600" dirty="0">
                <a:sym typeface="+mn-ea"/>
              </a:rPr>
              <a:t>XGBoost</a:t>
            </a:r>
          </a:p>
        </p:txBody>
      </p:sp>
      <p:sp>
        <p:nvSpPr>
          <p:cNvPr id="25" name="直角三角形 24"/>
          <p:cNvSpPr/>
          <p:nvPr/>
        </p:nvSpPr>
        <p:spPr>
          <a:xfrm rot="10800000" flipH="1">
            <a:off x="0" y="0"/>
            <a:ext cx="953135" cy="34093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flipH="1">
            <a:off x="10400665" y="127000"/>
            <a:ext cx="1918335" cy="685736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947420" y="1944370"/>
            <a:ext cx="9453245" cy="2968625"/>
          </a:xfrm>
          <a:prstGeom prst="rect">
            <a:avLst/>
          </a:prstGeom>
          <a:noFill/>
        </p:spPr>
        <p:txBody>
          <a:bodyPr wrap="square" rtlCol="0">
            <a:spAutoFit/>
          </a:bodyPr>
          <a:lstStyle/>
          <a:p>
            <a:pPr indent="0">
              <a:lnSpc>
                <a:spcPct val="130000"/>
              </a:lnSpc>
              <a:buFont typeface="Arial" panose="020B0604020202020204" pitchFamily="34" charset="0"/>
              <a:buNone/>
            </a:pP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Gradient boosting decision tree is a useful model developed on the basis of boosting tree. When dealing with regression problems, boosting tree can be regarded as a special case of gradient boosting tree. Since in each step of building the tree, the boosting tree is to fit the residual of the model in the training set obtained in the previous step.</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53641" y="287154"/>
            <a:ext cx="3511942" cy="418834"/>
          </a:xfrm>
        </p:spPr>
        <p:txBody>
          <a:bodyPr/>
          <a:lstStyle/>
          <a:p>
            <a:r>
              <a:rPr kumimoji="1" lang="en-US" altLang="zh-CN" dirty="0"/>
              <a:t>PART TWO</a:t>
            </a:r>
          </a:p>
        </p:txBody>
      </p:sp>
      <p:sp>
        <p:nvSpPr>
          <p:cNvPr id="3" name="文本占位符 2"/>
          <p:cNvSpPr>
            <a:spLocks noGrp="1"/>
          </p:cNvSpPr>
          <p:nvPr>
            <p:ph type="body" sz="quarter" idx="11"/>
          </p:nvPr>
        </p:nvSpPr>
        <p:spPr>
          <a:xfrm>
            <a:off x="953135" y="706120"/>
            <a:ext cx="7298055" cy="729615"/>
          </a:xfrm>
        </p:spPr>
        <p:txBody>
          <a:bodyPr/>
          <a:lstStyle/>
          <a:p>
            <a:r>
              <a:rPr kumimoji="1" lang="en-US" altLang="zh-CN" sz="3600" dirty="0">
                <a:sym typeface="+mn-ea"/>
              </a:rPr>
              <a:t>Characteristics of XGBoost</a:t>
            </a:r>
            <a:endParaRPr kumimoji="1" lang="en-US" altLang="zh-CN" sz="3600" dirty="0"/>
          </a:p>
        </p:txBody>
      </p:sp>
      <p:sp>
        <p:nvSpPr>
          <p:cNvPr id="25" name="直角三角形 24"/>
          <p:cNvSpPr/>
          <p:nvPr/>
        </p:nvSpPr>
        <p:spPr>
          <a:xfrm rot="10800000" flipH="1">
            <a:off x="0" y="0"/>
            <a:ext cx="953135" cy="34093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flipH="1">
            <a:off x="10400665" y="127000"/>
            <a:ext cx="1918335" cy="685736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947420" y="1435735"/>
            <a:ext cx="9453245" cy="5367020"/>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In addition to the reduction coefficient similar to </a:t>
            </a: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GBDT</a:t>
            </a: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 </a:t>
            </a: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XGB</a:t>
            </a: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oost penalizes the number and weight of leaf nodes of each tree to avoid over fitting.</a:t>
            </a:r>
          </a:p>
          <a:p>
            <a:pPr marL="342900" indent="-342900">
              <a:lnSpc>
                <a:spcPct val="130000"/>
              </a:lnSpc>
              <a:buFont typeface="Arial" panose="020B0604020202020204" pitchFamily="34" charset="0"/>
              <a:buChar char="•"/>
            </a:pP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Similar to random forest, </a:t>
            </a: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XGB</a:t>
            </a: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oost randomly selects some attributes for each tree as splitting attributes in the process of building the tree.</a:t>
            </a:r>
          </a:p>
          <a:p>
            <a:pPr marL="342900" indent="-342900">
              <a:lnSpc>
                <a:spcPct val="130000"/>
              </a:lnSpc>
              <a:buFont typeface="Arial" panose="020B0604020202020204" pitchFamily="34" charset="0"/>
              <a:buChar char="•"/>
            </a:pP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X</a:t>
            </a: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GB</a:t>
            </a: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oost adds support for sparse data. </a:t>
            </a:r>
          </a:p>
          <a:p>
            <a:pPr marL="342900" indent="-342900">
              <a:lnSpc>
                <a:spcPct val="130000"/>
              </a:lnSpc>
              <a:buFont typeface="Arial" panose="020B0604020202020204" pitchFamily="34" charset="0"/>
              <a:buChar char="•"/>
            </a:pP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X</a:t>
            </a: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GB</a:t>
            </a: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oost supports parallelization in implementation. </a:t>
            </a:r>
          </a:p>
          <a:p>
            <a:pPr marL="342900" indent="-342900">
              <a:lnSpc>
                <a:spcPct val="130000"/>
              </a:lnSpc>
              <a:buFont typeface="Arial" panose="020B0604020202020204" pitchFamily="34" charset="0"/>
              <a:buChar char="•"/>
            </a:pP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When implementing xgboost, you need to import all data into memory and do a pre sort (exact algorithm), which is faster when selecting split nodes.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53641" y="287154"/>
            <a:ext cx="3511942" cy="418834"/>
          </a:xfrm>
        </p:spPr>
        <p:txBody>
          <a:bodyPr/>
          <a:lstStyle/>
          <a:p>
            <a:r>
              <a:rPr kumimoji="1" lang="en-US" altLang="zh-CN" dirty="0"/>
              <a:t>PART TWO</a:t>
            </a:r>
          </a:p>
        </p:txBody>
      </p:sp>
      <p:sp>
        <p:nvSpPr>
          <p:cNvPr id="3" name="文本占位符 2"/>
          <p:cNvSpPr>
            <a:spLocks noGrp="1"/>
          </p:cNvSpPr>
          <p:nvPr>
            <p:ph type="body" sz="quarter" idx="11"/>
          </p:nvPr>
        </p:nvSpPr>
        <p:spPr>
          <a:xfrm>
            <a:off x="953135" y="706120"/>
            <a:ext cx="7298055" cy="729615"/>
          </a:xfrm>
        </p:spPr>
        <p:txBody>
          <a:bodyPr/>
          <a:lstStyle/>
          <a:p>
            <a:r>
              <a:rPr kumimoji="1" lang="en-US" altLang="zh-CN" sz="3600" dirty="0">
                <a:sym typeface="+mn-ea"/>
              </a:rPr>
              <a:t>Drawbacks of XGBoost</a:t>
            </a:r>
            <a:endParaRPr kumimoji="1" lang="en-US" altLang="zh-CN" sz="3600" dirty="0"/>
          </a:p>
        </p:txBody>
      </p:sp>
      <p:sp>
        <p:nvSpPr>
          <p:cNvPr id="25" name="直角三角形 24"/>
          <p:cNvSpPr/>
          <p:nvPr/>
        </p:nvSpPr>
        <p:spPr>
          <a:xfrm rot="10800000" flipH="1">
            <a:off x="0" y="0"/>
            <a:ext cx="953135" cy="34093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flipH="1">
            <a:off x="10400665" y="127000"/>
            <a:ext cx="1918335" cy="685736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774700" y="1631950"/>
            <a:ext cx="9744075" cy="4407535"/>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The level</a:t>
            </a: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a:t>
            </a: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wise tree building method treats all leaf nodes of the current layer equally. Some leaf nodes have very small splitting income and have no impact on the results, but they still have to be split</a:t>
            </a: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ted</a:t>
            </a: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 </a:t>
            </a: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which </a:t>
            </a: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increas</a:t>
            </a: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es</a:t>
            </a: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 the calculation cost.</a:t>
            </a:r>
          </a:p>
          <a:p>
            <a:pPr marL="342900" indent="-342900">
              <a:lnSpc>
                <a:spcPct val="130000"/>
              </a:lnSpc>
              <a:buFont typeface="Arial" panose="020B0604020202020204" pitchFamily="34" charset="0"/>
              <a:buChar char="•"/>
            </a:pP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The space consumption of the pre sorting method is relatively large. It is necessary to save not only the eigenvalues, but also the sorting index of the features. At the same time, it is also time-consuming. The splitting gain must be calculated when traversing each splitting point</a:t>
            </a: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53641" y="287154"/>
            <a:ext cx="3511942" cy="418834"/>
          </a:xfrm>
        </p:spPr>
        <p:txBody>
          <a:bodyPr/>
          <a:lstStyle/>
          <a:p>
            <a:r>
              <a:rPr kumimoji="1" lang="en-US" altLang="zh-CN" dirty="0"/>
              <a:t>PART TWO</a:t>
            </a:r>
          </a:p>
        </p:txBody>
      </p:sp>
      <p:sp>
        <p:nvSpPr>
          <p:cNvPr id="3" name="文本占位符 2"/>
          <p:cNvSpPr>
            <a:spLocks noGrp="1"/>
          </p:cNvSpPr>
          <p:nvPr>
            <p:ph type="body" sz="quarter" idx="11"/>
          </p:nvPr>
        </p:nvSpPr>
        <p:spPr>
          <a:xfrm>
            <a:off x="953135" y="706120"/>
            <a:ext cx="7298055" cy="729615"/>
          </a:xfrm>
        </p:spPr>
        <p:txBody>
          <a:bodyPr/>
          <a:lstStyle/>
          <a:p>
            <a:r>
              <a:rPr kumimoji="1" lang="en-US" altLang="zh-CN" sz="3600" dirty="0">
                <a:sym typeface="+mn-ea"/>
              </a:rPr>
              <a:t>LightGBM</a:t>
            </a:r>
          </a:p>
        </p:txBody>
      </p:sp>
      <p:sp>
        <p:nvSpPr>
          <p:cNvPr id="25" name="直角三角形 24"/>
          <p:cNvSpPr/>
          <p:nvPr/>
        </p:nvSpPr>
        <p:spPr>
          <a:xfrm rot="10800000" flipH="1">
            <a:off x="0" y="0"/>
            <a:ext cx="953135" cy="34093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flipH="1">
            <a:off x="10400665" y="127000"/>
            <a:ext cx="1918335" cy="685736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947420" y="1848485"/>
            <a:ext cx="9453245" cy="3415030"/>
          </a:xfrm>
          <a:prstGeom prst="rect">
            <a:avLst/>
          </a:prstGeom>
          <a:noFill/>
        </p:spPr>
        <p:txBody>
          <a:bodyPr wrap="square" rtlCol="0">
            <a:spAutoFit/>
          </a:bodyPr>
          <a:lstStyle/>
          <a:p>
            <a:pPr lvl="0" indent="0" algn="l">
              <a:lnSpc>
                <a:spcPct val="150000"/>
              </a:lnSpc>
              <a:buClrTx/>
              <a:buSzTx/>
              <a:buNone/>
            </a:pP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Light</a:t>
            </a: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GBM</a:t>
            </a: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 (light gradient boosting machine) is a framework for implementing gbdt algorithm. </a:t>
            </a: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It is considered as an improved model of XGBoost. </a:t>
            </a: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It supports efficient parallel training, and has the advantages of faster training speed, lower memory consumption, better accuracy, distributed support, and </a:t>
            </a: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better</a:t>
            </a: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 </a:t>
            </a: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performance</a:t>
            </a: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 </a:t>
            </a: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when</a:t>
            </a: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 data</a:t>
            </a: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 size is huge</a:t>
            </a: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a:t>
            </a:r>
            <a:endParaRPr lang="en-US" sz="2400" dirty="0">
              <a:solidFill>
                <a:schemeClr val="tx2"/>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53641" y="287154"/>
            <a:ext cx="3511942" cy="418834"/>
          </a:xfrm>
        </p:spPr>
        <p:txBody>
          <a:bodyPr/>
          <a:lstStyle/>
          <a:p>
            <a:r>
              <a:rPr kumimoji="1" lang="en-US" altLang="zh-CN" dirty="0"/>
              <a:t>PART TWO</a:t>
            </a:r>
          </a:p>
        </p:txBody>
      </p:sp>
      <p:sp>
        <p:nvSpPr>
          <p:cNvPr id="3" name="文本占位符 2"/>
          <p:cNvSpPr>
            <a:spLocks noGrp="1"/>
          </p:cNvSpPr>
          <p:nvPr>
            <p:ph type="body" sz="quarter" idx="11"/>
          </p:nvPr>
        </p:nvSpPr>
        <p:spPr>
          <a:xfrm>
            <a:off x="953135" y="706120"/>
            <a:ext cx="7298055" cy="729615"/>
          </a:xfrm>
        </p:spPr>
        <p:txBody>
          <a:bodyPr/>
          <a:lstStyle/>
          <a:p>
            <a:r>
              <a:rPr kumimoji="1" lang="en-US" altLang="zh-CN" sz="3600" dirty="0">
                <a:sym typeface="+mn-ea"/>
              </a:rPr>
              <a:t>Some advantages of LightGBM</a:t>
            </a:r>
          </a:p>
        </p:txBody>
      </p:sp>
      <p:sp>
        <p:nvSpPr>
          <p:cNvPr id="25" name="直角三角形 24"/>
          <p:cNvSpPr/>
          <p:nvPr/>
        </p:nvSpPr>
        <p:spPr>
          <a:xfrm rot="10800000" flipH="1">
            <a:off x="0" y="0"/>
            <a:ext cx="953135" cy="34093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flipH="1">
            <a:off x="10400665" y="127000"/>
            <a:ext cx="1918335" cy="685736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142240" y="1435735"/>
            <a:ext cx="11562715" cy="3928110"/>
          </a:xfrm>
          <a:prstGeom prst="rect">
            <a:avLst/>
          </a:prstGeom>
          <a:noFill/>
        </p:spPr>
        <p:txBody>
          <a:bodyPr wrap="square" rtlCol="0">
            <a:spAutoFit/>
          </a:bodyPr>
          <a:lstStyle/>
          <a:p>
            <a:pPr marL="342900" indent="-342900">
              <a:lnSpc>
                <a:spcPct val="130000"/>
              </a:lnSpc>
              <a:buClrTx/>
              <a:buSzTx/>
              <a:buFont typeface="Arial" panose="020B0604020202020204" pitchFamily="34" charset="0"/>
              <a:buChar char="•"/>
            </a:pP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Accelerate the speed: </a:t>
            </a:r>
          </a:p>
          <a:p>
            <a:pPr marL="800100" lvl="1" indent="-342900" algn="l">
              <a:lnSpc>
                <a:spcPct val="130000"/>
              </a:lnSpc>
              <a:buClrTx/>
              <a:buSzTx/>
              <a:buFont typeface="Arial" panose="020B0604020202020204" pitchFamily="34" charset="0"/>
              <a:buChar char="•"/>
            </a:pP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LightGBM model implements histogram algorithm, which view a histogram instead of view a table when reading the data. </a:t>
            </a:r>
          </a:p>
          <a:p>
            <a:pPr marL="800100" lvl="1" indent="-342900" algn="l">
              <a:lnSpc>
                <a:spcPct val="130000"/>
              </a:lnSpc>
              <a:buClrTx/>
              <a:buSzTx/>
              <a:buFont typeface="Arial" panose="020B0604020202020204" pitchFamily="34" charset="0"/>
              <a:buChar char="•"/>
            </a:pP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Use leaf-wise method to create tree. Which decrease the calculation cost.</a:t>
            </a:r>
          </a:p>
          <a:p>
            <a:pPr marL="342900" indent="-342900">
              <a:lnSpc>
                <a:spcPct val="130000"/>
              </a:lnSpc>
              <a:buClrTx/>
              <a:buSzTx/>
              <a:buFont typeface="Arial" panose="020B0604020202020204" pitchFamily="34" charset="0"/>
              <a:buChar char="•"/>
            </a:pP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 Save the memory</a:t>
            </a:r>
          </a:p>
          <a:p>
            <a:pPr marL="800100" lvl="1" indent="-342900" algn="l">
              <a:lnSpc>
                <a:spcPct val="130000"/>
              </a:lnSpc>
              <a:buClrTx/>
              <a:buSzTx/>
              <a:buFont typeface="Arial" panose="020B0604020202020204" pitchFamily="34" charset="0"/>
              <a:buChar char="•"/>
            </a:pP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The histogram algorithm not only increase the speed, but also save the memory. It uses bin value to replace the specific value which was used in XGBoost.</a:t>
            </a:r>
          </a:p>
        </p:txBody>
      </p:sp>
      <p:pic>
        <p:nvPicPr>
          <p:cNvPr id="100" name="图片 99"/>
          <p:cNvPicPr/>
          <p:nvPr/>
        </p:nvPicPr>
        <p:blipFill>
          <a:blip r:embed="rId2"/>
          <a:stretch>
            <a:fillRect/>
          </a:stretch>
        </p:blipFill>
        <p:spPr>
          <a:xfrm>
            <a:off x="2811145" y="5060950"/>
            <a:ext cx="6569710" cy="179705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53641" y="287154"/>
            <a:ext cx="3511942" cy="418834"/>
          </a:xfrm>
        </p:spPr>
        <p:txBody>
          <a:bodyPr/>
          <a:lstStyle/>
          <a:p>
            <a:r>
              <a:rPr kumimoji="1" lang="en-US" altLang="zh-CN" dirty="0"/>
              <a:t>PART TWO</a:t>
            </a:r>
          </a:p>
        </p:txBody>
      </p:sp>
      <p:sp>
        <p:nvSpPr>
          <p:cNvPr id="3" name="文本占位符 2"/>
          <p:cNvSpPr>
            <a:spLocks noGrp="1"/>
          </p:cNvSpPr>
          <p:nvPr>
            <p:ph type="body" sz="quarter" idx="11"/>
          </p:nvPr>
        </p:nvSpPr>
        <p:spPr>
          <a:xfrm>
            <a:off x="953135" y="706120"/>
            <a:ext cx="7298055" cy="729615"/>
          </a:xfrm>
        </p:spPr>
        <p:txBody>
          <a:bodyPr/>
          <a:lstStyle/>
          <a:p>
            <a:r>
              <a:rPr kumimoji="1" lang="en-US" altLang="zh-CN" sz="3600" dirty="0">
                <a:sym typeface="+mn-ea"/>
              </a:rPr>
              <a:t>Drawbacks of LightGBM</a:t>
            </a:r>
          </a:p>
        </p:txBody>
      </p:sp>
      <p:sp>
        <p:nvSpPr>
          <p:cNvPr id="25" name="直角三角形 24"/>
          <p:cNvSpPr/>
          <p:nvPr/>
        </p:nvSpPr>
        <p:spPr>
          <a:xfrm rot="10800000" flipH="1">
            <a:off x="0" y="0"/>
            <a:ext cx="953135" cy="34093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flipH="1">
            <a:off x="10400665" y="127000"/>
            <a:ext cx="1918335" cy="685736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450850" y="1718310"/>
            <a:ext cx="10487660" cy="3928110"/>
          </a:xfrm>
          <a:prstGeom prst="rect">
            <a:avLst/>
          </a:prstGeom>
          <a:noFill/>
        </p:spPr>
        <p:txBody>
          <a:bodyPr wrap="square" rtlCol="0">
            <a:spAutoFit/>
          </a:bodyPr>
          <a:lstStyle/>
          <a:p>
            <a:pPr marL="342900" lvl="0" indent="-342900" algn="l">
              <a:lnSpc>
                <a:spcPct val="130000"/>
              </a:lnSpc>
              <a:buClrTx/>
              <a:buSzTx/>
              <a:buFont typeface="Arial" panose="020B0604020202020204" pitchFamily="34" charset="0"/>
              <a:buChar char="•"/>
            </a:pP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It may</a:t>
            </a: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 create </a:t>
            </a: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a </a:t>
            </a: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really </a:t>
            </a: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deep decision tree </a:t>
            </a: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which leads to</a:t>
            </a: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 overfitting. Therefore, </a:t>
            </a: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L</a:t>
            </a: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ight</a:t>
            </a: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GBM model</a:t>
            </a: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 adds a maximum depth limit on leaf</a:t>
            </a: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a:t>
            </a: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wise to ensure high efficiency and prevent overfitting</a:t>
            </a: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a:t>
            </a:r>
          </a:p>
          <a:p>
            <a:pPr marL="342900" lvl="0" indent="-342900" algn="l">
              <a:lnSpc>
                <a:spcPct val="130000"/>
              </a:lnSpc>
              <a:buClrTx/>
              <a:buSzTx/>
              <a:buFont typeface="Arial" panose="020B0604020202020204" pitchFamily="34" charset="0"/>
              <a:buChar char="•"/>
            </a:pP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Since LightGBM is an algorithm based on bias, it is really sensitive to noise point.</a:t>
            </a:r>
          </a:p>
          <a:p>
            <a:pPr marL="342900" lvl="0" indent="-342900" algn="l">
              <a:lnSpc>
                <a:spcPct val="130000"/>
              </a:lnSpc>
              <a:buClrTx/>
              <a:buSzTx/>
              <a:buFont typeface="Arial" panose="020B0604020202020204" pitchFamily="34" charset="0"/>
              <a:buChar char="•"/>
            </a:pP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When doing optimization, the model relies on the optimal segmentation variable but ignore the idea that optimal solution is the set of all characteristics.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THREE</a:t>
            </a:r>
            <a:endParaRPr kumimoji="1" lang="zh-CN" altLang="en-US" dirty="0"/>
          </a:p>
        </p:txBody>
      </p:sp>
      <p:sp>
        <p:nvSpPr>
          <p:cNvPr id="3" name="文本占位符 2"/>
          <p:cNvSpPr>
            <a:spLocks noGrp="1"/>
          </p:cNvSpPr>
          <p:nvPr>
            <p:ph type="body" sz="quarter" idx="11"/>
          </p:nvPr>
        </p:nvSpPr>
        <p:spPr/>
        <p:txBody>
          <a:bodyPr/>
          <a:lstStyle/>
          <a:p>
            <a:pPr algn="ctr" defTabSz="609600"/>
            <a:r>
              <a:rPr kumimoji="1" lang="en-US" altLang="zh-CN" dirty="0">
                <a:sym typeface="+mn-ea"/>
              </a:rPr>
              <a:t>Random Forest</a:t>
            </a:r>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53641" y="287154"/>
            <a:ext cx="3511942" cy="418834"/>
          </a:xfrm>
        </p:spPr>
        <p:txBody>
          <a:bodyPr/>
          <a:lstStyle/>
          <a:p>
            <a:r>
              <a:rPr kumimoji="1" lang="en-US" altLang="zh-CN" dirty="0"/>
              <a:t>PART THREE</a:t>
            </a:r>
          </a:p>
        </p:txBody>
      </p:sp>
      <p:sp>
        <p:nvSpPr>
          <p:cNvPr id="3" name="文本占位符 2"/>
          <p:cNvSpPr>
            <a:spLocks noGrp="1"/>
          </p:cNvSpPr>
          <p:nvPr>
            <p:ph type="body" sz="quarter" idx="11"/>
          </p:nvPr>
        </p:nvSpPr>
        <p:spPr>
          <a:xfrm>
            <a:off x="953135" y="706120"/>
            <a:ext cx="7298055" cy="729615"/>
          </a:xfrm>
        </p:spPr>
        <p:txBody>
          <a:bodyPr/>
          <a:lstStyle/>
          <a:p>
            <a:r>
              <a:rPr kumimoji="1" lang="en-US" altLang="zh-CN" sz="3600" dirty="0"/>
              <a:t>Definition of Random Forest</a:t>
            </a:r>
          </a:p>
        </p:txBody>
      </p:sp>
      <p:sp>
        <p:nvSpPr>
          <p:cNvPr id="25" name="直角三角形 24"/>
          <p:cNvSpPr/>
          <p:nvPr/>
        </p:nvSpPr>
        <p:spPr>
          <a:xfrm rot="10800000" flipH="1">
            <a:off x="0" y="0"/>
            <a:ext cx="953135" cy="34093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flipH="1">
            <a:off x="10400665" y="127000"/>
            <a:ext cx="1918335" cy="685736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947420" y="1435735"/>
            <a:ext cx="10455910" cy="2861310"/>
          </a:xfrm>
          <a:prstGeom prst="rect">
            <a:avLst/>
          </a:prstGeom>
          <a:noFill/>
        </p:spPr>
        <p:txBody>
          <a:bodyPr wrap="square" rtlCol="0">
            <a:spAutoFit/>
          </a:bodyPr>
          <a:lstStyle/>
          <a:p>
            <a:pPr>
              <a:lnSpc>
                <a:spcPct val="150000"/>
              </a:lnSpc>
            </a:pPr>
            <a:r>
              <a:rPr lang="zh-CN" altLang="en-US" sz="2400">
                <a:latin typeface="微软雅黑" panose="020B0503020204020204" charset="-122"/>
                <a:ea typeface="微软雅黑" panose="020B0503020204020204" charset="-122"/>
                <a:sym typeface="+mn-ea"/>
              </a:rPr>
              <a:t>Random forest</a:t>
            </a:r>
            <a:r>
              <a:rPr lang="en-US" altLang="zh-CN" sz="2400">
                <a:latin typeface="微软雅黑" panose="020B0503020204020204" charset="-122"/>
                <a:ea typeface="微软雅黑" panose="020B0503020204020204" charset="-122"/>
                <a:sym typeface="+mn-ea"/>
              </a:rPr>
              <a:t> is</a:t>
            </a:r>
            <a:r>
              <a:rPr lang="zh-CN" altLang="en-US" sz="2400">
                <a:latin typeface="微软雅黑" panose="020B0503020204020204" charset="-122"/>
                <a:ea typeface="微软雅黑" panose="020B0503020204020204" charset="-122"/>
                <a:sym typeface="+mn-ea"/>
              </a:rPr>
              <a:t> a classifier that uses multiple </a:t>
            </a:r>
            <a:r>
              <a:rPr lang="en-US" altLang="zh-CN" sz="2400">
                <a:latin typeface="微软雅黑" panose="020B0503020204020204" charset="-122"/>
                <a:ea typeface="微软雅黑" panose="020B0503020204020204" charset="-122"/>
                <a:sym typeface="+mn-ea"/>
              </a:rPr>
              <a:t>decision </a:t>
            </a:r>
            <a:r>
              <a:rPr lang="zh-CN" altLang="en-US" sz="2400">
                <a:latin typeface="微软雅黑" panose="020B0503020204020204" charset="-122"/>
                <a:ea typeface="微软雅黑" panose="020B0503020204020204" charset="-122"/>
                <a:sym typeface="+mn-ea"/>
              </a:rPr>
              <a:t>trees to train and predict samples</a:t>
            </a:r>
            <a:r>
              <a:rPr lang="en-US" altLang="zh-CN" sz="2400">
                <a:latin typeface="微软雅黑" panose="020B0503020204020204" charset="-122"/>
                <a:ea typeface="微软雅黑" panose="020B0503020204020204" charset="-122"/>
                <a:sym typeface="+mn-ea"/>
              </a:rPr>
              <a:t>.</a:t>
            </a:r>
          </a:p>
          <a:p>
            <a:pPr>
              <a:lnSpc>
                <a:spcPct val="150000"/>
              </a:lnSpc>
            </a:pPr>
            <a:r>
              <a:rPr lang="en-US" altLang="zh-CN" sz="2400">
                <a:latin typeface="微软雅黑" panose="020B0503020204020204" charset="-122"/>
                <a:ea typeface="微软雅黑" panose="020B0503020204020204" charset="-122"/>
                <a:sym typeface="+mn-ea"/>
              </a:rPr>
              <a:t>When an input enters the model, each tree in the forest would make a classification and consider the category which was classified by the trees the most time as the category of the sample.</a:t>
            </a:r>
          </a:p>
        </p:txBody>
      </p:sp>
      <p:pic>
        <p:nvPicPr>
          <p:cNvPr id="4" name="图片 3"/>
          <p:cNvPicPr>
            <a:picLocks noChangeAspect="1"/>
          </p:cNvPicPr>
          <p:nvPr>
            <p:custDataLst>
              <p:tags r:id="rId1"/>
            </p:custDataLst>
          </p:nvPr>
        </p:nvPicPr>
        <p:blipFill>
          <a:blip r:embed="rId3"/>
          <a:stretch>
            <a:fillRect/>
          </a:stretch>
        </p:blipFill>
        <p:spPr>
          <a:xfrm>
            <a:off x="3586480" y="4297045"/>
            <a:ext cx="5019040" cy="24949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53641" y="287154"/>
            <a:ext cx="3511942" cy="418834"/>
          </a:xfrm>
        </p:spPr>
        <p:txBody>
          <a:bodyPr/>
          <a:lstStyle/>
          <a:p>
            <a:r>
              <a:rPr kumimoji="1" lang="en-US" altLang="zh-CN" dirty="0"/>
              <a:t>PART THREE</a:t>
            </a:r>
          </a:p>
        </p:txBody>
      </p:sp>
      <p:sp>
        <p:nvSpPr>
          <p:cNvPr id="3" name="文本占位符 2"/>
          <p:cNvSpPr>
            <a:spLocks noGrp="1"/>
          </p:cNvSpPr>
          <p:nvPr>
            <p:ph type="body" sz="quarter" idx="11"/>
          </p:nvPr>
        </p:nvSpPr>
        <p:spPr>
          <a:xfrm>
            <a:off x="953135" y="706120"/>
            <a:ext cx="8882380" cy="729615"/>
          </a:xfrm>
        </p:spPr>
        <p:txBody>
          <a:bodyPr/>
          <a:lstStyle/>
          <a:p>
            <a:r>
              <a:rPr kumimoji="1" lang="en-US" altLang="zh-CN" sz="3600" dirty="0"/>
              <a:t>Steps for building up a random forest</a:t>
            </a:r>
          </a:p>
        </p:txBody>
      </p:sp>
      <p:sp>
        <p:nvSpPr>
          <p:cNvPr id="25" name="直角三角形 24"/>
          <p:cNvSpPr/>
          <p:nvPr/>
        </p:nvSpPr>
        <p:spPr>
          <a:xfrm rot="10800000" flipH="1">
            <a:off x="0" y="0"/>
            <a:ext cx="953135" cy="34093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flipH="1">
            <a:off x="10400665" y="127000"/>
            <a:ext cx="1918335" cy="685736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947420" y="1640840"/>
            <a:ext cx="9453245" cy="4523105"/>
          </a:xfrm>
          <a:prstGeom prst="rect">
            <a:avLst/>
          </a:prstGeom>
          <a:noFill/>
        </p:spPr>
        <p:txBody>
          <a:bodyPr wrap="square" rtlCol="0">
            <a:spAutoFit/>
          </a:bodyPr>
          <a:lstStyle/>
          <a:p>
            <a:pPr marL="457200" indent="-457200">
              <a:lnSpc>
                <a:spcPct val="150000"/>
              </a:lnSpc>
              <a:buFont typeface="+mj-lt"/>
              <a:buAutoNum type="arabicPeriod"/>
            </a:pPr>
            <a:r>
              <a:rPr sz="2400">
                <a:latin typeface="微软雅黑" panose="020B0503020204020204" charset="-122"/>
                <a:ea typeface="微软雅黑" panose="020B0503020204020204" charset="-122"/>
                <a:sym typeface="+mn-ea"/>
              </a:rPr>
              <a:t>If the size of the training set is </a:t>
            </a:r>
            <a:r>
              <a:rPr lang="en-US" sz="2400">
                <a:latin typeface="微软雅黑" panose="020B0503020204020204" charset="-122"/>
                <a:ea typeface="微软雅黑" panose="020B0503020204020204" charset="-122"/>
                <a:sym typeface="+mn-ea"/>
              </a:rPr>
              <a:t>N</a:t>
            </a:r>
            <a:r>
              <a:rPr sz="2400">
                <a:latin typeface="微软雅黑" panose="020B0503020204020204" charset="-122"/>
                <a:ea typeface="微软雅黑" panose="020B0503020204020204" charset="-122"/>
                <a:sym typeface="+mn-ea"/>
              </a:rPr>
              <a:t>, randomly</a:t>
            </a:r>
            <a:r>
              <a:rPr lang="en-US" sz="2400">
                <a:latin typeface="微软雅黑" panose="020B0503020204020204" charset="-122"/>
                <a:ea typeface="微软雅黑" panose="020B0503020204020204" charset="-122"/>
                <a:sym typeface="+mn-ea"/>
              </a:rPr>
              <a:t> select</a:t>
            </a:r>
            <a:r>
              <a:rPr sz="2400">
                <a:latin typeface="微软雅黑" panose="020B0503020204020204" charset="-122"/>
                <a:ea typeface="微软雅黑" panose="020B0503020204020204" charset="-122"/>
                <a:sym typeface="+mn-ea"/>
              </a:rPr>
              <a:t> N training samples</a:t>
            </a:r>
            <a:r>
              <a:rPr lang="en-US" sz="2400">
                <a:latin typeface="微软雅黑" panose="020B0503020204020204" charset="-122"/>
                <a:ea typeface="微软雅黑" panose="020B0503020204020204" charset="-122"/>
                <a:sym typeface="+mn-ea"/>
              </a:rPr>
              <a:t> (with putting back) for each tree as the training set.</a:t>
            </a:r>
            <a:endParaRPr sz="2400">
              <a:latin typeface="微软雅黑" panose="020B0503020204020204" charset="-122"/>
              <a:ea typeface="微软雅黑" panose="020B0503020204020204" charset="-122"/>
              <a:sym typeface="+mn-ea"/>
            </a:endParaRPr>
          </a:p>
          <a:p>
            <a:pPr marL="457200" indent="-457200">
              <a:lnSpc>
                <a:spcPct val="150000"/>
              </a:lnSpc>
              <a:buFont typeface="+mj-lt"/>
              <a:buAutoNum type="arabicPeriod"/>
            </a:pPr>
            <a:r>
              <a:rPr lang="en-US" altLang="zh-CN" sz="2400">
                <a:latin typeface="微软雅黑" panose="020B0503020204020204" charset="-122"/>
                <a:ea typeface="微软雅黑" panose="020B0503020204020204" charset="-122"/>
                <a:sym typeface="+mn-ea"/>
              </a:rPr>
              <a:t>If each sample has M features, specify a constant m&lt;&lt;M. Randomly select m subsets from m features, and select the best one from these subsets each time the tree splits. </a:t>
            </a:r>
          </a:p>
          <a:p>
            <a:pPr marL="457200" indent="-457200">
              <a:lnSpc>
                <a:spcPct val="150000"/>
              </a:lnSpc>
              <a:buFont typeface="+mj-lt"/>
              <a:buAutoNum type="arabicPeriod"/>
            </a:pPr>
            <a:r>
              <a:rPr lang="en-US" altLang="zh-CN" sz="2400">
                <a:latin typeface="微软雅黑" panose="020B0503020204020204" charset="-122"/>
                <a:ea typeface="微软雅黑" panose="020B0503020204020204" charset="-122"/>
                <a:sym typeface="+mn-ea"/>
              </a:rPr>
              <a:t>When creating trees, using step 2 to split each node of the trees. Until it cannot be splitted anymore.</a:t>
            </a:r>
          </a:p>
          <a:p>
            <a:pPr marL="457200" indent="-457200">
              <a:lnSpc>
                <a:spcPct val="150000"/>
              </a:lnSpc>
              <a:buFont typeface="+mj-lt"/>
              <a:buAutoNum type="arabicPeriod"/>
            </a:pPr>
            <a:r>
              <a:rPr lang="en-US" altLang="zh-CN" sz="2400">
                <a:latin typeface="微软雅黑" panose="020B0503020204020204" charset="-122"/>
                <a:ea typeface="微软雅黑" panose="020B0503020204020204" charset="-122"/>
                <a:sym typeface="+mn-ea"/>
              </a:rPr>
              <a:t>Repeat step 1 to step 3, create trees to form a forest.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53641" y="287154"/>
            <a:ext cx="3511942" cy="418834"/>
          </a:xfrm>
        </p:spPr>
        <p:txBody>
          <a:bodyPr/>
          <a:lstStyle/>
          <a:p>
            <a:r>
              <a:rPr kumimoji="1" lang="en-US" altLang="zh-CN" dirty="0"/>
              <a:t>PART THREE</a:t>
            </a:r>
          </a:p>
        </p:txBody>
      </p:sp>
      <p:sp>
        <p:nvSpPr>
          <p:cNvPr id="3" name="文本占位符 2"/>
          <p:cNvSpPr>
            <a:spLocks noGrp="1"/>
          </p:cNvSpPr>
          <p:nvPr>
            <p:ph type="body" sz="quarter" idx="11"/>
          </p:nvPr>
        </p:nvSpPr>
        <p:spPr>
          <a:xfrm>
            <a:off x="953135" y="706120"/>
            <a:ext cx="8882380" cy="729615"/>
          </a:xfrm>
        </p:spPr>
        <p:txBody>
          <a:bodyPr/>
          <a:lstStyle/>
          <a:p>
            <a:r>
              <a:rPr kumimoji="1" lang="en-US" altLang="zh-CN" sz="3600" dirty="0"/>
              <a:t>Advantages of random forest</a:t>
            </a:r>
          </a:p>
        </p:txBody>
      </p:sp>
      <p:sp>
        <p:nvSpPr>
          <p:cNvPr id="25" name="直角三角形 24"/>
          <p:cNvSpPr/>
          <p:nvPr/>
        </p:nvSpPr>
        <p:spPr>
          <a:xfrm rot="10800000" flipH="1">
            <a:off x="0" y="0"/>
            <a:ext cx="953135" cy="34093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flipH="1">
            <a:off x="10400665" y="127000"/>
            <a:ext cx="1918335" cy="685736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48640" y="1435735"/>
            <a:ext cx="10735945" cy="4523105"/>
          </a:xfrm>
          <a:prstGeom prst="rect">
            <a:avLst/>
          </a:prstGeom>
          <a:noFill/>
        </p:spPr>
        <p:txBody>
          <a:bodyPr wrap="square" rtlCol="0">
            <a:spAutoFit/>
          </a:bodyPr>
          <a:lstStyle/>
          <a:p>
            <a:pPr marL="457200" indent="-457200">
              <a:lnSpc>
                <a:spcPct val="150000"/>
              </a:lnSpc>
              <a:buFont typeface="+mj-lt"/>
              <a:buAutoNum type="arabicPeriod"/>
            </a:pPr>
            <a:r>
              <a:rPr sz="2400">
                <a:latin typeface="微软雅黑" panose="020B0503020204020204" charset="-122"/>
                <a:ea typeface="微软雅黑" panose="020B0503020204020204" charset="-122"/>
                <a:sym typeface="+mn-ea"/>
              </a:rPr>
              <a:t>It is unexcelled in accuracy among current algorithms</a:t>
            </a:r>
            <a:r>
              <a:rPr lang="en-US" sz="2400">
                <a:latin typeface="微软雅黑" panose="020B0503020204020204" charset="-122"/>
                <a:ea typeface="微软雅黑" panose="020B0503020204020204" charset="-122"/>
                <a:sym typeface="+mn-ea"/>
              </a:rPr>
              <a:t>.</a:t>
            </a:r>
            <a:endParaRPr sz="2400">
              <a:latin typeface="微软雅黑" panose="020B0503020204020204" charset="-122"/>
              <a:ea typeface="微软雅黑" panose="020B0503020204020204" charset="-122"/>
              <a:sym typeface="+mn-ea"/>
            </a:endParaRPr>
          </a:p>
          <a:p>
            <a:pPr marL="457200" indent="-457200">
              <a:lnSpc>
                <a:spcPct val="150000"/>
              </a:lnSpc>
              <a:buFont typeface="+mj-lt"/>
              <a:buAutoNum type="arabicPeriod"/>
            </a:pPr>
            <a:r>
              <a:rPr sz="2400">
                <a:latin typeface="微软雅黑" panose="020B0503020204020204" charset="-122"/>
                <a:ea typeface="微软雅黑" panose="020B0503020204020204" charset="-122"/>
                <a:sym typeface="+mn-ea"/>
              </a:rPr>
              <a:t>It runs efficiently on large data bases</a:t>
            </a:r>
            <a:r>
              <a:rPr lang="en-US" sz="2400">
                <a:latin typeface="微软雅黑" panose="020B0503020204020204" charset="-122"/>
                <a:ea typeface="微软雅黑" panose="020B0503020204020204" charset="-122"/>
                <a:sym typeface="+mn-ea"/>
              </a:rPr>
              <a:t>.</a:t>
            </a:r>
            <a:endParaRPr sz="2400">
              <a:latin typeface="微软雅黑" panose="020B0503020204020204" charset="-122"/>
              <a:ea typeface="微软雅黑" panose="020B0503020204020204" charset="-122"/>
              <a:sym typeface="+mn-ea"/>
            </a:endParaRPr>
          </a:p>
          <a:p>
            <a:pPr marL="457200" indent="-457200">
              <a:lnSpc>
                <a:spcPct val="150000"/>
              </a:lnSpc>
              <a:buFont typeface="+mj-lt"/>
              <a:buAutoNum type="arabicPeriod"/>
            </a:pPr>
            <a:r>
              <a:rPr sz="2400">
                <a:latin typeface="微软雅黑" panose="020B0503020204020204" charset="-122"/>
                <a:ea typeface="微软雅黑" panose="020B0503020204020204" charset="-122"/>
                <a:sym typeface="+mn-ea"/>
              </a:rPr>
              <a:t>It can handle thousands of input variables without variable deletion</a:t>
            </a:r>
            <a:r>
              <a:rPr lang="en-US" sz="2400">
                <a:latin typeface="微软雅黑" panose="020B0503020204020204" charset="-122"/>
                <a:ea typeface="微软雅黑" panose="020B0503020204020204" charset="-122"/>
                <a:sym typeface="+mn-ea"/>
              </a:rPr>
              <a:t>.</a:t>
            </a:r>
            <a:endParaRPr sz="2400">
              <a:latin typeface="微软雅黑" panose="020B0503020204020204" charset="-122"/>
              <a:ea typeface="微软雅黑" panose="020B0503020204020204" charset="-122"/>
              <a:sym typeface="+mn-ea"/>
            </a:endParaRPr>
          </a:p>
          <a:p>
            <a:pPr marL="457200" indent="-457200">
              <a:lnSpc>
                <a:spcPct val="150000"/>
              </a:lnSpc>
              <a:buFont typeface="+mj-lt"/>
              <a:buAutoNum type="arabicPeriod"/>
            </a:pPr>
            <a:r>
              <a:rPr sz="2400">
                <a:latin typeface="微软雅黑" panose="020B0503020204020204" charset="-122"/>
                <a:ea typeface="微软雅黑" panose="020B0503020204020204" charset="-122"/>
                <a:sym typeface="+mn-ea"/>
              </a:rPr>
              <a:t>It gives estimates of what variables are important in the classification</a:t>
            </a:r>
            <a:r>
              <a:rPr lang="en-US" sz="2400">
                <a:latin typeface="微软雅黑" panose="020B0503020204020204" charset="-122"/>
                <a:ea typeface="微软雅黑" panose="020B0503020204020204" charset="-122"/>
                <a:sym typeface="+mn-ea"/>
              </a:rPr>
              <a:t>.</a:t>
            </a:r>
            <a:endParaRPr sz="2400">
              <a:latin typeface="微软雅黑" panose="020B0503020204020204" charset="-122"/>
              <a:ea typeface="微软雅黑" panose="020B0503020204020204" charset="-122"/>
              <a:sym typeface="+mn-ea"/>
            </a:endParaRPr>
          </a:p>
          <a:p>
            <a:pPr marL="457200" indent="-457200">
              <a:lnSpc>
                <a:spcPct val="150000"/>
              </a:lnSpc>
              <a:buFont typeface="+mj-lt"/>
              <a:buAutoNum type="arabicPeriod"/>
            </a:pPr>
            <a:r>
              <a:rPr sz="2400">
                <a:latin typeface="微软雅黑" panose="020B0503020204020204" charset="-122"/>
                <a:ea typeface="微软雅黑" panose="020B0503020204020204" charset="-122"/>
                <a:sym typeface="+mn-ea"/>
              </a:rPr>
              <a:t>It generates an internal unbiased estimate of the generalization error as the forest building progresses</a:t>
            </a:r>
            <a:r>
              <a:rPr lang="en-US" sz="2400">
                <a:latin typeface="微软雅黑" panose="020B0503020204020204" charset="-122"/>
                <a:ea typeface="微软雅黑" panose="020B0503020204020204" charset="-122"/>
                <a:sym typeface="+mn-ea"/>
              </a:rPr>
              <a:t>.</a:t>
            </a:r>
            <a:endParaRPr sz="2400">
              <a:latin typeface="微软雅黑" panose="020B0503020204020204" charset="-122"/>
              <a:ea typeface="微软雅黑" panose="020B0503020204020204" charset="-122"/>
              <a:sym typeface="+mn-ea"/>
            </a:endParaRPr>
          </a:p>
          <a:p>
            <a:pPr marL="457200" indent="-457200">
              <a:lnSpc>
                <a:spcPct val="150000"/>
              </a:lnSpc>
              <a:buFont typeface="+mj-lt"/>
              <a:buAutoNum type="arabicPeriod"/>
            </a:pPr>
            <a:r>
              <a:rPr sz="2400">
                <a:latin typeface="微软雅黑" panose="020B0503020204020204" charset="-122"/>
                <a:ea typeface="微软雅黑" panose="020B0503020204020204" charset="-122"/>
                <a:sym typeface="+mn-ea"/>
              </a:rPr>
              <a:t>It has an effective method for estimating missing data and maintains accuracy when a large proportion of the data are missing</a:t>
            </a:r>
            <a:r>
              <a:rPr lang="en-US" sz="2400">
                <a:latin typeface="微软雅黑" panose="020B0503020204020204" charset="-122"/>
                <a:ea typeface="微软雅黑" panose="020B0503020204020204" charset="-122"/>
                <a:sym typeface="+mn-ea"/>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720733" y="702649"/>
            <a:ext cx="2458720" cy="645160"/>
          </a:xfrm>
          <a:prstGeom prst="rect">
            <a:avLst/>
          </a:prstGeom>
          <a:noFill/>
        </p:spPr>
        <p:txBody>
          <a:bodyPr wrap="none" rtlCol="0">
            <a:spAutoFit/>
          </a:bodyPr>
          <a:lstStyle/>
          <a:p>
            <a:pPr algn="ctr" defTabSz="609600"/>
            <a:r>
              <a:rPr kumimoji="1" lang="en-US" altLang="zh-CN" sz="3600" b="1" dirty="0">
                <a:solidFill>
                  <a:schemeClr val="bg1"/>
                </a:solidFill>
                <a:ea typeface="微软雅黑" panose="020B0503020204020204" charset="-122"/>
              </a:rPr>
              <a:t>CONTENTS</a:t>
            </a:r>
          </a:p>
        </p:txBody>
      </p:sp>
      <p:sp>
        <p:nvSpPr>
          <p:cNvPr id="21" name="文本框 20"/>
          <p:cNvSpPr txBox="1"/>
          <p:nvPr/>
        </p:nvSpPr>
        <p:spPr>
          <a:xfrm>
            <a:off x="881883" y="4245944"/>
            <a:ext cx="1305164" cy="379656"/>
          </a:xfrm>
          <a:prstGeom prst="rect">
            <a:avLst/>
          </a:prstGeom>
          <a:noFill/>
        </p:spPr>
        <p:txBody>
          <a:bodyPr wrap="none" rtlCol="0">
            <a:spAutoFit/>
          </a:bodyPr>
          <a:lstStyle/>
          <a:p>
            <a:pPr algn="ctr" defTabSz="609600"/>
            <a:r>
              <a:rPr kumimoji="1" lang="en-US" altLang="zh-CN" sz="1865" b="1" dirty="0">
                <a:solidFill>
                  <a:schemeClr val="accent1"/>
                </a:solidFill>
                <a:ea typeface="微软雅黑" panose="020B0503020204020204" charset="-122"/>
              </a:rPr>
              <a:t>PART</a:t>
            </a:r>
            <a:r>
              <a:rPr kumimoji="1" lang="zh-CN" altLang="en-US" sz="1865" b="1" dirty="0">
                <a:solidFill>
                  <a:schemeClr val="accent1"/>
                </a:solidFill>
                <a:ea typeface="微软雅黑" panose="020B0503020204020204" charset="-122"/>
              </a:rPr>
              <a:t> </a:t>
            </a:r>
            <a:r>
              <a:rPr kumimoji="1" lang="en-US" altLang="zh-CN" sz="1865" b="1" dirty="0">
                <a:solidFill>
                  <a:schemeClr val="accent1"/>
                </a:solidFill>
                <a:ea typeface="微软雅黑" panose="020B0503020204020204" charset="-122"/>
              </a:rPr>
              <a:t>ONE</a:t>
            </a:r>
            <a:endParaRPr kumimoji="1" lang="zh-CN" altLang="en-US" sz="1865" b="1" dirty="0">
              <a:solidFill>
                <a:schemeClr val="accent1"/>
              </a:solidFill>
              <a:ea typeface="微软雅黑" panose="020B0503020204020204" charset="-122"/>
            </a:endParaRPr>
          </a:p>
        </p:txBody>
      </p:sp>
      <p:sp>
        <p:nvSpPr>
          <p:cNvPr id="22" name="文本框 21"/>
          <p:cNvSpPr txBox="1"/>
          <p:nvPr/>
        </p:nvSpPr>
        <p:spPr>
          <a:xfrm>
            <a:off x="512115" y="4613375"/>
            <a:ext cx="2044700" cy="378460"/>
          </a:xfrm>
          <a:prstGeom prst="rect">
            <a:avLst/>
          </a:prstGeom>
          <a:noFill/>
        </p:spPr>
        <p:txBody>
          <a:bodyPr wrap="none" rtlCol="0">
            <a:spAutoFit/>
          </a:bodyPr>
          <a:lstStyle/>
          <a:p>
            <a:pPr algn="ctr" defTabSz="609600"/>
            <a:r>
              <a:rPr kumimoji="1" lang="en-US" altLang="zh-CN" sz="1865" dirty="0">
                <a:solidFill>
                  <a:schemeClr val="bg1"/>
                </a:solidFill>
                <a:ea typeface="微软雅黑" panose="020B0503020204020204" charset="-122"/>
              </a:rPr>
              <a:t>KNN and ARIMA</a:t>
            </a:r>
          </a:p>
        </p:txBody>
      </p:sp>
      <p:grpSp>
        <p:nvGrpSpPr>
          <p:cNvPr id="36" name="组 35"/>
          <p:cNvGrpSpPr/>
          <p:nvPr/>
        </p:nvGrpSpPr>
        <p:grpSpPr>
          <a:xfrm>
            <a:off x="813789" y="2363835"/>
            <a:ext cx="1441349" cy="1441349"/>
            <a:chOff x="1704059" y="2363835"/>
            <a:chExt cx="1441349" cy="1441349"/>
          </a:xfrm>
        </p:grpSpPr>
        <p:sp>
          <p:nvSpPr>
            <p:cNvPr id="20" name="椭圆 19"/>
            <p:cNvSpPr/>
            <p:nvPr/>
          </p:nvSpPr>
          <p:spPr>
            <a:xfrm>
              <a:off x="1704059"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prstClr val="white"/>
                </a:solidFill>
                <a:effectLst/>
                <a:uLnTx/>
                <a:uFillTx/>
                <a:latin typeface="Century Gothic" panose="020B0502020202020204"/>
                <a:ea typeface="微软雅黑" panose="020B0503020204020204" charset="-122"/>
              </a:endParaRPr>
            </a:p>
          </p:txBody>
        </p:sp>
        <p:sp>
          <p:nvSpPr>
            <p:cNvPr id="23" name="文本框 22"/>
            <p:cNvSpPr txBox="1"/>
            <p:nvPr/>
          </p:nvSpPr>
          <p:spPr>
            <a:xfrm>
              <a:off x="2124011" y="2573445"/>
              <a:ext cx="601447" cy="995209"/>
            </a:xfrm>
            <a:prstGeom prst="rect">
              <a:avLst/>
            </a:prstGeom>
            <a:noFill/>
          </p:spPr>
          <p:txBody>
            <a:bodyPr wrap="none" rtlCol="0">
              <a:spAutoFit/>
            </a:bodyPr>
            <a:lstStyle/>
            <a:p>
              <a:pPr algn="ctr" defTabSz="609600"/>
              <a:r>
                <a:rPr kumimoji="1" lang="en-US" altLang="zh-CN" sz="5865" dirty="0">
                  <a:solidFill>
                    <a:prstClr val="black">
                      <a:lumMod val="85000"/>
                      <a:lumOff val="15000"/>
                    </a:prstClr>
                  </a:solidFill>
                  <a:ea typeface="微软雅黑" panose="020B0503020204020204" charset="-122"/>
                </a:rPr>
                <a:t>1</a:t>
              </a:r>
              <a:endParaRPr kumimoji="1" lang="zh-CN" altLang="en-US" sz="5865" dirty="0">
                <a:solidFill>
                  <a:prstClr val="black">
                    <a:lumMod val="85000"/>
                    <a:lumOff val="15000"/>
                  </a:prstClr>
                </a:solidFill>
                <a:ea typeface="微软雅黑" panose="020B0503020204020204" charset="-122"/>
              </a:endParaRPr>
            </a:p>
          </p:txBody>
        </p:sp>
      </p:grpSp>
      <p:sp>
        <p:nvSpPr>
          <p:cNvPr id="25" name="文本框 24"/>
          <p:cNvSpPr txBox="1"/>
          <p:nvPr/>
        </p:nvSpPr>
        <p:spPr>
          <a:xfrm>
            <a:off x="3063109" y="4232609"/>
            <a:ext cx="1319592" cy="379656"/>
          </a:xfrm>
          <a:prstGeom prst="rect">
            <a:avLst/>
          </a:prstGeom>
          <a:noFill/>
        </p:spPr>
        <p:txBody>
          <a:bodyPr wrap="none" rtlCol="0">
            <a:spAutoFit/>
          </a:bodyPr>
          <a:lstStyle/>
          <a:p>
            <a:pPr algn="ctr" defTabSz="609600"/>
            <a:r>
              <a:rPr kumimoji="1" lang="en-US" altLang="zh-CN" sz="1865" b="1" dirty="0">
                <a:solidFill>
                  <a:schemeClr val="accent1"/>
                </a:solidFill>
                <a:ea typeface="微软雅黑" panose="020B0503020204020204" charset="-122"/>
              </a:rPr>
              <a:t>PART</a:t>
            </a:r>
            <a:r>
              <a:rPr kumimoji="1" lang="zh-CN" altLang="en-US" sz="1865" b="1" dirty="0">
                <a:solidFill>
                  <a:schemeClr val="accent1"/>
                </a:solidFill>
                <a:ea typeface="微软雅黑" panose="020B0503020204020204" charset="-122"/>
              </a:rPr>
              <a:t> </a:t>
            </a:r>
            <a:r>
              <a:rPr kumimoji="1" lang="en-US" altLang="zh-CN" sz="1865" b="1" dirty="0">
                <a:solidFill>
                  <a:schemeClr val="accent1"/>
                </a:solidFill>
                <a:ea typeface="微软雅黑" panose="020B0503020204020204" charset="-122"/>
              </a:rPr>
              <a:t>TWO</a:t>
            </a:r>
            <a:endParaRPr kumimoji="1" lang="zh-CN" altLang="en-US" sz="1865" b="1" dirty="0">
              <a:solidFill>
                <a:schemeClr val="accent1"/>
              </a:solidFill>
              <a:ea typeface="微软雅黑" panose="020B0503020204020204" charset="-122"/>
            </a:endParaRPr>
          </a:p>
        </p:txBody>
      </p:sp>
      <p:sp>
        <p:nvSpPr>
          <p:cNvPr id="26" name="文本框 25"/>
          <p:cNvSpPr txBox="1"/>
          <p:nvPr/>
        </p:nvSpPr>
        <p:spPr>
          <a:xfrm>
            <a:off x="2949851" y="4611470"/>
            <a:ext cx="1608455" cy="378460"/>
          </a:xfrm>
          <a:prstGeom prst="rect">
            <a:avLst/>
          </a:prstGeom>
          <a:noFill/>
        </p:spPr>
        <p:txBody>
          <a:bodyPr wrap="none" rtlCol="0">
            <a:spAutoFit/>
          </a:bodyPr>
          <a:lstStyle/>
          <a:p>
            <a:pPr algn="ctr" defTabSz="609600"/>
            <a:r>
              <a:rPr kumimoji="1" lang="en-US" altLang="zh-CN" sz="1865" dirty="0">
                <a:solidFill>
                  <a:schemeClr val="bg1"/>
                </a:solidFill>
                <a:ea typeface="微软雅黑" panose="020B0503020204020204" charset="-122"/>
              </a:rPr>
              <a:t>GBDT Model</a:t>
            </a:r>
          </a:p>
        </p:txBody>
      </p:sp>
      <p:grpSp>
        <p:nvGrpSpPr>
          <p:cNvPr id="37" name="组 36"/>
          <p:cNvGrpSpPr/>
          <p:nvPr/>
        </p:nvGrpSpPr>
        <p:grpSpPr>
          <a:xfrm>
            <a:off x="3021971" y="2350500"/>
            <a:ext cx="1441349" cy="1441349"/>
            <a:chOff x="4106551" y="2363835"/>
            <a:chExt cx="1441349" cy="1441349"/>
          </a:xfrm>
        </p:grpSpPr>
        <p:sp>
          <p:nvSpPr>
            <p:cNvPr id="24" name="椭圆 23"/>
            <p:cNvSpPr/>
            <p:nvPr/>
          </p:nvSpPr>
          <p:spPr>
            <a:xfrm>
              <a:off x="4106551"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prstClr val="white"/>
                </a:solidFill>
                <a:effectLst/>
                <a:uLnTx/>
                <a:uFillTx/>
                <a:latin typeface="Century Gothic" panose="020B0502020202020204"/>
                <a:ea typeface="微软雅黑" panose="020B0503020204020204" charset="-122"/>
              </a:endParaRPr>
            </a:p>
          </p:txBody>
        </p:sp>
        <p:sp>
          <p:nvSpPr>
            <p:cNvPr id="27" name="文本框 26"/>
            <p:cNvSpPr txBox="1"/>
            <p:nvPr/>
          </p:nvSpPr>
          <p:spPr>
            <a:xfrm>
              <a:off x="4526503" y="2573445"/>
              <a:ext cx="601447" cy="995209"/>
            </a:xfrm>
            <a:prstGeom prst="rect">
              <a:avLst/>
            </a:prstGeom>
            <a:noFill/>
          </p:spPr>
          <p:txBody>
            <a:bodyPr wrap="none" rtlCol="0">
              <a:spAutoFit/>
            </a:bodyPr>
            <a:lstStyle/>
            <a:p>
              <a:pPr algn="ctr" defTabSz="609600"/>
              <a:r>
                <a:rPr kumimoji="1" lang="en-US" altLang="zh-CN" sz="5865" dirty="0">
                  <a:solidFill>
                    <a:prstClr val="black">
                      <a:lumMod val="85000"/>
                      <a:lumOff val="15000"/>
                    </a:prstClr>
                  </a:solidFill>
                  <a:ea typeface="微软雅黑" panose="020B0503020204020204" charset="-122"/>
                </a:rPr>
                <a:t>2</a:t>
              </a:r>
              <a:endParaRPr kumimoji="1" lang="zh-CN" altLang="en-US" sz="5865" dirty="0">
                <a:solidFill>
                  <a:prstClr val="black">
                    <a:lumMod val="85000"/>
                    <a:lumOff val="15000"/>
                  </a:prstClr>
                </a:solidFill>
                <a:ea typeface="微软雅黑" panose="020B0503020204020204" charset="-122"/>
              </a:endParaRPr>
            </a:p>
          </p:txBody>
        </p:sp>
      </p:grpSp>
      <p:sp>
        <p:nvSpPr>
          <p:cNvPr id="29" name="文本框 28"/>
          <p:cNvSpPr txBox="1"/>
          <p:nvPr/>
        </p:nvSpPr>
        <p:spPr>
          <a:xfrm>
            <a:off x="5200142" y="4231974"/>
            <a:ext cx="1457450" cy="379656"/>
          </a:xfrm>
          <a:prstGeom prst="rect">
            <a:avLst/>
          </a:prstGeom>
          <a:noFill/>
        </p:spPr>
        <p:txBody>
          <a:bodyPr wrap="none" rtlCol="0">
            <a:spAutoFit/>
          </a:bodyPr>
          <a:lstStyle/>
          <a:p>
            <a:pPr algn="ctr" defTabSz="609600"/>
            <a:r>
              <a:rPr kumimoji="1" lang="en-US" altLang="zh-CN" sz="1865" b="1" dirty="0">
                <a:solidFill>
                  <a:schemeClr val="accent1"/>
                </a:solidFill>
                <a:ea typeface="微软雅黑" panose="020B0503020204020204" charset="-122"/>
              </a:rPr>
              <a:t>PART</a:t>
            </a:r>
            <a:r>
              <a:rPr kumimoji="1" lang="zh-CN" altLang="en-US" sz="1865" b="1" dirty="0">
                <a:solidFill>
                  <a:schemeClr val="accent1"/>
                </a:solidFill>
                <a:ea typeface="微软雅黑" panose="020B0503020204020204" charset="-122"/>
              </a:rPr>
              <a:t> </a:t>
            </a:r>
            <a:r>
              <a:rPr kumimoji="1" lang="en-US" altLang="zh-CN" sz="1865" b="1" dirty="0">
                <a:solidFill>
                  <a:schemeClr val="accent1"/>
                </a:solidFill>
                <a:ea typeface="微软雅黑" panose="020B0503020204020204" charset="-122"/>
              </a:rPr>
              <a:t>THREE</a:t>
            </a:r>
            <a:endParaRPr kumimoji="1" lang="zh-CN" altLang="en-US" sz="1865" b="1" dirty="0">
              <a:solidFill>
                <a:schemeClr val="accent1"/>
              </a:solidFill>
              <a:ea typeface="微软雅黑" panose="020B0503020204020204" charset="-122"/>
            </a:endParaRPr>
          </a:p>
        </p:txBody>
      </p:sp>
      <p:sp>
        <p:nvSpPr>
          <p:cNvPr id="30" name="文本框 29"/>
          <p:cNvSpPr txBox="1"/>
          <p:nvPr/>
        </p:nvSpPr>
        <p:spPr>
          <a:xfrm>
            <a:off x="4994872" y="4599405"/>
            <a:ext cx="1909445" cy="378460"/>
          </a:xfrm>
          <a:prstGeom prst="rect">
            <a:avLst/>
          </a:prstGeom>
          <a:noFill/>
        </p:spPr>
        <p:txBody>
          <a:bodyPr wrap="none" rtlCol="0">
            <a:spAutoFit/>
          </a:bodyPr>
          <a:lstStyle/>
          <a:p>
            <a:pPr algn="ctr" defTabSz="609600"/>
            <a:r>
              <a:rPr kumimoji="1" lang="en-US" altLang="zh-CN" sz="1865" dirty="0">
                <a:solidFill>
                  <a:schemeClr val="bg1"/>
                </a:solidFill>
                <a:ea typeface="微软雅黑" panose="020B0503020204020204" charset="-122"/>
              </a:rPr>
              <a:t>Random Forest</a:t>
            </a:r>
          </a:p>
        </p:txBody>
      </p:sp>
      <p:grpSp>
        <p:nvGrpSpPr>
          <p:cNvPr id="38" name="组 37"/>
          <p:cNvGrpSpPr/>
          <p:nvPr/>
        </p:nvGrpSpPr>
        <p:grpSpPr>
          <a:xfrm>
            <a:off x="5228917" y="2349865"/>
            <a:ext cx="1441349" cy="1441349"/>
            <a:chOff x="6573847" y="2363835"/>
            <a:chExt cx="1441349" cy="1441349"/>
          </a:xfrm>
        </p:grpSpPr>
        <p:sp>
          <p:nvSpPr>
            <p:cNvPr id="28" name="椭圆 27"/>
            <p:cNvSpPr/>
            <p:nvPr/>
          </p:nvSpPr>
          <p:spPr>
            <a:xfrm>
              <a:off x="6573847"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prstClr val="white"/>
                </a:solidFill>
                <a:effectLst/>
                <a:uLnTx/>
                <a:uFillTx/>
                <a:latin typeface="Century Gothic" panose="020B0502020202020204"/>
                <a:ea typeface="微软雅黑" panose="020B0503020204020204" charset="-122"/>
              </a:endParaRPr>
            </a:p>
          </p:txBody>
        </p:sp>
        <p:sp>
          <p:nvSpPr>
            <p:cNvPr id="31" name="文本框 30"/>
            <p:cNvSpPr txBox="1"/>
            <p:nvPr/>
          </p:nvSpPr>
          <p:spPr>
            <a:xfrm>
              <a:off x="6993799" y="2573445"/>
              <a:ext cx="601447" cy="995209"/>
            </a:xfrm>
            <a:prstGeom prst="rect">
              <a:avLst/>
            </a:prstGeom>
            <a:noFill/>
          </p:spPr>
          <p:txBody>
            <a:bodyPr wrap="none" rtlCol="0">
              <a:spAutoFit/>
            </a:bodyPr>
            <a:lstStyle/>
            <a:p>
              <a:pPr algn="ctr" defTabSz="609600"/>
              <a:r>
                <a:rPr kumimoji="1" lang="en-US" altLang="zh-CN" sz="5865" dirty="0">
                  <a:solidFill>
                    <a:prstClr val="black">
                      <a:lumMod val="85000"/>
                      <a:lumOff val="15000"/>
                    </a:prstClr>
                  </a:solidFill>
                  <a:ea typeface="微软雅黑" panose="020B0503020204020204" charset="-122"/>
                </a:rPr>
                <a:t>3</a:t>
              </a:r>
              <a:endParaRPr kumimoji="1" lang="zh-CN" altLang="en-US" sz="5865" dirty="0">
                <a:solidFill>
                  <a:prstClr val="black">
                    <a:lumMod val="85000"/>
                    <a:lumOff val="15000"/>
                  </a:prstClr>
                </a:solidFill>
                <a:ea typeface="微软雅黑" panose="020B0503020204020204" charset="-122"/>
              </a:endParaRPr>
            </a:p>
          </p:txBody>
        </p:sp>
      </p:grpSp>
      <p:sp>
        <p:nvSpPr>
          <p:cNvPr id="33" name="文本框 32"/>
          <p:cNvSpPr txBox="1"/>
          <p:nvPr/>
        </p:nvSpPr>
        <p:spPr>
          <a:xfrm>
            <a:off x="9731120" y="4245944"/>
            <a:ext cx="1266190" cy="378460"/>
          </a:xfrm>
          <a:prstGeom prst="rect">
            <a:avLst/>
          </a:prstGeom>
          <a:noFill/>
        </p:spPr>
        <p:txBody>
          <a:bodyPr wrap="none" rtlCol="0">
            <a:spAutoFit/>
          </a:bodyPr>
          <a:lstStyle/>
          <a:p>
            <a:pPr algn="ctr" defTabSz="609600"/>
            <a:r>
              <a:rPr kumimoji="1" lang="en-US" altLang="zh-CN" sz="1865" b="1" dirty="0">
                <a:solidFill>
                  <a:schemeClr val="accent1"/>
                </a:solidFill>
                <a:ea typeface="微软雅黑" panose="020B0503020204020204" charset="-122"/>
              </a:rPr>
              <a:t>PART</a:t>
            </a:r>
            <a:r>
              <a:rPr kumimoji="1" lang="zh-CN" altLang="en-US" sz="1865" b="1" dirty="0">
                <a:solidFill>
                  <a:schemeClr val="accent1"/>
                </a:solidFill>
                <a:ea typeface="微软雅黑" panose="020B0503020204020204" charset="-122"/>
              </a:rPr>
              <a:t> </a:t>
            </a:r>
            <a:r>
              <a:rPr kumimoji="1" lang="en-US" altLang="zh-CN" sz="1865" b="1" dirty="0">
                <a:solidFill>
                  <a:schemeClr val="accent1"/>
                </a:solidFill>
                <a:ea typeface="微软雅黑" panose="020B0503020204020204" charset="-122"/>
              </a:rPr>
              <a:t>FIVE</a:t>
            </a:r>
            <a:endParaRPr kumimoji="1" lang="zh-CN" altLang="en-US" sz="1865" b="1" dirty="0">
              <a:solidFill>
                <a:schemeClr val="accent1"/>
              </a:solidFill>
              <a:ea typeface="微软雅黑" panose="020B0503020204020204" charset="-122"/>
            </a:endParaRPr>
          </a:p>
        </p:txBody>
      </p:sp>
      <p:sp>
        <p:nvSpPr>
          <p:cNvPr id="34" name="文本框 33"/>
          <p:cNvSpPr txBox="1"/>
          <p:nvPr/>
        </p:nvSpPr>
        <p:spPr>
          <a:xfrm>
            <a:off x="9567925" y="4613375"/>
            <a:ext cx="1592580" cy="953135"/>
          </a:xfrm>
          <a:prstGeom prst="rect">
            <a:avLst/>
          </a:prstGeom>
          <a:noFill/>
        </p:spPr>
        <p:txBody>
          <a:bodyPr wrap="none" rtlCol="0">
            <a:spAutoFit/>
          </a:bodyPr>
          <a:lstStyle/>
          <a:p>
            <a:pPr algn="ctr" defTabSz="609600"/>
            <a:r>
              <a:rPr kumimoji="1" lang="en-US" altLang="zh-CN" sz="1865" dirty="0">
                <a:solidFill>
                  <a:schemeClr val="bg1"/>
                </a:solidFill>
                <a:ea typeface="微软雅黑" panose="020B0503020204020204" charset="-122"/>
              </a:rPr>
              <a:t>Visualization</a:t>
            </a:r>
          </a:p>
          <a:p>
            <a:pPr algn="ctr" defTabSz="609600"/>
            <a:r>
              <a:rPr kumimoji="1" lang="en-US" altLang="zh-CN" sz="1865" dirty="0">
                <a:solidFill>
                  <a:schemeClr val="bg1"/>
                </a:solidFill>
                <a:ea typeface="微软雅黑" panose="020B0503020204020204" charset="-122"/>
              </a:rPr>
              <a:t>and</a:t>
            </a:r>
          </a:p>
          <a:p>
            <a:pPr algn="ctr" defTabSz="609600"/>
            <a:r>
              <a:rPr kumimoji="1" lang="en-US" altLang="zh-CN" sz="1865" dirty="0">
                <a:solidFill>
                  <a:schemeClr val="bg1"/>
                </a:solidFill>
                <a:ea typeface="微软雅黑" panose="020B0503020204020204" charset="-122"/>
              </a:rPr>
              <a:t>Examination</a:t>
            </a:r>
          </a:p>
        </p:txBody>
      </p:sp>
      <p:grpSp>
        <p:nvGrpSpPr>
          <p:cNvPr id="39" name="组 38"/>
          <p:cNvGrpSpPr/>
          <p:nvPr/>
        </p:nvGrpSpPr>
        <p:grpSpPr>
          <a:xfrm>
            <a:off x="9643538" y="2363835"/>
            <a:ext cx="1441349" cy="1441349"/>
            <a:chOff x="9023143" y="2363835"/>
            <a:chExt cx="1441349" cy="1441349"/>
          </a:xfrm>
        </p:grpSpPr>
        <p:sp>
          <p:nvSpPr>
            <p:cNvPr id="32" name="椭圆 31"/>
            <p:cNvSpPr/>
            <p:nvPr/>
          </p:nvSpPr>
          <p:spPr>
            <a:xfrm>
              <a:off x="9023143"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prstClr val="white"/>
                </a:solidFill>
                <a:effectLst/>
                <a:uLnTx/>
                <a:uFillTx/>
                <a:latin typeface="Century Gothic" panose="020B0502020202020204"/>
                <a:ea typeface="微软雅黑" panose="020B0503020204020204" charset="-122"/>
              </a:endParaRPr>
            </a:p>
          </p:txBody>
        </p:sp>
        <p:sp>
          <p:nvSpPr>
            <p:cNvPr id="35" name="文本框 34"/>
            <p:cNvSpPr txBox="1"/>
            <p:nvPr/>
          </p:nvSpPr>
          <p:spPr>
            <a:xfrm>
              <a:off x="9445686" y="2573445"/>
              <a:ext cx="596265" cy="993775"/>
            </a:xfrm>
            <a:prstGeom prst="rect">
              <a:avLst/>
            </a:prstGeom>
            <a:noFill/>
          </p:spPr>
          <p:txBody>
            <a:bodyPr wrap="none" rtlCol="0">
              <a:spAutoFit/>
            </a:bodyPr>
            <a:lstStyle/>
            <a:p>
              <a:pPr algn="ctr" defTabSz="609600"/>
              <a:r>
                <a:rPr kumimoji="1" lang="en-US" altLang="zh-CN" sz="5865" dirty="0">
                  <a:solidFill>
                    <a:prstClr val="black">
                      <a:lumMod val="85000"/>
                      <a:lumOff val="15000"/>
                    </a:prstClr>
                  </a:solidFill>
                  <a:ea typeface="微软雅黑" panose="020B0503020204020204" charset="-122"/>
                </a:rPr>
                <a:t>5</a:t>
              </a:r>
              <a:endParaRPr kumimoji="1" lang="zh-CN" altLang="en-US" sz="5865" dirty="0">
                <a:solidFill>
                  <a:prstClr val="black">
                    <a:lumMod val="85000"/>
                    <a:lumOff val="15000"/>
                  </a:prstClr>
                </a:solidFill>
                <a:ea typeface="微软雅黑" panose="020B0503020204020204" charset="-122"/>
              </a:endParaRPr>
            </a:p>
          </p:txBody>
        </p:sp>
      </p:grpSp>
      <p:sp>
        <p:nvSpPr>
          <p:cNvPr id="2" name="文本框 1"/>
          <p:cNvSpPr txBox="1"/>
          <p:nvPr/>
        </p:nvSpPr>
        <p:spPr>
          <a:xfrm>
            <a:off x="7450037" y="4245944"/>
            <a:ext cx="1412566" cy="379656"/>
          </a:xfrm>
          <a:prstGeom prst="rect">
            <a:avLst/>
          </a:prstGeom>
          <a:noFill/>
        </p:spPr>
        <p:txBody>
          <a:bodyPr wrap="none" rtlCol="0">
            <a:spAutoFit/>
          </a:bodyPr>
          <a:lstStyle/>
          <a:p>
            <a:pPr algn="ctr" defTabSz="609600"/>
            <a:r>
              <a:rPr kumimoji="1" lang="en-US" altLang="zh-CN" sz="1865" b="1" dirty="0">
                <a:solidFill>
                  <a:schemeClr val="accent1"/>
                </a:solidFill>
                <a:ea typeface="微软雅黑" panose="020B0503020204020204" charset="-122"/>
              </a:rPr>
              <a:t>PART</a:t>
            </a:r>
            <a:r>
              <a:rPr kumimoji="1" lang="zh-CN" altLang="en-US" sz="1865" b="1" dirty="0">
                <a:solidFill>
                  <a:schemeClr val="accent1"/>
                </a:solidFill>
                <a:ea typeface="微软雅黑" panose="020B0503020204020204" charset="-122"/>
              </a:rPr>
              <a:t> </a:t>
            </a:r>
            <a:r>
              <a:rPr kumimoji="1" lang="en-US" altLang="zh-CN" sz="1865" b="1" dirty="0">
                <a:solidFill>
                  <a:schemeClr val="accent1"/>
                </a:solidFill>
                <a:ea typeface="微软雅黑" panose="020B0503020204020204" charset="-122"/>
              </a:rPr>
              <a:t>FOUR</a:t>
            </a:r>
            <a:endParaRPr kumimoji="1" lang="zh-CN" altLang="en-US" sz="1865" b="1" dirty="0">
              <a:solidFill>
                <a:schemeClr val="accent1"/>
              </a:solidFill>
              <a:ea typeface="微软雅黑" panose="020B0503020204020204" charset="-122"/>
            </a:endParaRPr>
          </a:p>
        </p:txBody>
      </p:sp>
      <p:sp>
        <p:nvSpPr>
          <p:cNvPr id="3" name="文本框 2"/>
          <p:cNvSpPr txBox="1"/>
          <p:nvPr/>
        </p:nvSpPr>
        <p:spPr>
          <a:xfrm>
            <a:off x="7374000" y="4613375"/>
            <a:ext cx="1564640" cy="378460"/>
          </a:xfrm>
          <a:prstGeom prst="rect">
            <a:avLst/>
          </a:prstGeom>
          <a:noFill/>
        </p:spPr>
        <p:txBody>
          <a:bodyPr wrap="none" rtlCol="0">
            <a:spAutoFit/>
          </a:bodyPr>
          <a:lstStyle/>
          <a:p>
            <a:pPr algn="ctr" defTabSz="609600"/>
            <a:r>
              <a:rPr kumimoji="1" lang="en-US" altLang="zh-CN" sz="1865" dirty="0">
                <a:solidFill>
                  <a:schemeClr val="bg1"/>
                </a:solidFill>
                <a:ea typeface="微软雅黑" panose="020B0503020204020204" charset="-122"/>
              </a:rPr>
              <a:t>Deep Forest</a:t>
            </a:r>
          </a:p>
        </p:txBody>
      </p:sp>
      <p:grpSp>
        <p:nvGrpSpPr>
          <p:cNvPr id="4" name="组 38"/>
          <p:cNvGrpSpPr/>
          <p:nvPr/>
        </p:nvGrpSpPr>
        <p:grpSpPr>
          <a:xfrm>
            <a:off x="7435643" y="2363835"/>
            <a:ext cx="1441349" cy="1441349"/>
            <a:chOff x="9023143" y="2363835"/>
            <a:chExt cx="1441349" cy="1441349"/>
          </a:xfrm>
        </p:grpSpPr>
        <p:sp>
          <p:nvSpPr>
            <p:cNvPr id="5" name="椭圆 4"/>
            <p:cNvSpPr/>
            <p:nvPr/>
          </p:nvSpPr>
          <p:spPr>
            <a:xfrm>
              <a:off x="9023143"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600" eaLnBrk="1" fontAlgn="auto" latinLnBrk="0" hangingPunct="1">
                <a:lnSpc>
                  <a:spcPct val="100000"/>
                </a:lnSpc>
                <a:spcBef>
                  <a:spcPts val="0"/>
                </a:spcBef>
                <a:spcAft>
                  <a:spcPts val="0"/>
                </a:spcAft>
                <a:buClrTx/>
                <a:buSzTx/>
                <a:buFontTx/>
                <a:buNone/>
                <a:defRPr/>
              </a:pPr>
              <a:endParaRPr kumimoji="1" lang="zh-CN" altLang="en-US" sz="3200" b="0" i="0" u="none" strike="noStrike" kern="0" cap="none" spc="0" normalizeH="0" baseline="0" noProof="0">
                <a:ln>
                  <a:noFill/>
                </a:ln>
                <a:solidFill>
                  <a:prstClr val="white"/>
                </a:solidFill>
                <a:effectLst/>
                <a:uLnTx/>
                <a:uFillTx/>
                <a:latin typeface="Century Gothic" panose="020B0502020202020204"/>
                <a:ea typeface="微软雅黑" panose="020B0503020204020204" charset="-122"/>
              </a:endParaRPr>
            </a:p>
          </p:txBody>
        </p:sp>
        <p:sp>
          <p:nvSpPr>
            <p:cNvPr id="6" name="文本框 5"/>
            <p:cNvSpPr txBox="1"/>
            <p:nvPr/>
          </p:nvSpPr>
          <p:spPr>
            <a:xfrm>
              <a:off x="9443095" y="2573445"/>
              <a:ext cx="601447" cy="995209"/>
            </a:xfrm>
            <a:prstGeom prst="rect">
              <a:avLst/>
            </a:prstGeom>
            <a:noFill/>
          </p:spPr>
          <p:txBody>
            <a:bodyPr wrap="none" rtlCol="0">
              <a:spAutoFit/>
            </a:bodyPr>
            <a:lstStyle/>
            <a:p>
              <a:pPr algn="ctr" defTabSz="609600"/>
              <a:r>
                <a:rPr kumimoji="1" lang="en-US" altLang="zh-CN" sz="5865" dirty="0">
                  <a:solidFill>
                    <a:prstClr val="black">
                      <a:lumMod val="85000"/>
                      <a:lumOff val="15000"/>
                    </a:prstClr>
                  </a:solidFill>
                  <a:ea typeface="微软雅黑" panose="020B0503020204020204" charset="-122"/>
                </a:rPr>
                <a:t>4</a:t>
              </a:r>
              <a:endParaRPr kumimoji="1" lang="zh-CN" altLang="en-US" sz="5865" dirty="0">
                <a:solidFill>
                  <a:prstClr val="black">
                    <a:lumMod val="85000"/>
                    <a:lumOff val="15000"/>
                  </a:prstClr>
                </a:solidFill>
                <a:ea typeface="微软雅黑" panose="020B050302020402020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FOUR</a:t>
            </a:r>
            <a:endParaRPr kumimoji="1" lang="zh-CN" altLang="en-US" dirty="0"/>
          </a:p>
        </p:txBody>
      </p:sp>
      <p:sp>
        <p:nvSpPr>
          <p:cNvPr id="3" name="文本占位符 2"/>
          <p:cNvSpPr>
            <a:spLocks noGrp="1"/>
          </p:cNvSpPr>
          <p:nvPr>
            <p:ph type="body" sz="quarter" idx="11"/>
          </p:nvPr>
        </p:nvSpPr>
        <p:spPr/>
        <p:txBody>
          <a:bodyPr/>
          <a:lstStyle/>
          <a:p>
            <a:pPr algn="ctr" defTabSz="609600"/>
            <a:r>
              <a:rPr kumimoji="1" lang="en-US" altLang="zh-CN" dirty="0">
                <a:sym typeface="+mn-ea"/>
              </a:rPr>
              <a:t>Deep Forest</a:t>
            </a:r>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53311" y="256674"/>
            <a:ext cx="3511942" cy="418834"/>
          </a:xfrm>
        </p:spPr>
        <p:txBody>
          <a:bodyPr/>
          <a:lstStyle/>
          <a:p>
            <a:r>
              <a:rPr kumimoji="1" lang="en-US" altLang="zh-CN" dirty="0"/>
              <a:t>PART</a:t>
            </a:r>
            <a:r>
              <a:rPr kumimoji="1" lang="zh-CN" altLang="en-US" dirty="0"/>
              <a:t> </a:t>
            </a:r>
            <a:r>
              <a:rPr kumimoji="1" lang="en-US" altLang="zh-CN" dirty="0"/>
              <a:t>FOUR</a:t>
            </a:r>
            <a:endParaRPr kumimoji="1" lang="zh-CN" altLang="en-US" dirty="0"/>
          </a:p>
        </p:txBody>
      </p:sp>
      <p:sp>
        <p:nvSpPr>
          <p:cNvPr id="3" name="文本占位符 2"/>
          <p:cNvSpPr>
            <a:spLocks noGrp="1"/>
          </p:cNvSpPr>
          <p:nvPr>
            <p:ph type="body" sz="quarter" idx="11"/>
          </p:nvPr>
        </p:nvSpPr>
        <p:spPr>
          <a:xfrm>
            <a:off x="882650" y="675640"/>
            <a:ext cx="8082915" cy="529590"/>
          </a:xfrm>
        </p:spPr>
        <p:txBody>
          <a:bodyPr/>
          <a:lstStyle/>
          <a:p>
            <a:r>
              <a:rPr kumimoji="1" lang="en-US" altLang="zh-CN" sz="3200" dirty="0"/>
              <a:t>Brief introduction to deep tree </a:t>
            </a:r>
          </a:p>
        </p:txBody>
      </p:sp>
      <p:sp>
        <p:nvSpPr>
          <p:cNvPr id="33" name="圆角矩形 32"/>
          <p:cNvSpPr/>
          <p:nvPr/>
        </p:nvSpPr>
        <p:spPr>
          <a:xfrm>
            <a:off x="897053" y="3704506"/>
            <a:ext cx="2160000" cy="28803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34" name="圆角矩形 33"/>
          <p:cNvSpPr/>
          <p:nvPr/>
        </p:nvSpPr>
        <p:spPr>
          <a:xfrm>
            <a:off x="2783610" y="3704506"/>
            <a:ext cx="2640000" cy="288032"/>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59" name="圆角矩形 58"/>
          <p:cNvSpPr/>
          <p:nvPr/>
        </p:nvSpPr>
        <p:spPr>
          <a:xfrm>
            <a:off x="5150168" y="3704506"/>
            <a:ext cx="2640000" cy="28803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60" name="圆角矩形 59"/>
          <p:cNvSpPr/>
          <p:nvPr/>
        </p:nvSpPr>
        <p:spPr>
          <a:xfrm>
            <a:off x="7516725" y="3704506"/>
            <a:ext cx="2640000" cy="28803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61" name="椭圆 60"/>
          <p:cNvSpPr>
            <a:spLocks noChangeAspect="1"/>
          </p:cNvSpPr>
          <p:nvPr/>
        </p:nvSpPr>
        <p:spPr>
          <a:xfrm>
            <a:off x="2753931" y="2001342"/>
            <a:ext cx="384000" cy="384000"/>
          </a:xfrm>
          <a:prstGeom prst="ellipse">
            <a:avLst/>
          </a:prstGeom>
          <a:solidFill>
            <a:srgbClr val="29303A"/>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62" name="椭圆 61"/>
          <p:cNvSpPr>
            <a:spLocks noChangeAspect="1"/>
          </p:cNvSpPr>
          <p:nvPr/>
        </p:nvSpPr>
        <p:spPr>
          <a:xfrm>
            <a:off x="7469505" y="2001342"/>
            <a:ext cx="384000" cy="384000"/>
          </a:xfrm>
          <a:prstGeom prst="ellipse">
            <a:avLst/>
          </a:prstGeom>
          <a:solidFill>
            <a:srgbClr val="A5A5A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63" name="椭圆 62"/>
          <p:cNvSpPr>
            <a:spLocks noChangeAspect="1"/>
          </p:cNvSpPr>
          <p:nvPr/>
        </p:nvSpPr>
        <p:spPr>
          <a:xfrm>
            <a:off x="5087561" y="5249467"/>
            <a:ext cx="384000" cy="384000"/>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FFFFFF"/>
              </a:solidFill>
              <a:latin typeface="微软雅黑" panose="020B0503020204020204" charset="-122"/>
              <a:ea typeface="微软雅黑" panose="020B0503020204020204" charset="-122"/>
              <a:cs typeface="微软雅黑" panose="020B0503020204020204" charset="-122"/>
            </a:endParaRPr>
          </a:p>
        </p:txBody>
      </p:sp>
      <p:cxnSp>
        <p:nvCxnSpPr>
          <p:cNvPr id="64" name="直接连接符 11"/>
          <p:cNvCxnSpPr/>
          <p:nvPr/>
        </p:nvCxnSpPr>
        <p:spPr>
          <a:xfrm>
            <a:off x="2936582" y="2483374"/>
            <a:ext cx="0" cy="12000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12"/>
          <p:cNvCxnSpPr/>
          <p:nvPr/>
        </p:nvCxnSpPr>
        <p:spPr>
          <a:xfrm>
            <a:off x="7666163" y="2483374"/>
            <a:ext cx="0" cy="12000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13"/>
          <p:cNvCxnSpPr/>
          <p:nvPr/>
        </p:nvCxnSpPr>
        <p:spPr>
          <a:xfrm>
            <a:off x="5279561" y="3984147"/>
            <a:ext cx="0" cy="12000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3168269" y="1948184"/>
            <a:ext cx="3511939" cy="461665"/>
          </a:xfrm>
          <a:prstGeom prst="rect">
            <a:avLst/>
          </a:prstGeom>
          <a:noFill/>
        </p:spPr>
        <p:txBody>
          <a:bodyPr wrap="square" rtlCol="0">
            <a:spAutoFit/>
          </a:bodyPr>
          <a:lstStyle/>
          <a:p>
            <a:r>
              <a:rPr lang="en-GB" altLang="zh-CN" sz="2400" b="1" i="0" dirty="0">
                <a:solidFill>
                  <a:srgbClr val="333333"/>
                </a:solidFill>
                <a:effectLst/>
                <a:latin typeface="Arial" panose="020B0604020202020204" pitchFamily="34" charset="0"/>
              </a:rPr>
              <a:t>The overall structure</a:t>
            </a:r>
            <a:endParaRPr lang="zh-CN" altLang="en-US" sz="2400" b="1"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68" name="文本框 67"/>
          <p:cNvSpPr txBox="1"/>
          <p:nvPr/>
        </p:nvSpPr>
        <p:spPr>
          <a:xfrm>
            <a:off x="7922260" y="1948180"/>
            <a:ext cx="4269740" cy="460375"/>
          </a:xfrm>
          <a:prstGeom prst="rect">
            <a:avLst/>
          </a:prstGeom>
          <a:noFill/>
        </p:spPr>
        <p:txBody>
          <a:bodyPr wrap="square" rtlCol="0">
            <a:spAutoFit/>
          </a:bodyPr>
          <a:lstStyle/>
          <a:p>
            <a:pPr lvl="0" algn="l">
              <a:buClrTx/>
              <a:buSzTx/>
              <a:buFontTx/>
            </a:pPr>
            <a:r>
              <a:rPr lang="en-GB" altLang="zh-CN" sz="2400" b="1" dirty="0">
                <a:solidFill>
                  <a:schemeClr val="accent3"/>
                </a:solidFill>
                <a:effectLst/>
                <a:latin typeface="Arial" panose="020B0604020202020204" pitchFamily="34" charset="0"/>
                <a:sym typeface="+mn-ea"/>
              </a:rPr>
              <a:t>Cascade Forest Structure</a:t>
            </a:r>
          </a:p>
        </p:txBody>
      </p:sp>
      <p:sp>
        <p:nvSpPr>
          <p:cNvPr id="69" name="文本框 68"/>
          <p:cNvSpPr txBox="1"/>
          <p:nvPr/>
        </p:nvSpPr>
        <p:spPr>
          <a:xfrm>
            <a:off x="5586541" y="5249468"/>
            <a:ext cx="4273161" cy="420370"/>
          </a:xfrm>
          <a:prstGeom prst="rect">
            <a:avLst/>
          </a:prstGeom>
          <a:noFill/>
        </p:spPr>
        <p:txBody>
          <a:bodyPr wrap="square" rtlCol="0">
            <a:spAutoFit/>
          </a:bodyPr>
          <a:lstStyle/>
          <a:p>
            <a:r>
              <a:rPr lang="en-US" altLang="zh-CN" sz="2135" b="1" dirty="0">
                <a:solidFill>
                  <a:schemeClr val="accent1">
                    <a:lumMod val="75000"/>
                  </a:schemeClr>
                </a:solidFill>
                <a:latin typeface="Arial" panose="020B0604020202020204" pitchFamily="34" charset="0"/>
                <a:ea typeface="微软雅黑" panose="020B0503020204020204" charset="-122"/>
                <a:cs typeface="Arial" panose="020B0604020202020204" pitchFamily="34" charset="0"/>
              </a:rPr>
              <a:t>Multi-Grained Scanning</a:t>
            </a:r>
          </a:p>
        </p:txBody>
      </p:sp>
      <p:sp>
        <p:nvSpPr>
          <p:cNvPr id="25" name="直角三角形 24"/>
          <p:cNvSpPr/>
          <p:nvPr/>
        </p:nvSpPr>
        <p:spPr>
          <a:xfrm rot="10800000" flipH="1">
            <a:off x="0" y="0"/>
            <a:ext cx="953135" cy="34093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直角三角形 3"/>
          <p:cNvSpPr/>
          <p:nvPr/>
        </p:nvSpPr>
        <p:spPr>
          <a:xfrm flipH="1">
            <a:off x="10400665" y="127000"/>
            <a:ext cx="1918335" cy="685736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076325" y="675640"/>
            <a:ext cx="5484495" cy="529590"/>
          </a:xfrm>
          <a:ln w="12700" cmpd="sng">
            <a:noFill/>
          </a:ln>
        </p:spPr>
        <p:txBody>
          <a:bodyPr vert="horz" rtlCol="0" anchor="t"/>
          <a:lstStyle/>
          <a:p>
            <a:pPr lvl="0" algn="l"/>
            <a:r>
              <a:rPr kumimoji="1" lang="en-US" altLang="zh-CN" sz="3200" dirty="0">
                <a:sym typeface="+mn-ea"/>
              </a:rPr>
              <a:t>The overall structure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2026" y="1506984"/>
            <a:ext cx="7858992" cy="31732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63320" y="4899025"/>
            <a:ext cx="8759825" cy="1568450"/>
          </a:xfrm>
          <a:prstGeom prst="rect">
            <a:avLst/>
          </a:prstGeom>
          <a:noFill/>
        </p:spPr>
        <p:txBody>
          <a:bodyPr wrap="square" rtlCol="0">
            <a:spAutoFit/>
          </a:bodyPr>
          <a:lstStyle/>
          <a:p>
            <a:r>
              <a:rPr lang="en-US" altLang="zh-CN" sz="2400" b="0" i="0" dirty="0">
                <a:solidFill>
                  <a:srgbClr val="000000"/>
                </a:solidFill>
                <a:effectLst/>
                <a:latin typeface="Arial" panose="020B0604020202020204" pitchFamily="34" charset="0"/>
                <a:cs typeface="Arial" panose="020B0604020202020204" pitchFamily="34" charset="0"/>
              </a:rPr>
              <a:t>It uses the Cascade structure, which is a multi-level structure. There are two steps:</a:t>
            </a:r>
          </a:p>
          <a:p>
            <a:pPr marL="457200" indent="-457200">
              <a:buAutoNum type="arabicPeriod"/>
            </a:pPr>
            <a:r>
              <a:rPr lang="en-US" altLang="zh-CN" sz="2400" b="0" i="0" dirty="0">
                <a:solidFill>
                  <a:srgbClr val="000000"/>
                </a:solidFill>
                <a:effectLst/>
                <a:latin typeface="Arial" panose="020B0604020202020204" pitchFamily="34" charset="0"/>
                <a:cs typeface="Arial" panose="020B0604020202020204" pitchFamily="34" charset="0"/>
              </a:rPr>
              <a:t>Multi-Grained Scanning </a:t>
            </a:r>
          </a:p>
          <a:p>
            <a:pPr marL="457200" indent="-457200">
              <a:buAutoNum type="arabicPeriod"/>
            </a:pPr>
            <a:r>
              <a:rPr lang="en-US" altLang="zh-CN" sz="2400" b="0" i="0" dirty="0">
                <a:solidFill>
                  <a:srgbClr val="000000"/>
                </a:solidFill>
                <a:effectLst/>
                <a:latin typeface="Arial" panose="020B0604020202020204" pitchFamily="34" charset="0"/>
                <a:cs typeface="Arial" panose="020B0604020202020204" pitchFamily="34" charset="0"/>
              </a:rPr>
              <a:t>Cascade Forest.</a:t>
            </a:r>
            <a:endParaRPr lang="zh-CN" altLang="en-US" sz="2400" dirty="0">
              <a:latin typeface="Arial" panose="020B0604020202020204" pitchFamily="34" charset="0"/>
              <a:cs typeface="Arial" panose="020B0604020202020204" pitchFamily="34" charset="0"/>
            </a:endParaRPr>
          </a:p>
        </p:txBody>
      </p:sp>
      <p:sp>
        <p:nvSpPr>
          <p:cNvPr id="25" name="直角三角形 24"/>
          <p:cNvSpPr/>
          <p:nvPr/>
        </p:nvSpPr>
        <p:spPr>
          <a:xfrm rot="10800000" flipH="1">
            <a:off x="0" y="0"/>
            <a:ext cx="953135" cy="34093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flipH="1">
            <a:off x="10400665" y="127000"/>
            <a:ext cx="1918335" cy="685736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1"/>
          <p:cNvSpPr>
            <a:spLocks noGrp="1"/>
          </p:cNvSpPr>
          <p:nvPr/>
        </p:nvSpPr>
        <p:spPr>
          <a:xfrm>
            <a:off x="1163496" y="256674"/>
            <a:ext cx="3511942" cy="418834"/>
          </a:xfrm>
          <a:prstGeom prst="rect">
            <a:avLst/>
          </a:prstGeom>
          <a:ln w="12700" cmpd="sng">
            <a:noFill/>
          </a:ln>
        </p:spPr>
        <p:txBody>
          <a:bodyPr vert="horz" anchor="t"/>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PART</a:t>
            </a:r>
            <a:r>
              <a:rPr kumimoji="1" lang="zh-CN" altLang="en-US" dirty="0"/>
              <a:t> </a:t>
            </a:r>
            <a:r>
              <a:rPr kumimoji="1" lang="en-US" altLang="zh-CN" dirty="0"/>
              <a:t>FOUR</a:t>
            </a:r>
            <a:endParaRPr kumimoji="1"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953135" y="796925"/>
            <a:ext cx="5744210" cy="419100"/>
          </a:xfrm>
        </p:spPr>
        <p:txBody>
          <a:bodyPr/>
          <a:lstStyle/>
          <a:p>
            <a:r>
              <a:rPr kumimoji="1" lang="en-US" altLang="zh-CN" sz="3200" dirty="0"/>
              <a:t>Cascade forest Structure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625" y="1868642"/>
            <a:ext cx="6068796" cy="29297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11200" y="5154511"/>
            <a:ext cx="6525465" cy="1200329"/>
          </a:xfrm>
          <a:prstGeom prst="rect">
            <a:avLst/>
          </a:prstGeom>
          <a:noFill/>
        </p:spPr>
        <p:txBody>
          <a:bodyPr wrap="square">
            <a:spAutoFit/>
          </a:bodyPr>
          <a:lstStyle/>
          <a:p>
            <a:r>
              <a:rPr lang="en-US" altLang="zh-CN" sz="2400" b="0" i="0" dirty="0">
                <a:solidFill>
                  <a:srgbClr val="333333"/>
                </a:solidFill>
                <a:effectLst/>
                <a:latin typeface="Arial" panose="020B0604020202020204" pitchFamily="34" charset="0"/>
              </a:rPr>
              <a:t>Each layer consists of four random forests, two random forests (black) and two completely random forests (blue).</a:t>
            </a:r>
            <a:endParaRPr lang="zh-CN" altLang="en-US" sz="2400" dirty="0"/>
          </a:p>
        </p:txBody>
      </p:sp>
      <mc:AlternateContent xmlns:mc="http://schemas.openxmlformats.org/markup-compatibility/2006" xmlns:a14="http://schemas.microsoft.com/office/drawing/2010/main">
        <mc:Choice Requires="a14">
          <p:sp>
            <p:nvSpPr>
              <p:cNvPr id="6" name="TextBox 5"/>
              <p:cNvSpPr txBox="1"/>
              <p:nvPr/>
            </p:nvSpPr>
            <p:spPr>
              <a:xfrm>
                <a:off x="6936567" y="438935"/>
                <a:ext cx="4405746" cy="4901565"/>
              </a:xfrm>
              <a:prstGeom prst="rect">
                <a:avLst/>
              </a:prstGeom>
              <a:noFill/>
            </p:spPr>
            <p:txBody>
              <a:bodyPr wrap="square" rtlCol="0">
                <a:spAutoFit/>
              </a:bodyPr>
              <a:lstStyle/>
              <a:p>
                <a:pPr marL="285750" indent="-285750">
                  <a:buFont typeface="Arial" panose="020B0604020202020204" pitchFamily="34" charset="0"/>
                  <a:buChar char="•"/>
                </a:pPr>
                <a:r>
                  <a:rPr lang="en-US" altLang="zh-CN" sz="2400" b="0" i="0" dirty="0">
                    <a:solidFill>
                      <a:srgbClr val="333333"/>
                    </a:solidFill>
                    <a:effectLst/>
                    <a:latin typeface="Arial" panose="020B0604020202020204" pitchFamily="34" charset="0"/>
                  </a:rPr>
                  <a:t>Each completely random forest is composed of 500 decision trees. The tree grows completely, that is, each leaf node of the tree contains only one class of samples</a:t>
                </a:r>
              </a:p>
              <a:p>
                <a:pPr marL="285750" indent="-285750">
                  <a:buFont typeface="Arial" panose="020B0604020202020204" pitchFamily="34" charset="0"/>
                  <a:buChar char="•"/>
                </a:pPr>
                <a:r>
                  <a:rPr lang="en-US" altLang="zh-CN" sz="2400" b="0" i="0" dirty="0">
                    <a:solidFill>
                      <a:srgbClr val="333333"/>
                    </a:solidFill>
                    <a:effectLst/>
                    <a:latin typeface="Arial" panose="020B0604020202020204" pitchFamily="34" charset="0"/>
                  </a:rPr>
                  <a:t>Each  random forest consists of 500 decision trees.</a:t>
                </a:r>
                <a:r>
                  <a:rPr lang="en-US" altLang="zh-CN" sz="2400" b="0" i="0" dirty="0">
                    <a:solidFill>
                      <a:srgbClr val="4A90E2"/>
                    </a:solidFill>
                    <a:effectLst/>
                    <a:latin typeface="Arial" panose="020B0604020202020204" pitchFamily="34" charset="0"/>
                  </a:rPr>
                  <a:t> </a:t>
                </a:r>
                <a:r>
                  <a:rPr lang="en-US" altLang="zh-CN" sz="2400" dirty="0">
                    <a:solidFill>
                      <a:srgbClr val="333333"/>
                    </a:solidFill>
                    <a:latin typeface="Arial" panose="020B0604020202020204" pitchFamily="34" charset="0"/>
                  </a:rPr>
                  <a:t>Each tree is selected by randomly selecting </a:t>
                </a:r>
                <a14:m>
                  <m:oMath xmlns:m="http://schemas.openxmlformats.org/officeDocument/2006/math">
                    <m:rad>
                      <m:radPr>
                        <m:degHide m:val="on"/>
                        <m:ctrlPr>
                          <a:rPr lang="en-US" altLang="zh-CN" sz="2400" i="1" smtClean="0">
                            <a:solidFill>
                              <a:srgbClr val="333333"/>
                            </a:solidFill>
                            <a:latin typeface="Cambria Math" panose="02040503050406030204" pitchFamily="18" charset="0"/>
                          </a:rPr>
                        </m:ctrlPr>
                      </m:radPr>
                      <m:deg/>
                      <m:e>
                        <m:r>
                          <a:rPr lang="en-US" altLang="zh-CN" sz="2400" i="1" smtClean="0">
                            <a:solidFill>
                              <a:srgbClr val="333333"/>
                            </a:solidFill>
                            <a:latin typeface="Cambria Math" panose="02040503050406030204" pitchFamily="18" charset="0"/>
                          </a:rPr>
                          <m:t>𝑘</m:t>
                        </m:r>
                      </m:e>
                    </m:rad>
                  </m:oMath>
                </a14:m>
                <a:r>
                  <a:rPr lang="en-US" altLang="zh-CN" sz="2400" dirty="0">
                    <a:solidFill>
                      <a:srgbClr val="333333"/>
                    </a:solidFill>
                    <a:latin typeface="Arial" panose="020B0604020202020204" pitchFamily="34" charset="0"/>
                  </a:rPr>
                  <a:t> candidate features (k- the number of features)</a:t>
                </a:r>
              </a:p>
            </p:txBody>
          </p:sp>
        </mc:Choice>
        <mc:Fallback xmlns="">
          <p:sp>
            <p:nvSpPr>
              <p:cNvPr id="6" name="TextBox 5"/>
              <p:cNvSpPr txBox="1">
                <a:spLocks noRot="1" noChangeAspect="1" noMove="1" noResize="1" noEditPoints="1" noAdjustHandles="1" noChangeArrowheads="1" noChangeShapeType="1" noTextEdit="1"/>
              </p:cNvSpPr>
              <p:nvPr/>
            </p:nvSpPr>
            <p:spPr>
              <a:xfrm>
                <a:off x="6936567" y="438935"/>
                <a:ext cx="4405746" cy="4901565"/>
              </a:xfrm>
              <a:prstGeom prst="rect">
                <a:avLst/>
              </a:prstGeom>
              <a:blipFill rotWithShape="1">
                <a:blip r:embed="rId3"/>
                <a:stretch>
                  <a:fillRect l="-10" t="-3" r="13" b="3"/>
                </a:stretch>
              </a:blipFill>
            </p:spPr>
            <p:txBody>
              <a:bodyPr/>
              <a:lstStyle/>
              <a:p>
                <a:r>
                  <a:rPr lang="zh-CN" altLang="en-US">
                    <a:noFill/>
                  </a:rPr>
                  <a:t> </a:t>
                </a:r>
              </a:p>
            </p:txBody>
          </p:sp>
        </mc:Fallback>
      </mc:AlternateContent>
      <p:sp>
        <p:nvSpPr>
          <p:cNvPr id="25" name="直角三角形 24"/>
          <p:cNvSpPr/>
          <p:nvPr/>
        </p:nvSpPr>
        <p:spPr>
          <a:xfrm rot="10800000" flipH="1">
            <a:off x="0" y="0"/>
            <a:ext cx="953135" cy="34093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flipH="1">
            <a:off x="10400665" y="127000"/>
            <a:ext cx="1918335" cy="685736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占位符 1"/>
          <p:cNvSpPr>
            <a:spLocks noGrp="1"/>
          </p:cNvSpPr>
          <p:nvPr/>
        </p:nvSpPr>
        <p:spPr>
          <a:xfrm>
            <a:off x="953311" y="256674"/>
            <a:ext cx="3511942" cy="418834"/>
          </a:xfrm>
          <a:prstGeom prst="rect">
            <a:avLst/>
          </a:prstGeom>
          <a:ln w="12700" cmpd="sng">
            <a:noFill/>
          </a:ln>
        </p:spPr>
        <p:txBody>
          <a:bodyPr vert="horz" anchor="t"/>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PART</a:t>
            </a:r>
            <a:r>
              <a:rPr kumimoji="1" lang="zh-CN" altLang="en-US" dirty="0"/>
              <a:t> </a:t>
            </a:r>
            <a:r>
              <a:rPr kumimoji="1" lang="en-US" altLang="zh-CN" dirty="0"/>
              <a:t>FOUR</a:t>
            </a:r>
            <a:endParaRPr kumimoji="1"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p:cNvSpPr/>
          <p:nvPr/>
        </p:nvSpPr>
        <p:spPr>
          <a:xfrm rot="10800000" flipH="1">
            <a:off x="0" y="0"/>
            <a:ext cx="953135" cy="34093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flipH="1">
            <a:off x="10400665" y="127000"/>
            <a:ext cx="1918335" cy="685736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Placeholder 2"/>
          <p:cNvSpPr>
            <a:spLocks noGrp="1"/>
          </p:cNvSpPr>
          <p:nvPr>
            <p:ph type="body" sz="quarter" idx="11"/>
          </p:nvPr>
        </p:nvSpPr>
        <p:spPr>
          <a:xfrm>
            <a:off x="953135" y="815975"/>
            <a:ext cx="6190615" cy="529590"/>
          </a:xfrm>
        </p:spPr>
        <p:txBody>
          <a:bodyPr/>
          <a:lstStyle/>
          <a:p>
            <a:r>
              <a:rPr kumimoji="1" lang="en-US" altLang="zh-CN" sz="3200" dirty="0"/>
              <a:t>Cascade forest Structure</a:t>
            </a:r>
            <a:endParaRPr kumimoji="1" lang="zh-CN" altLang="en-US" sz="3200" dirty="0"/>
          </a:p>
          <a:p>
            <a:endParaRPr kumimoji="1" lang="zh-CN" altLang="en-US" sz="32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946" y="1857479"/>
            <a:ext cx="5713745" cy="3143041"/>
          </a:xfrm>
          <a:prstGeom prst="rect">
            <a:avLst/>
          </a:prstGeom>
          <a:noFill/>
          <a:ln>
            <a:noFill/>
          </a:ln>
        </p:spPr>
      </p:pic>
      <p:sp>
        <p:nvSpPr>
          <p:cNvPr id="7" name="TextBox 6"/>
          <p:cNvSpPr txBox="1"/>
          <p:nvPr/>
        </p:nvSpPr>
        <p:spPr>
          <a:xfrm>
            <a:off x="6640715" y="5000326"/>
            <a:ext cx="5218545" cy="1198880"/>
          </a:xfrm>
          <a:prstGeom prst="rect">
            <a:avLst/>
          </a:prstGeom>
          <a:noFill/>
        </p:spPr>
        <p:txBody>
          <a:bodyPr wrap="square">
            <a:spAutoFit/>
          </a:bodyPr>
          <a:lstStyle/>
          <a:p>
            <a:r>
              <a:rPr lang="en-US" altLang="zh-CN" sz="2400" dirty="0">
                <a:effectLst/>
                <a:latin typeface="Arial" panose="020B0604020202020204" pitchFamily="34" charset="0"/>
                <a:cs typeface="Arial" panose="020B0604020202020204" pitchFamily="34" charset="0"/>
              </a:rPr>
              <a:t>To reduce the risk of overfitting, class vector produced by each forest is generated by k-fold cross validation.</a:t>
            </a:r>
          </a:p>
        </p:txBody>
      </p:sp>
      <p:pic>
        <p:nvPicPr>
          <p:cNvPr id="9" name="Picture 8"/>
          <p:cNvPicPr>
            <a:picLocks noChangeAspect="1"/>
          </p:cNvPicPr>
          <p:nvPr/>
        </p:nvPicPr>
        <p:blipFill>
          <a:blip r:embed="rId3"/>
          <a:stretch>
            <a:fillRect/>
          </a:stretch>
        </p:blipFill>
        <p:spPr>
          <a:xfrm>
            <a:off x="6640599" y="2730559"/>
            <a:ext cx="4608945" cy="2270282"/>
          </a:xfrm>
          <a:prstGeom prst="rect">
            <a:avLst/>
          </a:prstGeom>
        </p:spPr>
      </p:pic>
      <p:sp>
        <p:nvSpPr>
          <p:cNvPr id="11" name="TextBox 10"/>
          <p:cNvSpPr txBox="1"/>
          <p:nvPr/>
        </p:nvSpPr>
        <p:spPr>
          <a:xfrm>
            <a:off x="544953" y="5136196"/>
            <a:ext cx="6096000" cy="460375"/>
          </a:xfrm>
          <a:prstGeom prst="rect">
            <a:avLst/>
          </a:prstGeom>
          <a:noFill/>
        </p:spPr>
        <p:txBody>
          <a:bodyPr wrap="square">
            <a:spAutoFit/>
          </a:bodyPr>
          <a:lstStyle/>
          <a:p>
            <a:r>
              <a:rPr lang="en-US" altLang="zh-CN" sz="2400" dirty="0">
                <a:latin typeface="Arial" panose="020B0604020202020204" pitchFamily="34" charset="0"/>
                <a:cs typeface="Arial" panose="020B0604020202020204" pitchFamily="34" charset="0"/>
              </a:rPr>
              <a:t>Example for cascade forest structure</a:t>
            </a:r>
          </a:p>
        </p:txBody>
      </p:sp>
      <p:sp>
        <p:nvSpPr>
          <p:cNvPr id="6" name="文本占位符 1"/>
          <p:cNvSpPr>
            <a:spLocks noGrp="1"/>
          </p:cNvSpPr>
          <p:nvPr/>
        </p:nvSpPr>
        <p:spPr>
          <a:xfrm>
            <a:off x="953311" y="256674"/>
            <a:ext cx="3511942" cy="418834"/>
          </a:xfrm>
          <a:prstGeom prst="rect">
            <a:avLst/>
          </a:prstGeom>
          <a:ln w="12700" cmpd="sng">
            <a:noFill/>
          </a:ln>
        </p:spPr>
        <p:txBody>
          <a:bodyPr vert="horz" anchor="t"/>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PART</a:t>
            </a:r>
            <a:r>
              <a:rPr kumimoji="1" lang="zh-CN" altLang="en-US" dirty="0"/>
              <a:t> </a:t>
            </a:r>
            <a:r>
              <a:rPr kumimoji="1" lang="en-US" altLang="zh-CN" dirty="0"/>
              <a:t>FOUR</a:t>
            </a:r>
            <a:endParaRPr kumimoji="1"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953135" y="675640"/>
            <a:ext cx="5965190" cy="529590"/>
          </a:xfrm>
        </p:spPr>
        <p:txBody>
          <a:bodyPr/>
          <a:lstStyle/>
          <a:p>
            <a:r>
              <a:rPr kumimoji="1" lang="en-US" altLang="zh-CN" sz="3200" dirty="0"/>
              <a:t>Multi-Grained Scanning</a:t>
            </a:r>
          </a:p>
          <a:p>
            <a:endParaRPr kumimoji="1" lang="en-US" altLang="zh-CN" sz="3200" dirty="0"/>
          </a:p>
        </p:txBody>
      </p:sp>
      <p:sp>
        <p:nvSpPr>
          <p:cNvPr id="6" name="TextBox 5"/>
          <p:cNvSpPr txBox="1"/>
          <p:nvPr/>
        </p:nvSpPr>
        <p:spPr>
          <a:xfrm>
            <a:off x="3852603" y="3552021"/>
            <a:ext cx="7302911" cy="3416320"/>
          </a:xfrm>
          <a:prstGeom prst="rect">
            <a:avLst/>
          </a:prstGeom>
          <a:noFill/>
        </p:spPr>
        <p:txBody>
          <a:bodyPr wrap="square">
            <a:spAutoFit/>
          </a:bodyPr>
          <a:lstStyle/>
          <a:p>
            <a:r>
              <a:rPr lang="en-US" altLang="zh-CN" sz="2400" b="0" i="0" dirty="0">
                <a:solidFill>
                  <a:srgbClr val="333333"/>
                </a:solidFill>
                <a:effectLst/>
                <a:latin typeface="Arial" panose="020B0604020202020204" pitchFamily="34" charset="0"/>
              </a:rPr>
              <a:t>Multi-granularity Scanning refers to using multiple sliding Windows of different sizes to take values on raw data.</a:t>
            </a:r>
          </a:p>
          <a:p>
            <a:r>
              <a:rPr lang="en-US" altLang="zh-CN" sz="2400" dirty="0">
                <a:solidFill>
                  <a:srgbClr val="333333"/>
                </a:solidFill>
                <a:latin typeface="Arial" panose="020B0604020202020204" pitchFamily="34" charset="0"/>
              </a:rPr>
              <a:t>Assume:</a:t>
            </a:r>
          </a:p>
          <a:p>
            <a:pPr marL="342900" indent="-342900">
              <a:buFont typeface="Arial" panose="020B0604020202020204" pitchFamily="34" charset="0"/>
              <a:buChar char="•"/>
            </a:pPr>
            <a:r>
              <a:rPr lang="en-US" altLang="zh-CN" sz="2400" dirty="0">
                <a:solidFill>
                  <a:srgbClr val="333333"/>
                </a:solidFill>
                <a:latin typeface="Arial" panose="020B0604020202020204" pitchFamily="34" charset="0"/>
              </a:rPr>
              <a:t>400 dimensions of sample input</a:t>
            </a:r>
          </a:p>
          <a:p>
            <a:pPr marL="342900" indent="-342900">
              <a:buFont typeface="Arial" panose="020B0604020202020204" pitchFamily="34" charset="0"/>
              <a:buChar char="•"/>
            </a:pPr>
            <a:r>
              <a:rPr lang="en-US" altLang="zh-CN" sz="2400" dirty="0">
                <a:solidFill>
                  <a:srgbClr val="333333"/>
                </a:solidFill>
                <a:latin typeface="Arial" panose="020B0604020202020204" pitchFamily="34" charset="0"/>
              </a:rPr>
              <a:t>The window size is 100 dimensions</a:t>
            </a:r>
          </a:p>
          <a:p>
            <a:r>
              <a:rPr lang="en-US" altLang="zh-CN" sz="2400" b="0" i="0" dirty="0">
                <a:solidFill>
                  <a:srgbClr val="121212"/>
                </a:solidFill>
                <a:effectLst/>
                <a:latin typeface="-apple-system"/>
              </a:rPr>
              <a:t>So, number of sample  is</a:t>
            </a:r>
          </a:p>
          <a:p>
            <a:r>
              <a:rPr lang="en-US" altLang="zh-CN" sz="2400" b="0" i="0" dirty="0">
                <a:solidFill>
                  <a:srgbClr val="121212"/>
                </a:solidFill>
                <a:effectLst/>
                <a:latin typeface="-apple-system"/>
              </a:rPr>
              <a:t> (400-100)/1 + 1</a:t>
            </a:r>
            <a:r>
              <a:rPr lang="en-US" altLang="zh-CN" sz="2400" dirty="0">
                <a:solidFill>
                  <a:srgbClr val="121212"/>
                </a:solidFill>
                <a:latin typeface="-apple-system"/>
              </a:rPr>
              <a:t>)=</a:t>
            </a:r>
            <a:r>
              <a:rPr lang="en-US" altLang="zh-CN" sz="2400" b="0" i="0" dirty="0">
                <a:solidFill>
                  <a:srgbClr val="121212"/>
                </a:solidFill>
                <a:effectLst/>
                <a:latin typeface="-apple-system"/>
              </a:rPr>
              <a:t>301</a:t>
            </a:r>
            <a:endParaRPr lang="en-US" altLang="zh-CN" sz="2400" dirty="0">
              <a:solidFill>
                <a:srgbClr val="333333"/>
              </a:solidFill>
              <a:latin typeface="Arial" panose="020B0604020202020204" pitchFamily="34" charset="0"/>
            </a:endParaRPr>
          </a:p>
          <a:p>
            <a:endParaRPr lang="zh-CN" altLang="en-US" sz="2400" dirty="0"/>
          </a:p>
        </p:txBody>
      </p:sp>
      <p:sp>
        <p:nvSpPr>
          <p:cNvPr id="4" name="直角三角形 3"/>
          <p:cNvSpPr/>
          <p:nvPr/>
        </p:nvSpPr>
        <p:spPr>
          <a:xfrm rot="10800000" flipH="1">
            <a:off x="0" y="0"/>
            <a:ext cx="953135" cy="34093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flipH="1">
            <a:off x="10400665" y="127000"/>
            <a:ext cx="1918335" cy="685736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占位符 1"/>
          <p:cNvSpPr>
            <a:spLocks noGrp="1"/>
          </p:cNvSpPr>
          <p:nvPr/>
        </p:nvSpPr>
        <p:spPr>
          <a:xfrm>
            <a:off x="953311" y="256674"/>
            <a:ext cx="3511942" cy="418834"/>
          </a:xfrm>
          <a:prstGeom prst="rect">
            <a:avLst/>
          </a:prstGeom>
          <a:ln w="12700" cmpd="sng">
            <a:noFill/>
          </a:ln>
        </p:spPr>
        <p:txBody>
          <a:bodyPr vert="horz" anchor="t"/>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PART</a:t>
            </a:r>
            <a:r>
              <a:rPr kumimoji="1" lang="zh-CN" altLang="en-US" dirty="0"/>
              <a:t> </a:t>
            </a:r>
            <a:r>
              <a:rPr kumimoji="1" lang="en-US" altLang="zh-CN" dirty="0"/>
              <a:t>FOUR</a:t>
            </a:r>
            <a:endParaRPr kumimoji="1" lang="zh-CN" alt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940" b="45902"/>
          <a:stretch/>
        </p:blipFill>
        <p:spPr bwMode="auto">
          <a:xfrm>
            <a:off x="4473329" y="1488949"/>
            <a:ext cx="5327246" cy="19203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B6C20A5-08E1-4CEA-AEEC-2D5E23894719}"/>
              </a:ext>
            </a:extLst>
          </p:cNvPr>
          <p:cNvPicPr>
            <a:picLocks noChangeAspect="1"/>
          </p:cNvPicPr>
          <p:nvPr/>
        </p:nvPicPr>
        <p:blipFill>
          <a:blip r:embed="rId3"/>
          <a:stretch>
            <a:fillRect/>
          </a:stretch>
        </p:blipFill>
        <p:spPr>
          <a:xfrm>
            <a:off x="937084" y="1654107"/>
            <a:ext cx="2398556" cy="361620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FIVE</a:t>
            </a:r>
          </a:p>
        </p:txBody>
      </p:sp>
      <p:sp>
        <p:nvSpPr>
          <p:cNvPr id="3" name="文本占位符 2"/>
          <p:cNvSpPr>
            <a:spLocks noGrp="1"/>
          </p:cNvSpPr>
          <p:nvPr>
            <p:ph type="body" sz="quarter" idx="11"/>
          </p:nvPr>
        </p:nvSpPr>
        <p:spPr>
          <a:xfrm>
            <a:off x="789940" y="2626360"/>
            <a:ext cx="10611485" cy="902335"/>
          </a:xfrm>
        </p:spPr>
        <p:txBody>
          <a:bodyPr/>
          <a:lstStyle/>
          <a:p>
            <a:pPr algn="ctr" defTabSz="609600"/>
            <a:r>
              <a:rPr kumimoji="1" lang="en-US" altLang="zh-CN" dirty="0">
                <a:sym typeface="+mn-ea"/>
              </a:rPr>
              <a:t>Visualization and Examination</a:t>
            </a:r>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982979" y="46149"/>
            <a:ext cx="8882380" cy="729615"/>
          </a:xfrm>
        </p:spPr>
        <p:txBody>
          <a:bodyPr/>
          <a:lstStyle/>
          <a:p>
            <a:r>
              <a:rPr kumimoji="1" lang="en-US" altLang="zh-CN" sz="3600" dirty="0"/>
              <a:t>Examination</a:t>
            </a:r>
          </a:p>
        </p:txBody>
      </p:sp>
      <p:sp>
        <p:nvSpPr>
          <p:cNvPr id="25" name="直角三角形 24"/>
          <p:cNvSpPr/>
          <p:nvPr/>
        </p:nvSpPr>
        <p:spPr>
          <a:xfrm rot="10800000" flipH="1">
            <a:off x="0" y="0"/>
            <a:ext cx="953135" cy="34093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flipH="1">
            <a:off x="10400665" y="127000"/>
            <a:ext cx="1918335" cy="685736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2"/>
          <a:stretch>
            <a:fillRect/>
          </a:stretch>
        </p:blipFill>
        <p:spPr>
          <a:xfrm>
            <a:off x="657861" y="1545127"/>
            <a:ext cx="3676107" cy="1991188"/>
          </a:xfrm>
          <a:prstGeom prst="rect">
            <a:avLst/>
          </a:prstGeom>
        </p:spPr>
      </p:pic>
      <p:pic>
        <p:nvPicPr>
          <p:cNvPr id="1028" name="图片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6139" y="1562672"/>
            <a:ext cx="3676107" cy="1975866"/>
          </a:xfrm>
          <a:prstGeom prst="rect">
            <a:avLst/>
          </a:prstGeom>
          <a:noFill/>
          <a:extLst>
            <a:ext uri="{909E8E84-426E-40DD-AFC4-6F175D3DCCD1}">
              <a14:hiddenFill xmlns:a14="http://schemas.microsoft.com/office/drawing/2010/main">
                <a:solidFill>
                  <a:srgbClr val="FFFFFF"/>
                </a:solidFill>
              </a14:hiddenFill>
            </a:ext>
          </a:extLst>
        </p:spPr>
      </p:pic>
      <p:pic>
        <p:nvPicPr>
          <p:cNvPr id="1027" name="图片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344" y="3524980"/>
            <a:ext cx="3692440" cy="2070962"/>
          </a:xfrm>
          <a:prstGeom prst="rect">
            <a:avLst/>
          </a:prstGeom>
          <a:noFill/>
          <a:extLst>
            <a:ext uri="{909E8E84-426E-40DD-AFC4-6F175D3DCCD1}">
              <a14:hiddenFill xmlns:a14="http://schemas.microsoft.com/office/drawing/2010/main">
                <a:solidFill>
                  <a:srgbClr val="FFFFFF"/>
                </a:solidFill>
              </a14:hiddenFill>
            </a:ext>
          </a:extLst>
        </p:spPr>
      </p:pic>
      <p:pic>
        <p:nvPicPr>
          <p:cNvPr id="1026" name="图片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3969" y="3524981"/>
            <a:ext cx="3676108" cy="1997308"/>
          </a:xfrm>
          <a:prstGeom prst="rect">
            <a:avLst/>
          </a:prstGeom>
          <a:noFill/>
          <a:extLst>
            <a:ext uri="{909E8E84-426E-40DD-AFC4-6F175D3DCCD1}">
              <a14:hiddenFill xmlns:a14="http://schemas.microsoft.com/office/drawing/2010/main">
                <a:solidFill>
                  <a:srgbClr val="FFFFFF"/>
                </a:solidFill>
              </a14:hiddenFill>
            </a:ext>
          </a:extLst>
        </p:spPr>
      </p:pic>
      <p:pic>
        <p:nvPicPr>
          <p:cNvPr id="1025" name="图片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10076" y="1564636"/>
            <a:ext cx="3693983" cy="196034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6"/>
          <p:cNvSpPr>
            <a:spLocks noChangeArrowheads="1"/>
          </p:cNvSpPr>
          <p:nvPr/>
        </p:nvSpPr>
        <p:spPr bwMode="auto">
          <a:xfrm>
            <a:off x="0" y="32908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7"/>
          <p:cNvSpPr>
            <a:spLocks noChangeArrowheads="1"/>
          </p:cNvSpPr>
          <p:nvPr/>
        </p:nvSpPr>
        <p:spPr bwMode="auto">
          <a:xfrm>
            <a:off x="0" y="62531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8"/>
          <p:cNvSpPr>
            <a:spLocks noChangeArrowheads="1"/>
          </p:cNvSpPr>
          <p:nvPr/>
        </p:nvSpPr>
        <p:spPr bwMode="auto">
          <a:xfrm>
            <a:off x="0" y="91201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Rectangle 9"/>
          <p:cNvSpPr>
            <a:spLocks noChangeArrowheads="1"/>
          </p:cNvSpPr>
          <p:nvPr/>
        </p:nvSpPr>
        <p:spPr bwMode="auto">
          <a:xfrm>
            <a:off x="0" y="11920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3" name="图片 12"/>
          <p:cNvPicPr>
            <a:picLocks noChangeAspect="1"/>
          </p:cNvPicPr>
          <p:nvPr/>
        </p:nvPicPr>
        <p:blipFill>
          <a:blip r:embed="rId7"/>
          <a:stretch>
            <a:fillRect/>
          </a:stretch>
        </p:blipFill>
        <p:spPr>
          <a:xfrm>
            <a:off x="8007905" y="3524981"/>
            <a:ext cx="3696154" cy="204752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759143" y="581420"/>
            <a:ext cx="8882380" cy="729615"/>
          </a:xfrm>
        </p:spPr>
        <p:txBody>
          <a:bodyPr/>
          <a:lstStyle/>
          <a:p>
            <a:r>
              <a:rPr kumimoji="1" lang="en-US" altLang="zh-CN" sz="3600" dirty="0"/>
              <a:t>Visualization</a:t>
            </a:r>
          </a:p>
        </p:txBody>
      </p:sp>
      <p:sp>
        <p:nvSpPr>
          <p:cNvPr id="25" name="直角三角形 24"/>
          <p:cNvSpPr/>
          <p:nvPr/>
        </p:nvSpPr>
        <p:spPr>
          <a:xfrm rot="10800000" flipH="1">
            <a:off x="0" y="0"/>
            <a:ext cx="953135" cy="34093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flipH="1">
            <a:off x="10400665" y="127000"/>
            <a:ext cx="1918335" cy="685736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6"/>
          <p:cNvSpPr>
            <a:spLocks noChangeArrowheads="1"/>
          </p:cNvSpPr>
          <p:nvPr/>
        </p:nvSpPr>
        <p:spPr bwMode="auto">
          <a:xfrm>
            <a:off x="0" y="32908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7"/>
          <p:cNvSpPr>
            <a:spLocks noChangeArrowheads="1"/>
          </p:cNvSpPr>
          <p:nvPr/>
        </p:nvSpPr>
        <p:spPr bwMode="auto">
          <a:xfrm>
            <a:off x="0" y="62531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8"/>
          <p:cNvSpPr>
            <a:spLocks noChangeArrowheads="1"/>
          </p:cNvSpPr>
          <p:nvPr/>
        </p:nvSpPr>
        <p:spPr bwMode="auto">
          <a:xfrm>
            <a:off x="0" y="91201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Rectangle 9"/>
          <p:cNvSpPr>
            <a:spLocks noChangeArrowheads="1"/>
          </p:cNvSpPr>
          <p:nvPr/>
        </p:nvSpPr>
        <p:spPr bwMode="auto">
          <a:xfrm>
            <a:off x="0" y="11920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6" name="图片 15"/>
          <p:cNvPicPr>
            <a:picLocks noChangeAspect="1"/>
          </p:cNvPicPr>
          <p:nvPr/>
        </p:nvPicPr>
        <p:blipFill>
          <a:blip r:embed="rId2"/>
          <a:stretch>
            <a:fillRect/>
          </a:stretch>
        </p:blipFill>
        <p:spPr>
          <a:xfrm>
            <a:off x="821690" y="1435255"/>
            <a:ext cx="5274310" cy="2074545"/>
          </a:xfrm>
          <a:prstGeom prst="rect">
            <a:avLst/>
          </a:prstGeom>
        </p:spPr>
      </p:pic>
      <p:pic>
        <p:nvPicPr>
          <p:cNvPr id="18" name="图片 17"/>
          <p:cNvPicPr>
            <a:picLocks noChangeAspect="1"/>
          </p:cNvPicPr>
          <p:nvPr/>
        </p:nvPicPr>
        <p:blipFill>
          <a:blip r:embed="rId3"/>
          <a:stretch>
            <a:fillRect/>
          </a:stretch>
        </p:blipFill>
        <p:spPr>
          <a:xfrm>
            <a:off x="7041198" y="4209996"/>
            <a:ext cx="3834765" cy="2074999"/>
          </a:xfrm>
          <a:prstGeom prst="rect">
            <a:avLst/>
          </a:prstGeom>
        </p:spPr>
      </p:pic>
      <p:sp>
        <p:nvSpPr>
          <p:cNvPr id="2" name="箭头: 下 1"/>
          <p:cNvSpPr/>
          <p:nvPr/>
        </p:nvSpPr>
        <p:spPr>
          <a:xfrm>
            <a:off x="3125470" y="3750071"/>
            <a:ext cx="666750" cy="8096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下 19"/>
          <p:cNvSpPr/>
          <p:nvPr/>
        </p:nvSpPr>
        <p:spPr>
          <a:xfrm rot="16200000">
            <a:off x="5669598" y="4929300"/>
            <a:ext cx="666750" cy="8096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808417" y="4967105"/>
            <a:ext cx="1473707" cy="461665"/>
          </a:xfrm>
          <a:prstGeom prst="rect">
            <a:avLst/>
          </a:prstGeom>
          <a:noFill/>
        </p:spPr>
        <p:txBody>
          <a:bodyPr wrap="square">
            <a:spAutoFit/>
          </a:bodyPr>
          <a:lstStyle/>
          <a:p>
            <a:r>
              <a:rPr lang="en-US" altLang="zh-CN" sz="2400" dirty="0"/>
              <a:t>Ranking </a:t>
            </a:r>
            <a:endParaRPr lang="zh-CN" altLang="en-US" sz="2400" dirty="0"/>
          </a:p>
        </p:txBody>
      </p:sp>
      <p:sp>
        <p:nvSpPr>
          <p:cNvPr id="22" name="文本框 21"/>
          <p:cNvSpPr txBox="1"/>
          <p:nvPr/>
        </p:nvSpPr>
        <p:spPr>
          <a:xfrm>
            <a:off x="7146766" y="2146128"/>
            <a:ext cx="3623627" cy="830997"/>
          </a:xfrm>
          <a:prstGeom prst="rect">
            <a:avLst/>
          </a:prstGeom>
          <a:noFill/>
        </p:spPr>
        <p:txBody>
          <a:bodyPr wrap="square">
            <a:spAutoFit/>
          </a:bodyPr>
          <a:lstStyle/>
          <a:p>
            <a:r>
              <a:rPr lang="en-US" altLang="zh-CN" sz="2400" b="1" dirty="0"/>
              <a:t>Higher rank </a:t>
            </a:r>
          </a:p>
          <a:p>
            <a:r>
              <a:rPr lang="en-US" altLang="zh-CN" sz="2400" b="1" dirty="0"/>
              <a:t>== Better performance</a:t>
            </a:r>
            <a:endParaRPr lang="zh-CN" altLang="en-US" sz="2400" dirty="0"/>
          </a:p>
        </p:txBody>
      </p:sp>
      <p:sp>
        <p:nvSpPr>
          <p:cNvPr id="23" name="文本框 22"/>
          <p:cNvSpPr txBox="1"/>
          <p:nvPr/>
        </p:nvSpPr>
        <p:spPr>
          <a:xfrm>
            <a:off x="2535143" y="5567233"/>
            <a:ext cx="1847403" cy="461665"/>
          </a:xfrm>
          <a:prstGeom prst="rect">
            <a:avLst/>
          </a:prstGeom>
          <a:noFill/>
        </p:spPr>
        <p:txBody>
          <a:bodyPr wrap="square">
            <a:spAutoFit/>
          </a:bodyPr>
          <a:lstStyle/>
          <a:p>
            <a:pPr algn="ctr"/>
            <a:r>
              <a:rPr lang="en-US" altLang="zh-CN" sz="2400" dirty="0"/>
              <a:t>And Score </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759143" y="581420"/>
            <a:ext cx="8882380" cy="729615"/>
          </a:xfrm>
        </p:spPr>
        <p:txBody>
          <a:bodyPr/>
          <a:lstStyle/>
          <a:p>
            <a:r>
              <a:rPr kumimoji="1" lang="en-US" altLang="zh-CN" sz="3600" dirty="0"/>
              <a:t>Visualization</a:t>
            </a:r>
          </a:p>
        </p:txBody>
      </p:sp>
      <p:sp>
        <p:nvSpPr>
          <p:cNvPr id="25" name="直角三角形 24"/>
          <p:cNvSpPr/>
          <p:nvPr/>
        </p:nvSpPr>
        <p:spPr>
          <a:xfrm rot="10800000" flipH="1">
            <a:off x="0" y="0"/>
            <a:ext cx="953135" cy="34093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6"/>
          <p:cNvSpPr>
            <a:spLocks noChangeArrowheads="1"/>
          </p:cNvSpPr>
          <p:nvPr/>
        </p:nvSpPr>
        <p:spPr bwMode="auto">
          <a:xfrm>
            <a:off x="0" y="32908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7"/>
          <p:cNvSpPr>
            <a:spLocks noChangeArrowheads="1"/>
          </p:cNvSpPr>
          <p:nvPr/>
        </p:nvSpPr>
        <p:spPr bwMode="auto">
          <a:xfrm>
            <a:off x="0" y="62531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8"/>
          <p:cNvSpPr>
            <a:spLocks noChangeArrowheads="1"/>
          </p:cNvSpPr>
          <p:nvPr/>
        </p:nvSpPr>
        <p:spPr bwMode="auto">
          <a:xfrm>
            <a:off x="0" y="91201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Rectangle 9"/>
          <p:cNvSpPr>
            <a:spLocks noChangeArrowheads="1"/>
          </p:cNvSpPr>
          <p:nvPr/>
        </p:nvSpPr>
        <p:spPr bwMode="auto">
          <a:xfrm>
            <a:off x="0" y="11920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9" name="图片 18"/>
          <p:cNvPicPr>
            <a:picLocks noChangeAspect="1"/>
          </p:cNvPicPr>
          <p:nvPr/>
        </p:nvPicPr>
        <p:blipFill>
          <a:blip r:embed="rId3"/>
          <a:stretch>
            <a:fillRect/>
          </a:stretch>
        </p:blipFill>
        <p:spPr>
          <a:xfrm>
            <a:off x="1307147" y="1402566"/>
            <a:ext cx="9456384" cy="4819272"/>
          </a:xfrm>
          <a:prstGeom prst="rect">
            <a:avLst/>
          </a:prstGeom>
        </p:spPr>
      </p:pic>
      <p:sp>
        <p:nvSpPr>
          <p:cNvPr id="27" name="直角三角形 26"/>
          <p:cNvSpPr/>
          <p:nvPr/>
        </p:nvSpPr>
        <p:spPr>
          <a:xfrm flipH="1">
            <a:off x="10400665" y="127000"/>
            <a:ext cx="1918335" cy="685736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4"/>
          <a:stretch>
            <a:fillRect/>
          </a:stretch>
        </p:blipFill>
        <p:spPr>
          <a:xfrm>
            <a:off x="1342868" y="1402566"/>
            <a:ext cx="8880792" cy="5122546"/>
          </a:xfrm>
          <a:prstGeom prst="rect">
            <a:avLst/>
          </a:prstGeom>
        </p:spPr>
      </p:pic>
      <p:pic>
        <p:nvPicPr>
          <p:cNvPr id="18" name="图片 17"/>
          <p:cNvPicPr>
            <a:picLocks noChangeAspect="1"/>
          </p:cNvPicPr>
          <p:nvPr/>
        </p:nvPicPr>
        <p:blipFill>
          <a:blip r:embed="rId5"/>
          <a:stretch>
            <a:fillRect/>
          </a:stretch>
        </p:blipFill>
        <p:spPr>
          <a:xfrm>
            <a:off x="8433276" y="192335"/>
            <a:ext cx="3226753" cy="174600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par>
                                <p:cTn id="8" presetID="10" presetClass="exit" presetSubtype="0" fill="hold" nodeType="withEffect">
                                  <p:stCondLst>
                                    <p:cond delay="0"/>
                                  </p:stCondLst>
                                  <p:childTnLst>
                                    <p:animEffect transition="out" filter="fade">
                                      <p:cBhvr>
                                        <p:cTn id="9" dur="250"/>
                                        <p:tgtEl>
                                          <p:spTgt spid="19"/>
                                        </p:tgtEl>
                                      </p:cBhvr>
                                    </p:animEffect>
                                    <p:set>
                                      <p:cBhvr>
                                        <p:cTn id="10" dur="1" fill="hold">
                                          <p:stCondLst>
                                            <p:cond delay="24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53641" y="287154"/>
            <a:ext cx="3511942" cy="418834"/>
          </a:xfrm>
        </p:spPr>
        <p:txBody>
          <a:bodyPr/>
          <a:lstStyle/>
          <a:p>
            <a:r>
              <a:rPr kumimoji="1" lang="en-US" altLang="zh-CN" dirty="0"/>
              <a:t>PART Zero</a:t>
            </a:r>
          </a:p>
        </p:txBody>
      </p:sp>
      <p:sp>
        <p:nvSpPr>
          <p:cNvPr id="3" name="文本占位符 2"/>
          <p:cNvSpPr>
            <a:spLocks noGrp="1"/>
          </p:cNvSpPr>
          <p:nvPr>
            <p:ph type="body" sz="quarter" idx="11"/>
          </p:nvPr>
        </p:nvSpPr>
        <p:spPr>
          <a:xfrm>
            <a:off x="953135" y="706120"/>
            <a:ext cx="7298055" cy="729615"/>
          </a:xfrm>
        </p:spPr>
        <p:txBody>
          <a:bodyPr/>
          <a:lstStyle/>
          <a:p>
            <a:r>
              <a:rPr kumimoji="1" lang="en-US" altLang="zh-CN" sz="3600" dirty="0">
                <a:sym typeface="+mn-ea"/>
              </a:rPr>
              <a:t>Introduction</a:t>
            </a:r>
            <a:endParaRPr kumimoji="1" lang="en-US" altLang="zh-CN" sz="3600" dirty="0"/>
          </a:p>
        </p:txBody>
      </p:sp>
      <p:sp>
        <p:nvSpPr>
          <p:cNvPr id="25" name="直角三角形 24"/>
          <p:cNvSpPr/>
          <p:nvPr/>
        </p:nvSpPr>
        <p:spPr>
          <a:xfrm rot="10800000" flipH="1">
            <a:off x="0" y="0"/>
            <a:ext cx="953135" cy="34093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flipH="1">
            <a:off x="10400665" y="127000"/>
            <a:ext cx="1918335" cy="685736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953135" y="1750060"/>
            <a:ext cx="9690100" cy="3406445"/>
          </a:xfrm>
          <a:prstGeom prst="rect">
            <a:avLst/>
          </a:prstGeom>
          <a:noFill/>
        </p:spPr>
        <p:txBody>
          <a:bodyPr wrap="square" rtlCol="0">
            <a:spAutoFit/>
          </a:bodyPr>
          <a:lstStyle/>
          <a:p>
            <a:pPr indent="0">
              <a:lnSpc>
                <a:spcPct val="130000"/>
              </a:lnSpc>
              <a:buFont typeface="Arial" panose="020B0604020202020204" pitchFamily="34" charset="0"/>
              <a:buNone/>
            </a:pPr>
            <a:r>
              <a:rPr lang="en-US" altLang="zh-CN" sz="2400" dirty="0">
                <a:solidFill>
                  <a:schemeClr val="tx2"/>
                </a:solidFill>
                <a:latin typeface="微软雅黑" panose="020B0503020204020204" charset="-122"/>
                <a:ea typeface="微软雅黑" panose="020B0503020204020204" charset="-122"/>
                <a:cs typeface="微软雅黑" panose="020B0503020204020204" charset="-122"/>
                <a:sym typeface="+mn-ea"/>
              </a:rPr>
              <a:t>Get information: </a:t>
            </a:r>
            <a:r>
              <a:rPr lang="en-US" sz="2400" dirty="0" err="1">
                <a:solidFill>
                  <a:schemeClr val="tx2"/>
                </a:solidFill>
                <a:latin typeface="微软雅黑" panose="020B0503020204020204" charset="-122"/>
                <a:ea typeface="微软雅黑" panose="020B0503020204020204" charset="-122"/>
                <a:cs typeface="微软雅黑" panose="020B0503020204020204" charset="-122"/>
                <a:sym typeface="+mn-ea"/>
              </a:rPr>
              <a:t>baostock</a:t>
            </a: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 package </a:t>
            </a:r>
          </a:p>
          <a:p>
            <a:pPr indent="0">
              <a:lnSpc>
                <a:spcPct val="130000"/>
              </a:lnSpc>
              <a:buFont typeface="Arial" panose="020B0604020202020204" pitchFamily="34" charset="0"/>
              <a:buNone/>
            </a:pP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Stock: China Minsheng Bank (Code: 600016). </a:t>
            </a:r>
          </a:p>
          <a:p>
            <a:pPr indent="0">
              <a:lnSpc>
                <a:spcPct val="130000"/>
              </a:lnSpc>
              <a:buFont typeface="Arial" panose="020B0604020202020204" pitchFamily="34" charset="0"/>
              <a:buNone/>
            </a:pP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Time ranges: 2020/7/22 </a:t>
            </a:r>
            <a:r>
              <a:rPr lang="en-US" sz="2400">
                <a:solidFill>
                  <a:schemeClr val="tx2"/>
                </a:solidFill>
                <a:latin typeface="微软雅黑" panose="020B0503020204020204" charset="-122"/>
                <a:ea typeface="微软雅黑" panose="020B0503020204020204" charset="-122"/>
                <a:cs typeface="微软雅黑" panose="020B0503020204020204" charset="-122"/>
                <a:sym typeface="+mn-ea"/>
              </a:rPr>
              <a:t>- 2021/7/21</a:t>
            </a:r>
            <a:endParaRPr lang="en-US" sz="2400" dirty="0">
              <a:solidFill>
                <a:schemeClr val="tx2"/>
              </a:solidFill>
              <a:latin typeface="微软雅黑" panose="020B0503020204020204" charset="-122"/>
              <a:ea typeface="微软雅黑" panose="020B0503020204020204" charset="-122"/>
              <a:cs typeface="微软雅黑" panose="020B0503020204020204" charset="-122"/>
              <a:sym typeface="+mn-ea"/>
            </a:endParaRPr>
          </a:p>
          <a:p>
            <a:pPr indent="0">
              <a:lnSpc>
                <a:spcPct val="130000"/>
              </a:lnSpc>
              <a:buFont typeface="Arial" panose="020B0604020202020204" pitchFamily="34" charset="0"/>
              <a:buNone/>
            </a:pP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Dependent variable: C</a:t>
            </a:r>
            <a:r>
              <a:rPr lang="en-US" altLang="zh-CN" sz="2400" dirty="0">
                <a:solidFill>
                  <a:schemeClr val="tx2"/>
                </a:solidFill>
                <a:latin typeface="微软雅黑" panose="020B0503020204020204" charset="-122"/>
                <a:ea typeface="微软雅黑" panose="020B0503020204020204" charset="-122"/>
                <a:cs typeface="微软雅黑" panose="020B0503020204020204" charset="-122"/>
                <a:sym typeface="+mn-ea"/>
              </a:rPr>
              <a:t>losing price</a:t>
            </a:r>
            <a:endParaRPr lang="en-US" sz="2400" dirty="0">
              <a:solidFill>
                <a:schemeClr val="tx2"/>
              </a:solidFill>
              <a:latin typeface="微软雅黑" panose="020B0503020204020204" charset="-122"/>
              <a:ea typeface="微软雅黑" panose="020B0503020204020204" charset="-122"/>
              <a:cs typeface="微软雅黑" panose="020B0503020204020204" charset="-122"/>
              <a:sym typeface="+mn-ea"/>
            </a:endParaRPr>
          </a:p>
          <a:p>
            <a:pPr indent="0">
              <a:lnSpc>
                <a:spcPct val="130000"/>
              </a:lnSpc>
              <a:buFont typeface="Arial" panose="020B0604020202020204" pitchFamily="34" charset="0"/>
              <a:buNone/>
            </a:pP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Independent variable: </a:t>
            </a:r>
          </a:p>
          <a:p>
            <a:pPr indent="0">
              <a:lnSpc>
                <a:spcPct val="130000"/>
              </a:lnSpc>
              <a:buFont typeface="Arial" panose="020B0604020202020204" pitchFamily="34" charset="0"/>
              <a:buNone/>
            </a:pPr>
            <a:r>
              <a:rPr lang="en-US" sz="2400" dirty="0">
                <a:solidFill>
                  <a:schemeClr val="tx2"/>
                </a:solidFill>
                <a:latin typeface="微软雅黑" panose="020B0503020204020204" charset="-122"/>
                <a:ea typeface="微软雅黑" panose="020B0503020204020204" charset="-122"/>
                <a:cs typeface="微软雅黑" panose="020B0503020204020204" charset="-122"/>
                <a:sym typeface="+mn-ea"/>
              </a:rPr>
              <a:t>Transaction date, opening price, highest price, lowest price, transaction quantity (shares), transaction amount (yuan)</a:t>
            </a:r>
          </a:p>
        </p:txBody>
      </p:sp>
      <p:pic>
        <p:nvPicPr>
          <p:cNvPr id="5" name="图片 4"/>
          <p:cNvPicPr>
            <a:picLocks noChangeAspect="1"/>
          </p:cNvPicPr>
          <p:nvPr/>
        </p:nvPicPr>
        <p:blipFill>
          <a:blip r:embed="rId2"/>
          <a:stretch>
            <a:fillRect/>
          </a:stretch>
        </p:blipFill>
        <p:spPr>
          <a:xfrm>
            <a:off x="523875" y="5119370"/>
            <a:ext cx="11144885" cy="4057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en-US" altLang="zh-CN" dirty="0"/>
              <a:t>Thanks for listening</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ONE</a:t>
            </a:r>
            <a:endParaRPr kumimoji="1" lang="zh-CN" altLang="en-US" dirty="0"/>
          </a:p>
        </p:txBody>
      </p:sp>
      <p:sp>
        <p:nvSpPr>
          <p:cNvPr id="3" name="文本占位符 2"/>
          <p:cNvSpPr>
            <a:spLocks noGrp="1"/>
          </p:cNvSpPr>
          <p:nvPr>
            <p:ph type="body" sz="quarter" idx="11"/>
          </p:nvPr>
        </p:nvSpPr>
        <p:spPr/>
        <p:txBody>
          <a:bodyPr/>
          <a:lstStyle/>
          <a:p>
            <a:pPr algn="ctr" defTabSz="609600"/>
            <a:r>
              <a:rPr kumimoji="1" lang="en-US" altLang="zh-CN" dirty="0">
                <a:sym typeface="+mn-ea"/>
              </a:rPr>
              <a:t>KNN and ARIMA</a:t>
            </a:r>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53641" y="287154"/>
            <a:ext cx="3511942" cy="418834"/>
          </a:xfrm>
        </p:spPr>
        <p:txBody>
          <a:bodyPr/>
          <a:lstStyle/>
          <a:p>
            <a:r>
              <a:rPr kumimoji="1" lang="en-US" altLang="zh-CN" dirty="0"/>
              <a:t>PART one</a:t>
            </a:r>
          </a:p>
        </p:txBody>
      </p:sp>
      <p:sp>
        <p:nvSpPr>
          <p:cNvPr id="3" name="文本占位符 2"/>
          <p:cNvSpPr>
            <a:spLocks noGrp="1"/>
          </p:cNvSpPr>
          <p:nvPr>
            <p:ph type="body" sz="quarter" idx="11"/>
          </p:nvPr>
        </p:nvSpPr>
        <p:spPr>
          <a:xfrm>
            <a:off x="1038881" y="1179658"/>
            <a:ext cx="7298055" cy="729615"/>
          </a:xfrm>
        </p:spPr>
        <p:txBody>
          <a:bodyPr/>
          <a:lstStyle/>
          <a:p>
            <a:r>
              <a:rPr kumimoji="1" lang="en-US" altLang="zh-CN" sz="3600" dirty="0">
                <a:sym typeface="+mn-ea"/>
              </a:rPr>
              <a:t>KNN</a:t>
            </a:r>
            <a:endParaRPr kumimoji="1" lang="en-US" altLang="zh-CN" sz="3600" dirty="0"/>
          </a:p>
        </p:txBody>
      </p:sp>
      <p:sp>
        <p:nvSpPr>
          <p:cNvPr id="25" name="直角三角形 24"/>
          <p:cNvSpPr/>
          <p:nvPr/>
        </p:nvSpPr>
        <p:spPr>
          <a:xfrm rot="10800000" flipH="1">
            <a:off x="0" y="0"/>
            <a:ext cx="953135" cy="34093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flipH="1">
            <a:off x="10400665" y="127000"/>
            <a:ext cx="1918335" cy="685736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053639" y="2359094"/>
            <a:ext cx="3634269" cy="461665"/>
          </a:xfrm>
          <a:prstGeom prst="rect">
            <a:avLst/>
          </a:prstGeom>
          <a:noFill/>
        </p:spPr>
        <p:txBody>
          <a:bodyPr wrap="square">
            <a:spAutoFit/>
          </a:bodyPr>
          <a:lstStyle/>
          <a:p>
            <a:r>
              <a:rPr lang="en-US" altLang="zh-CN" sz="2400" dirty="0"/>
              <a:t>1. Calculate D</a:t>
            </a:r>
            <a:r>
              <a:rPr lang="zh-CN" altLang="en-US" sz="2400" dirty="0"/>
              <a:t>istance</a:t>
            </a:r>
          </a:p>
        </p:txBody>
      </p:sp>
      <p:sp>
        <p:nvSpPr>
          <p:cNvPr id="13" name="文本框 12"/>
          <p:cNvSpPr txBox="1"/>
          <p:nvPr/>
        </p:nvSpPr>
        <p:spPr>
          <a:xfrm>
            <a:off x="1060778" y="4827574"/>
            <a:ext cx="2695992" cy="461665"/>
          </a:xfrm>
          <a:prstGeom prst="rect">
            <a:avLst/>
          </a:prstGeom>
          <a:noFill/>
        </p:spPr>
        <p:txBody>
          <a:bodyPr wrap="square">
            <a:spAutoFit/>
          </a:bodyPr>
          <a:lstStyle/>
          <a:p>
            <a:r>
              <a:rPr lang="en-US" altLang="zh-CN" sz="2400" dirty="0"/>
              <a:t>3. Get R</a:t>
            </a:r>
            <a:r>
              <a:rPr lang="zh-CN" altLang="en-US" sz="2400" dirty="0"/>
              <a:t>esults</a:t>
            </a:r>
          </a:p>
        </p:txBody>
      </p:sp>
      <p:pic>
        <p:nvPicPr>
          <p:cNvPr id="10" name="图片 9"/>
          <p:cNvPicPr>
            <a:picLocks noChangeAspect="1"/>
          </p:cNvPicPr>
          <p:nvPr/>
        </p:nvPicPr>
        <p:blipFill>
          <a:blip r:embed="rId2"/>
          <a:stretch>
            <a:fillRect/>
          </a:stretch>
        </p:blipFill>
        <p:spPr>
          <a:xfrm>
            <a:off x="7266503" y="1872087"/>
            <a:ext cx="4304618" cy="3596263"/>
          </a:xfrm>
          <a:prstGeom prst="rect">
            <a:avLst/>
          </a:prstGeom>
        </p:spPr>
      </p:pic>
      <p:sp>
        <p:nvSpPr>
          <p:cNvPr id="16" name="文本框 15"/>
          <p:cNvSpPr txBox="1"/>
          <p:nvPr/>
        </p:nvSpPr>
        <p:spPr>
          <a:xfrm>
            <a:off x="1053639" y="3624053"/>
            <a:ext cx="3936924" cy="461665"/>
          </a:xfrm>
          <a:prstGeom prst="rect">
            <a:avLst/>
          </a:prstGeom>
          <a:noFill/>
        </p:spPr>
        <p:txBody>
          <a:bodyPr wrap="square">
            <a:spAutoFit/>
          </a:bodyPr>
          <a:lstStyle/>
          <a:p>
            <a:r>
              <a:rPr lang="en-US" altLang="zh-CN" sz="2400" dirty="0"/>
              <a:t>2. Kth Nearest neighbor</a:t>
            </a:r>
            <a:endParaRPr lang="zh-CN" altLang="en-US" sz="2400" dirty="0"/>
          </a:p>
        </p:txBody>
      </p:sp>
      <p:sp>
        <p:nvSpPr>
          <p:cNvPr id="12" name="文本框 11"/>
          <p:cNvSpPr txBox="1"/>
          <p:nvPr/>
        </p:nvSpPr>
        <p:spPr>
          <a:xfrm>
            <a:off x="4893743" y="3666894"/>
            <a:ext cx="587020" cy="369332"/>
          </a:xfrm>
          <a:prstGeom prst="rect">
            <a:avLst/>
          </a:prstGeom>
          <a:noFill/>
        </p:spPr>
        <p:txBody>
          <a:bodyPr wrap="none" rtlCol="0">
            <a:spAutoFit/>
          </a:bodyPr>
          <a:lstStyle/>
          <a:p>
            <a:r>
              <a:rPr lang="en-US" altLang="zh-CN" b="1" dirty="0"/>
              <a:t>k=5</a:t>
            </a:r>
            <a:endParaRPr lang="zh-CN" altLang="en-US" b="1" dirty="0"/>
          </a:p>
        </p:txBody>
      </p:sp>
      <p:sp>
        <p:nvSpPr>
          <p:cNvPr id="18" name="文本框 17"/>
          <p:cNvSpPr txBox="1"/>
          <p:nvPr/>
        </p:nvSpPr>
        <p:spPr>
          <a:xfrm>
            <a:off x="4893743" y="2423285"/>
            <a:ext cx="2334293" cy="369332"/>
          </a:xfrm>
          <a:prstGeom prst="rect">
            <a:avLst/>
          </a:prstGeom>
          <a:noFill/>
        </p:spPr>
        <p:txBody>
          <a:bodyPr wrap="none" rtlCol="0">
            <a:spAutoFit/>
          </a:bodyPr>
          <a:lstStyle/>
          <a:p>
            <a:r>
              <a:rPr lang="en-US" altLang="zh-CN" b="1" dirty="0"/>
              <a:t>Euclidean distance</a:t>
            </a:r>
            <a:endParaRPr lang="zh-CN" altLang="en-US"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53641" y="287154"/>
            <a:ext cx="3511942" cy="418834"/>
          </a:xfrm>
        </p:spPr>
        <p:txBody>
          <a:bodyPr/>
          <a:lstStyle/>
          <a:p>
            <a:r>
              <a:rPr kumimoji="1" lang="en-US" altLang="zh-CN" dirty="0"/>
              <a:t>PART one</a:t>
            </a:r>
          </a:p>
        </p:txBody>
      </p:sp>
      <p:sp>
        <p:nvSpPr>
          <p:cNvPr id="3" name="文本占位符 2"/>
          <p:cNvSpPr>
            <a:spLocks noGrp="1"/>
          </p:cNvSpPr>
          <p:nvPr>
            <p:ph type="body" sz="quarter" idx="11"/>
          </p:nvPr>
        </p:nvSpPr>
        <p:spPr>
          <a:xfrm>
            <a:off x="995150" y="863082"/>
            <a:ext cx="7298055" cy="729615"/>
          </a:xfrm>
        </p:spPr>
        <p:txBody>
          <a:bodyPr/>
          <a:lstStyle/>
          <a:p>
            <a:r>
              <a:rPr kumimoji="1" lang="en-US" altLang="zh-CN" sz="3600" dirty="0">
                <a:sym typeface="+mn-ea"/>
              </a:rPr>
              <a:t>ARIMA</a:t>
            </a:r>
            <a:endParaRPr kumimoji="1" lang="en-US" altLang="zh-CN" sz="3600" dirty="0"/>
          </a:p>
        </p:txBody>
      </p:sp>
      <p:sp>
        <p:nvSpPr>
          <p:cNvPr id="25" name="直角三角形 24"/>
          <p:cNvSpPr/>
          <p:nvPr/>
        </p:nvSpPr>
        <p:spPr>
          <a:xfrm rot="10800000" flipH="1">
            <a:off x="0" y="0"/>
            <a:ext cx="953135" cy="34093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flipH="1">
            <a:off x="10400665" y="127000"/>
            <a:ext cx="1918335" cy="685736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053639" y="2359094"/>
            <a:ext cx="4439200" cy="461665"/>
          </a:xfrm>
          <a:prstGeom prst="rect">
            <a:avLst/>
          </a:prstGeom>
          <a:noFill/>
        </p:spPr>
        <p:txBody>
          <a:bodyPr wrap="square">
            <a:spAutoFit/>
          </a:bodyPr>
          <a:lstStyle/>
          <a:p>
            <a:r>
              <a:rPr lang="en-US" altLang="zh-CN" sz="2400" dirty="0"/>
              <a:t>1. Sequence stationarity</a:t>
            </a:r>
            <a:endParaRPr lang="zh-CN" altLang="en-US" sz="2400" dirty="0"/>
          </a:p>
        </p:txBody>
      </p:sp>
      <p:sp>
        <p:nvSpPr>
          <p:cNvPr id="16" name="文本框 15"/>
          <p:cNvSpPr txBox="1"/>
          <p:nvPr/>
        </p:nvSpPr>
        <p:spPr>
          <a:xfrm>
            <a:off x="1053639" y="3624053"/>
            <a:ext cx="5727088" cy="461665"/>
          </a:xfrm>
          <a:prstGeom prst="rect">
            <a:avLst/>
          </a:prstGeom>
          <a:noFill/>
        </p:spPr>
        <p:txBody>
          <a:bodyPr wrap="square">
            <a:spAutoFit/>
          </a:bodyPr>
          <a:lstStyle/>
          <a:p>
            <a:r>
              <a:rPr lang="en-US" altLang="zh-CN" sz="2400" dirty="0"/>
              <a:t>2. Determine the d value	:	d=1</a:t>
            </a:r>
            <a:endParaRPr lang="zh-CN" altLang="en-US" sz="2400" dirty="0"/>
          </a:p>
        </p:txBody>
      </p:sp>
      <p:sp>
        <p:nvSpPr>
          <p:cNvPr id="15" name="文本框 14"/>
          <p:cNvSpPr txBox="1"/>
          <p:nvPr/>
        </p:nvSpPr>
        <p:spPr>
          <a:xfrm>
            <a:off x="1009910" y="1381648"/>
            <a:ext cx="6159320" cy="461665"/>
          </a:xfrm>
          <a:prstGeom prst="rect">
            <a:avLst/>
          </a:prstGeom>
          <a:noFill/>
        </p:spPr>
        <p:txBody>
          <a:bodyPr wrap="square">
            <a:spAutoFit/>
          </a:bodyPr>
          <a:lstStyle/>
          <a:p>
            <a:r>
              <a:rPr lang="en-US" altLang="zh-CN" sz="2400" dirty="0"/>
              <a:t>Time series method</a:t>
            </a:r>
            <a:endParaRPr lang="zh-CN" altLang="en-US" sz="2400" dirty="0"/>
          </a:p>
        </p:txBody>
      </p:sp>
      <p:sp>
        <p:nvSpPr>
          <p:cNvPr id="17" name="文本框 16"/>
          <p:cNvSpPr txBox="1"/>
          <p:nvPr/>
        </p:nvSpPr>
        <p:spPr>
          <a:xfrm>
            <a:off x="1038880" y="4758845"/>
            <a:ext cx="10243013" cy="461665"/>
          </a:xfrm>
          <a:prstGeom prst="rect">
            <a:avLst/>
          </a:prstGeom>
          <a:noFill/>
        </p:spPr>
        <p:txBody>
          <a:bodyPr wrap="square">
            <a:spAutoFit/>
          </a:bodyPr>
          <a:lstStyle/>
          <a:p>
            <a:r>
              <a:rPr lang="en-US" altLang="zh-CN" sz="2400" dirty="0"/>
              <a:t>3. Make ACF and PACF diagrams for p and q:	p=2, q=2	 </a:t>
            </a:r>
            <a:endParaRPr lang="zh-CN" altLang="en-US" sz="2400" dirty="0"/>
          </a:p>
        </p:txBody>
      </p:sp>
      <p:sp>
        <p:nvSpPr>
          <p:cNvPr id="19" name="文本框 18"/>
          <p:cNvSpPr txBox="1"/>
          <p:nvPr/>
        </p:nvSpPr>
        <p:spPr>
          <a:xfrm>
            <a:off x="1038880" y="5792857"/>
            <a:ext cx="6427304" cy="830997"/>
          </a:xfrm>
          <a:prstGeom prst="rect">
            <a:avLst/>
          </a:prstGeom>
          <a:noFill/>
        </p:spPr>
        <p:txBody>
          <a:bodyPr wrap="square">
            <a:spAutoFit/>
          </a:bodyPr>
          <a:lstStyle/>
          <a:p>
            <a:r>
              <a:rPr lang="en-US" altLang="zh-CN" sz="2400" dirty="0"/>
              <a:t>4. Values forecast</a:t>
            </a:r>
            <a:endParaRPr lang="zh-CN" altLang="en-US" sz="2400" dirty="0"/>
          </a:p>
          <a:p>
            <a:endParaRPr lang="zh-CN" altLang="en-US" sz="2400" dirty="0"/>
          </a:p>
        </p:txBody>
      </p:sp>
      <p:pic>
        <p:nvPicPr>
          <p:cNvPr id="23" name="图片 22"/>
          <p:cNvPicPr>
            <a:picLocks noChangeAspect="1"/>
          </p:cNvPicPr>
          <p:nvPr/>
        </p:nvPicPr>
        <p:blipFill>
          <a:blip r:embed="rId2"/>
          <a:stretch>
            <a:fillRect/>
          </a:stretch>
        </p:blipFill>
        <p:spPr>
          <a:xfrm>
            <a:off x="5083029" y="953054"/>
            <a:ext cx="3358470" cy="2229619"/>
          </a:xfrm>
          <a:prstGeom prst="rect">
            <a:avLst/>
          </a:prstGeom>
        </p:spPr>
      </p:pic>
      <p:pic>
        <p:nvPicPr>
          <p:cNvPr id="26" name="图片 25"/>
          <p:cNvPicPr>
            <a:picLocks noChangeAspect="1"/>
          </p:cNvPicPr>
          <p:nvPr/>
        </p:nvPicPr>
        <p:blipFill>
          <a:blip r:embed="rId3"/>
          <a:stretch>
            <a:fillRect/>
          </a:stretch>
        </p:blipFill>
        <p:spPr>
          <a:xfrm>
            <a:off x="5102074" y="845006"/>
            <a:ext cx="3325246" cy="2323863"/>
          </a:xfrm>
          <a:prstGeom prst="rect">
            <a:avLst/>
          </a:prstGeom>
        </p:spPr>
      </p:pic>
      <p:pic>
        <p:nvPicPr>
          <p:cNvPr id="29" name="图片 28"/>
          <p:cNvPicPr>
            <a:picLocks noChangeAspect="1"/>
          </p:cNvPicPr>
          <p:nvPr/>
        </p:nvPicPr>
        <p:blipFill>
          <a:blip r:embed="rId4"/>
          <a:stretch>
            <a:fillRect/>
          </a:stretch>
        </p:blipFill>
        <p:spPr>
          <a:xfrm>
            <a:off x="8427320" y="863082"/>
            <a:ext cx="3082737" cy="2305787"/>
          </a:xfrm>
          <a:prstGeom prst="rect">
            <a:avLst/>
          </a:prstGeom>
        </p:spPr>
      </p:pic>
      <p:pic>
        <p:nvPicPr>
          <p:cNvPr id="31" name="图片 30"/>
          <p:cNvPicPr>
            <a:picLocks noChangeAspect="1"/>
          </p:cNvPicPr>
          <p:nvPr/>
        </p:nvPicPr>
        <p:blipFill>
          <a:blip r:embed="rId5"/>
          <a:stretch>
            <a:fillRect/>
          </a:stretch>
        </p:blipFill>
        <p:spPr>
          <a:xfrm>
            <a:off x="8307965" y="863082"/>
            <a:ext cx="3235540" cy="2305787"/>
          </a:xfrm>
          <a:prstGeom prst="rect">
            <a:avLst/>
          </a:prstGeom>
        </p:spPr>
      </p:pic>
      <p:sp>
        <p:nvSpPr>
          <p:cNvPr id="18" name="文本框 17"/>
          <p:cNvSpPr txBox="1"/>
          <p:nvPr/>
        </p:nvSpPr>
        <p:spPr>
          <a:xfrm>
            <a:off x="1464055" y="5354316"/>
            <a:ext cx="6002129" cy="369332"/>
          </a:xfrm>
          <a:prstGeom prst="rect">
            <a:avLst/>
          </a:prstGeom>
          <a:noFill/>
        </p:spPr>
        <p:txBody>
          <a:bodyPr wrap="square">
            <a:spAutoFit/>
          </a:bodyPr>
          <a:lstStyle/>
          <a:p>
            <a:r>
              <a:rPr lang="en-US" altLang="zh-CN" dirty="0">
                <a:solidFill>
                  <a:srgbClr val="000000"/>
                </a:solidFill>
                <a:latin typeface="Segoe UI" panose="020B0502040204020203" pitchFamily="34" charset="0"/>
                <a:ea typeface="等线" panose="02010600030101010101" charset="-122"/>
              </a:rPr>
              <a:t>P: U</a:t>
            </a:r>
            <a:r>
              <a:rPr lang="en-US" altLang="zh-CN" sz="1800" dirty="0">
                <a:solidFill>
                  <a:srgbClr val="000000"/>
                </a:solidFill>
                <a:effectLst/>
                <a:latin typeface="Segoe UI" panose="020B0502040204020203" pitchFamily="34" charset="0"/>
                <a:ea typeface="等线" panose="02010600030101010101" charset="-122"/>
              </a:rPr>
              <a:t>sed to predict the past value of the next value</a:t>
            </a:r>
            <a:endParaRPr lang="zh-CN" altLang="en-US" dirty="0"/>
          </a:p>
        </p:txBody>
      </p:sp>
      <p:sp>
        <p:nvSpPr>
          <p:cNvPr id="20" name="文本框 19"/>
          <p:cNvSpPr txBox="1"/>
          <p:nvPr/>
        </p:nvSpPr>
        <p:spPr>
          <a:xfrm>
            <a:off x="6967624" y="5354316"/>
            <a:ext cx="5050206" cy="369332"/>
          </a:xfrm>
          <a:prstGeom prst="rect">
            <a:avLst/>
          </a:prstGeom>
          <a:noFill/>
        </p:spPr>
        <p:txBody>
          <a:bodyPr wrap="square">
            <a:spAutoFit/>
          </a:bodyPr>
          <a:lstStyle/>
          <a:p>
            <a:r>
              <a:rPr lang="en-US" altLang="zh-CN" dirty="0">
                <a:solidFill>
                  <a:srgbClr val="000000"/>
                </a:solidFill>
                <a:latin typeface="Segoe UI" panose="020B0502040204020203" pitchFamily="34" charset="0"/>
                <a:ea typeface="等线" panose="02010600030101010101" charset="-122"/>
              </a:rPr>
              <a:t>q: T</a:t>
            </a:r>
            <a:r>
              <a:rPr lang="en-US" altLang="zh-CN" sz="1800" dirty="0">
                <a:solidFill>
                  <a:srgbClr val="000000"/>
                </a:solidFill>
                <a:effectLst/>
                <a:latin typeface="Segoe UI" panose="020B0502040204020203" pitchFamily="34" charset="0"/>
                <a:ea typeface="等线" panose="02010600030101010101" charset="-122"/>
              </a:rPr>
              <a:t>he number of past prediction errors</a:t>
            </a:r>
            <a:endParaRPr lang="zh-CN" altLang="en-US" dirty="0"/>
          </a:p>
        </p:txBody>
      </p:sp>
      <p:sp>
        <p:nvSpPr>
          <p:cNvPr id="21" name="文本框 20"/>
          <p:cNvSpPr txBox="1"/>
          <p:nvPr/>
        </p:nvSpPr>
        <p:spPr>
          <a:xfrm>
            <a:off x="1383963" y="4186498"/>
            <a:ext cx="8671619" cy="369332"/>
          </a:xfrm>
          <a:prstGeom prst="rect">
            <a:avLst/>
          </a:prstGeom>
          <a:noFill/>
        </p:spPr>
        <p:txBody>
          <a:bodyPr wrap="square">
            <a:spAutoFit/>
          </a:bodyPr>
          <a:lstStyle/>
          <a:p>
            <a:r>
              <a:rPr lang="en-US" altLang="zh-CN" dirty="0">
                <a:solidFill>
                  <a:srgbClr val="000000"/>
                </a:solidFill>
                <a:latin typeface="Segoe UI" panose="020B0502040204020203" pitchFamily="34" charset="0"/>
                <a:ea typeface="等线" panose="02010600030101010101" charset="-122"/>
              </a:rPr>
              <a:t>T</a:t>
            </a:r>
            <a:r>
              <a:rPr lang="en-US" altLang="zh-CN" sz="1800" dirty="0">
                <a:solidFill>
                  <a:srgbClr val="000000"/>
                </a:solidFill>
                <a:effectLst/>
                <a:latin typeface="Segoe UI" panose="020B0502040204020203" pitchFamily="34" charset="0"/>
                <a:ea typeface="等线" panose="02010600030101010101" charset="-122"/>
              </a:rPr>
              <a:t>he number of differential operations performed on the sequence</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5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25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250"/>
                                        <p:tgtEl>
                                          <p:spTgt spid="23"/>
                                        </p:tgtEl>
                                      </p:cBhvr>
                                    </p:animEffect>
                                    <p:set>
                                      <p:cBhvr>
                                        <p:cTn id="15" dur="1" fill="hold">
                                          <p:stCondLst>
                                            <p:cond delay="249"/>
                                          </p:stCondLst>
                                        </p:cTn>
                                        <p:tgtEl>
                                          <p:spTgt spid="23"/>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250"/>
                                        <p:tgtEl>
                                          <p:spTgt spid="29"/>
                                        </p:tgtEl>
                                      </p:cBhvr>
                                    </p:animEffect>
                                    <p:set>
                                      <p:cBhvr>
                                        <p:cTn id="18" dur="1" fill="hold">
                                          <p:stCondLst>
                                            <p:cond delay="249"/>
                                          </p:stCondLst>
                                        </p:cTn>
                                        <p:tgtEl>
                                          <p:spTgt spid="29"/>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250"/>
                                        <p:tgtEl>
                                          <p:spTgt spid="26"/>
                                        </p:tgtEl>
                                      </p:cBhvr>
                                    </p:animEffect>
                                  </p:childTnLst>
                                </p:cTn>
                              </p:par>
                              <p:par>
                                <p:cTn id="22" presetID="10" presetClass="entr" presetSubtype="0" fill="hold"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2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PART</a:t>
            </a:r>
            <a:r>
              <a:rPr kumimoji="1" lang="zh-CN" altLang="en-US" dirty="0"/>
              <a:t> </a:t>
            </a:r>
            <a:r>
              <a:rPr kumimoji="1" lang="en-US" altLang="zh-CN" dirty="0"/>
              <a:t>TWO</a:t>
            </a:r>
            <a:endParaRPr kumimoji="1" lang="zh-CN" altLang="en-US" dirty="0"/>
          </a:p>
        </p:txBody>
      </p:sp>
      <p:sp>
        <p:nvSpPr>
          <p:cNvPr id="3" name="文本占位符 2"/>
          <p:cNvSpPr>
            <a:spLocks noGrp="1"/>
          </p:cNvSpPr>
          <p:nvPr>
            <p:ph type="body" sz="quarter" idx="11"/>
          </p:nvPr>
        </p:nvSpPr>
        <p:spPr/>
        <p:txBody>
          <a:bodyPr/>
          <a:lstStyle/>
          <a:p>
            <a:pPr algn="ctr" defTabSz="609600"/>
            <a:r>
              <a:rPr kumimoji="1" lang="en-US" altLang="zh-CN" dirty="0">
                <a:sym typeface="+mn-ea"/>
              </a:rPr>
              <a:t>GBDT</a:t>
            </a:r>
            <a:endParaRPr kumimoji="1" lang="zh-CN" altLang="en-US" dirty="0"/>
          </a:p>
        </p:txBody>
      </p:sp>
      <p:sp>
        <p:nvSpPr>
          <p:cNvPr id="5" name="文本框 4"/>
          <p:cNvSpPr txBox="1"/>
          <p:nvPr/>
        </p:nvSpPr>
        <p:spPr>
          <a:xfrm>
            <a:off x="4285891" y="3593565"/>
            <a:ext cx="3620135" cy="460375"/>
          </a:xfrm>
          <a:prstGeom prst="rect">
            <a:avLst/>
          </a:prstGeom>
          <a:noFill/>
        </p:spPr>
        <p:txBody>
          <a:bodyPr wrap="none" rtlCol="0">
            <a:spAutoFit/>
          </a:bodyPr>
          <a:lstStyle/>
          <a:p>
            <a:pPr algn="ctr" defTabSz="609600"/>
            <a:r>
              <a:rPr kumimoji="1" lang="en-US" altLang="zh-CN" sz="2400" dirty="0">
                <a:solidFill>
                  <a:schemeClr val="bg1"/>
                </a:solidFill>
                <a:ea typeface="微软雅黑" panose="020B0503020204020204" charset="-122"/>
              </a:rPr>
              <a:t>XGBoost and LightGBM</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53641" y="287154"/>
            <a:ext cx="3511942" cy="418834"/>
          </a:xfrm>
        </p:spPr>
        <p:txBody>
          <a:bodyPr/>
          <a:lstStyle/>
          <a:p>
            <a:r>
              <a:rPr kumimoji="1" lang="en-US" altLang="zh-CN" dirty="0"/>
              <a:t>PART TWO</a:t>
            </a:r>
          </a:p>
        </p:txBody>
      </p:sp>
      <p:sp>
        <p:nvSpPr>
          <p:cNvPr id="3" name="文本占位符 2"/>
          <p:cNvSpPr>
            <a:spLocks noGrp="1"/>
          </p:cNvSpPr>
          <p:nvPr>
            <p:ph type="body" sz="quarter" idx="11"/>
          </p:nvPr>
        </p:nvSpPr>
        <p:spPr>
          <a:xfrm>
            <a:off x="953135" y="706120"/>
            <a:ext cx="7298055" cy="729615"/>
          </a:xfrm>
        </p:spPr>
        <p:txBody>
          <a:bodyPr/>
          <a:lstStyle/>
          <a:p>
            <a:r>
              <a:rPr kumimoji="1" lang="en-US" altLang="zh-CN" sz="3600" dirty="0">
                <a:sym typeface="+mn-ea"/>
              </a:rPr>
              <a:t>GBDT</a:t>
            </a:r>
            <a:endParaRPr kumimoji="1" lang="en-US" altLang="zh-CN" sz="3600" dirty="0"/>
          </a:p>
        </p:txBody>
      </p:sp>
      <p:sp>
        <p:nvSpPr>
          <p:cNvPr id="25" name="直角三角形 24"/>
          <p:cNvSpPr/>
          <p:nvPr/>
        </p:nvSpPr>
        <p:spPr>
          <a:xfrm rot="10800000" flipH="1">
            <a:off x="0" y="0"/>
            <a:ext cx="953135" cy="34093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flipH="1">
            <a:off x="10400665" y="127000"/>
            <a:ext cx="1918335" cy="685736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947420" y="1944370"/>
            <a:ext cx="9453245" cy="2968625"/>
          </a:xfrm>
          <a:prstGeom prst="rect">
            <a:avLst/>
          </a:prstGeom>
          <a:noFill/>
        </p:spPr>
        <p:txBody>
          <a:bodyPr wrap="square" rtlCol="0">
            <a:spAutoFit/>
          </a:bodyPr>
          <a:lstStyle/>
          <a:p>
            <a:pPr indent="0">
              <a:lnSpc>
                <a:spcPct val="130000"/>
              </a:lnSpc>
              <a:buFont typeface="Arial" panose="020B0604020202020204" pitchFamily="34" charset="0"/>
              <a:buNone/>
            </a:pP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Gradient boosting decision tree is a useful model developed on the basis of boosting tree. When dealing with regression problems, boosting tree can be regarded as a special case of gradient boosting tree. Since in each step of building the tree, the boosting tree is to fit the residual of the model in the training set obtained in the previous step.</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53641" y="287154"/>
            <a:ext cx="3511942" cy="418834"/>
          </a:xfrm>
        </p:spPr>
        <p:txBody>
          <a:bodyPr/>
          <a:lstStyle/>
          <a:p>
            <a:r>
              <a:rPr kumimoji="1" lang="en-US" altLang="zh-CN" dirty="0"/>
              <a:t>PART TWO</a:t>
            </a:r>
          </a:p>
        </p:txBody>
      </p:sp>
      <p:sp>
        <p:nvSpPr>
          <p:cNvPr id="3" name="文本占位符 2"/>
          <p:cNvSpPr>
            <a:spLocks noGrp="1"/>
          </p:cNvSpPr>
          <p:nvPr>
            <p:ph type="body" sz="quarter" idx="11"/>
          </p:nvPr>
        </p:nvSpPr>
        <p:spPr>
          <a:xfrm>
            <a:off x="953135" y="706120"/>
            <a:ext cx="7298055" cy="729615"/>
          </a:xfrm>
        </p:spPr>
        <p:txBody>
          <a:bodyPr/>
          <a:lstStyle/>
          <a:p>
            <a:r>
              <a:rPr kumimoji="1" lang="en-US" altLang="zh-CN" sz="3600" dirty="0">
                <a:sym typeface="+mn-ea"/>
              </a:rPr>
              <a:t>Characteristic of GBDT</a:t>
            </a:r>
            <a:endParaRPr kumimoji="1" lang="en-US" altLang="zh-CN" sz="3600" dirty="0"/>
          </a:p>
        </p:txBody>
      </p:sp>
      <p:sp>
        <p:nvSpPr>
          <p:cNvPr id="25" name="直角三角形 24"/>
          <p:cNvSpPr/>
          <p:nvPr/>
        </p:nvSpPr>
        <p:spPr>
          <a:xfrm rot="10800000" flipH="1">
            <a:off x="0" y="0"/>
            <a:ext cx="953135" cy="34093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直角三角形 26"/>
          <p:cNvSpPr/>
          <p:nvPr/>
        </p:nvSpPr>
        <p:spPr>
          <a:xfrm flipH="1">
            <a:off x="10400665" y="127000"/>
            <a:ext cx="1918335" cy="685736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947420" y="2715260"/>
            <a:ext cx="9453245" cy="2009775"/>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The decision tree model obtained in each iteration must be multiplied by a reduction coefficient, so as to reduce the role of each tree and improve the learning space.</a:t>
            </a:r>
            <a:endParaRPr sz="2400" dirty="0">
              <a:solidFill>
                <a:schemeClr val="tx2"/>
              </a:solidFill>
              <a:latin typeface="微软雅黑" panose="020B0503020204020204" charset="-122"/>
              <a:ea typeface="微软雅黑" panose="020B0503020204020204" charset="-122"/>
              <a:cs typeface="微软雅黑" panose="020B0503020204020204" charset="-122"/>
            </a:endParaRPr>
          </a:p>
          <a:p>
            <a:pPr marL="342900" indent="-342900">
              <a:lnSpc>
                <a:spcPct val="130000"/>
              </a:lnSpc>
              <a:buFont typeface="Arial" panose="020B0604020202020204" pitchFamily="34" charset="0"/>
              <a:buChar char="•"/>
            </a:pPr>
            <a:r>
              <a:rPr sz="2400" dirty="0">
                <a:solidFill>
                  <a:schemeClr val="tx2"/>
                </a:solidFill>
                <a:latin typeface="微软雅黑" panose="020B0503020204020204" charset="-122"/>
                <a:ea typeface="微软雅黑" panose="020B0503020204020204" charset="-122"/>
                <a:cs typeface="微软雅黑" panose="020B0503020204020204" charset="-122"/>
                <a:sym typeface="+mn-ea"/>
              </a:rPr>
              <a:t>Each iteration fits a step.</a:t>
            </a:r>
            <a:endParaRPr lang="en-US" altLang="zh-CN" sz="2400">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110,&quot;width&quot;:10280}"/>
</p:tagLst>
</file>

<file path=ppt/theme/theme1.xml><?xml version="1.0" encoding="utf-8"?>
<a:theme xmlns:a="http://schemas.openxmlformats.org/drawingml/2006/main" name="Office 主题">
  <a:themeElements>
    <a:clrScheme name="自定义 73">
      <a:dk1>
        <a:srgbClr val="000000"/>
      </a:dk1>
      <a:lt1>
        <a:srgbClr val="FFFFFF"/>
      </a:lt1>
      <a:dk2>
        <a:srgbClr val="29303A"/>
      </a:dk2>
      <a:lt2>
        <a:srgbClr val="EFEEEB"/>
      </a:lt2>
      <a:accent1>
        <a:srgbClr val="A5D027"/>
      </a:accent1>
      <a:accent2>
        <a:srgbClr val="757276"/>
      </a:accent2>
      <a:accent3>
        <a:srgbClr val="A5A5A5"/>
      </a:accent3>
      <a:accent4>
        <a:srgbClr val="1E1E1E"/>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TotalTime>
  <Words>1316</Words>
  <Application>Microsoft Office PowerPoint</Application>
  <PresentationFormat>Widescreen</PresentationFormat>
  <Paragraphs>149</Paragraphs>
  <Slides>30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-apple-system</vt:lpstr>
      <vt:lpstr>等线</vt:lpstr>
      <vt:lpstr>微软雅黑</vt:lpstr>
      <vt:lpstr>Arial</vt:lpstr>
      <vt:lpstr>Cambria Math</vt:lpstr>
      <vt:lpstr>Century Gothic</vt:lpstr>
      <vt:lpstr>Segoe UI</vt:lpstr>
      <vt:lpstr>Segoe UI Light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yiting gu</cp:lastModifiedBy>
  <cp:revision>69</cp:revision>
  <dcterms:created xsi:type="dcterms:W3CDTF">2015-08-18T02:51:00Z</dcterms:created>
  <dcterms:modified xsi:type="dcterms:W3CDTF">2021-12-12T23:52:22Z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CF76F667ECD54793A81BDC9DD6DC842C</vt:lpwstr>
  </property>
  <property fmtid="{D5CDD505-2E9C-101B-9397-08002B2CF9AE}" pid="3" name="KSOProductBuildVer">
    <vt:lpwstr>2052-11.1.0.11115</vt:lpwstr>
  </property>
</Properties>
</file>