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74" r:id="rId2"/>
    <p:sldId id="277" r:id="rId3"/>
    <p:sldId id="318" r:id="rId4"/>
    <p:sldId id="319" r:id="rId5"/>
    <p:sldId id="320" r:id="rId6"/>
    <p:sldId id="321" r:id="rId7"/>
    <p:sldId id="322" r:id="rId8"/>
    <p:sldId id="323" r:id="rId9"/>
    <p:sldId id="324" r:id="rId10"/>
    <p:sldId id="325" r:id="rId11"/>
    <p:sldId id="299" r:id="rId12"/>
    <p:sldId id="300" r:id="rId13"/>
    <p:sldId id="301" r:id="rId14"/>
    <p:sldId id="302" r:id="rId15"/>
    <p:sldId id="307" r:id="rId16"/>
    <p:sldId id="305" r:id="rId17"/>
    <p:sldId id="308" r:id="rId18"/>
    <p:sldId id="309" r:id="rId19"/>
    <p:sldId id="310" r:id="rId20"/>
    <p:sldId id="311" r:id="rId21"/>
    <p:sldId id="306" r:id="rId22"/>
    <p:sldId id="312" r:id="rId23"/>
    <p:sldId id="326" r:id="rId24"/>
    <p:sldId id="304" r:id="rId25"/>
    <p:sldId id="303"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he"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4A45D"/>
    <a:srgbClr val="000000"/>
    <a:srgbClr val="FFFFFF"/>
    <a:srgbClr val="EFEFEF"/>
    <a:srgbClr val="E73A1C"/>
    <a:srgbClr val="B818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811" autoAdjust="0"/>
  </p:normalViewPr>
  <p:slideViewPr>
    <p:cSldViewPr snapToGrid="0">
      <p:cViewPr>
        <p:scale>
          <a:sx n="50" d="100"/>
          <a:sy n="50" d="100"/>
        </p:scale>
        <p:origin x="-22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114778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Long short-term memory records long-term memory on the basis of recurrent neural network. In other words, when we calculate the hidden layer state, we need to use not only the current input and the hidden layer information of the previous hidden state, but also the long-term memory information of the current state.  </a:t>
            </a:r>
          </a:p>
          <a:p>
            <a:r>
              <a:rPr lang="zh-CN" altLang="en-US"/>
              <a:t>Therefore, our model combines a fully connected layer and a long term memory layer, and carries out maximum pooling operation on them respectively to reduce the parameters of training while retaining features. Finally, the output with 0 and 1 labels are acquire with a softmax layer.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For the parameters, we basically use the learning rate of 0.001, epoch number of 70 and batch size of 128. The batch size is the number of input data for each iterations. After simply defining the Cross entropy loss function and accuracy, we can train the model with the Adaptive Gradient Optimizer. For each epochs , we print the training information and used the test set to calculate the current prediction loss and accuracy.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400"/>
              <a:t>We can see that after using the parameters defined by us, the accuracy of model training reaches to 0.85, and the prediction loss is reduced to 0.59 We should be able to reliably predict whether a sentence is a rumor or not. Here we can see we have successfully judge if a sentence is a rumor or not no matter it is a news or an entertainment.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charset="0"/>
              </a:rPr>
              <a:t>Then we try to use BERT for this task, BERT is derived from the encoder of Transformer with bidirectional direction and it can be used for the improvement of the embedding part. And the BERT is consisted of two parts, pre-training and the fine-tuning.</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charset="0"/>
              </a:rPr>
              <a:t>Pre-training has been trained by a lot of unmarked sentences. 15% of words in the sentences will be selected, for this selected word, 80% of it will be masked, 10% of it will be replaced by another word and 10% of it will be kept. </a:t>
            </a:r>
            <a:r>
              <a:rPr lang="en-US" altLang="zh-CN" sz="1800" dirty="0">
                <a:effectLst/>
                <a:latin typeface="等线" panose="02010600030101010101" pitchFamily="2" charset="-122"/>
                <a:cs typeface="Times New Roman" panose="02020603050405020304" charset="0"/>
              </a:rPr>
              <a:t>The goal for it is to train a model which can predict the masked words and predict the next sentence.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charset="0"/>
              </a:rPr>
              <a:t>For fine-tuning, we training the model with the corresponding mission. Since we want to make a classify task with estimate the rumor sentences, this model is trained by the sentence of the </a:t>
            </a:r>
            <a:r>
              <a:rPr lang="en-US" altLang="zh-CN" sz="1800" kern="100" dirty="0" err="1">
                <a:effectLst/>
                <a:latin typeface="等线" panose="02010600030101010101" pitchFamily="2" charset="-122"/>
                <a:ea typeface="等线" panose="02010600030101010101" pitchFamily="2" charset="-122"/>
                <a:cs typeface="Times New Roman" panose="02020603050405020304" charset="0"/>
              </a:rPr>
              <a:t>weibo</a:t>
            </a:r>
            <a:r>
              <a:rPr lang="en-US" altLang="zh-CN" sz="1800" kern="100" dirty="0">
                <a:effectLst/>
                <a:latin typeface="等线" panose="02010600030101010101" pitchFamily="2" charset="-122"/>
                <a:ea typeface="等线" panose="02010600030101010101" pitchFamily="2" charset="-122"/>
                <a:cs typeface="Times New Roman" panose="02020603050405020304" charset="0"/>
              </a:rPr>
              <a:t>-rumor dataset.</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charset="0"/>
              </a:rPr>
              <a:t>Here is some important concept of this model</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charset="0"/>
              </a:rPr>
              <a:t>The first one is the self-attention, which is also a core of the Transformer. It is applied in the encoder part of the Transformer, which is append the position data and the relationship between each word by weight, output of single of it is Z</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charset="0"/>
              </a:rPr>
              <a:t>Based on it, it calculates the Z for 8 times with different weighted matrix Q K V. So, the whole structure of it is</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等线" panose="02010600030101010101" pitchFamily="2" charset="-122"/>
                <a:cs typeface="Times New Roman" panose="02020603050405020304" charset="0"/>
              </a:rPr>
              <a:t>Another one is embedding part, the procedure is generating the input by the token embeddings, segment embeddings and the position embeddings.</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charset="0"/>
              </a:rPr>
              <a:t>For the coding, we use the </a:t>
            </a:r>
            <a:r>
              <a:rPr lang="en-US" altLang="zh-CN" sz="1800" kern="100" dirty="0" err="1">
                <a:effectLst/>
                <a:latin typeface="等线" panose="02010600030101010101" pitchFamily="2" charset="-122"/>
                <a:ea typeface="等线" panose="02010600030101010101" pitchFamily="2" charset="-122"/>
                <a:cs typeface="Times New Roman" panose="02020603050405020304" charset="0"/>
              </a:rPr>
              <a:t>bert</a:t>
            </a:r>
            <a:r>
              <a:rPr lang="en-US" altLang="zh-CN" sz="1800" kern="100" dirty="0">
                <a:effectLst/>
                <a:latin typeface="等线" panose="02010600030101010101" pitchFamily="2" charset="-122"/>
                <a:ea typeface="等线" panose="02010600030101010101" pitchFamily="2" charset="-122"/>
                <a:cs typeface="Times New Roman" panose="02020603050405020304" charset="0"/>
              </a:rPr>
              <a:t>-base-</a:t>
            </a:r>
            <a:r>
              <a:rPr lang="en-US" altLang="zh-CN" sz="1800" kern="100" dirty="0" err="1">
                <a:effectLst/>
                <a:latin typeface="等线" panose="02010600030101010101" pitchFamily="2" charset="-122"/>
                <a:ea typeface="等线" panose="02010600030101010101" pitchFamily="2" charset="-122"/>
                <a:cs typeface="Times New Roman" panose="02020603050405020304" charset="0"/>
              </a:rPr>
              <a:t>chinese</a:t>
            </a:r>
            <a:r>
              <a:rPr lang="en-US" altLang="zh-CN" sz="1800" kern="100" dirty="0">
                <a:effectLst/>
                <a:latin typeface="等线" panose="02010600030101010101" pitchFamily="2" charset="-122"/>
                <a:ea typeface="等线" panose="02010600030101010101" pitchFamily="2" charset="-122"/>
                <a:cs typeface="Times New Roman" panose="02020603050405020304" charset="0"/>
              </a:rPr>
              <a:t> from </a:t>
            </a:r>
            <a:r>
              <a:rPr lang="en-US" altLang="zh-CN" sz="1800" kern="100" dirty="0" err="1">
                <a:effectLst/>
                <a:latin typeface="等线" panose="02010600030101010101" pitchFamily="2" charset="-122"/>
                <a:ea typeface="等线" panose="02010600030101010101" pitchFamily="2" charset="-122"/>
                <a:cs typeface="Times New Roman" panose="02020603050405020304" charset="0"/>
              </a:rPr>
              <a:t>huggingface</a:t>
            </a:r>
            <a:r>
              <a:rPr lang="en-US" altLang="zh-CN" sz="1800" kern="100" dirty="0">
                <a:effectLst/>
                <a:latin typeface="等线" panose="02010600030101010101" pitchFamily="2" charset="-122"/>
                <a:ea typeface="等线" panose="02010600030101010101" pitchFamily="2" charset="-122"/>
                <a:cs typeface="Times New Roman" panose="02020603050405020304" charset="0"/>
              </a:rPr>
              <a:t>, the package transforming the Chinese sentences into the vector one word to one number.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charset="0"/>
              </a:rPr>
              <a:t>We padding 0 or cutting information make the length of the vector be the same, and then get the attention mask which indicate the position with meaningful word.</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charset="0"/>
              </a:rPr>
              <a:t>We just apply the totally connected neural network after we confirm embedding, and after the training, we can get the result.</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en-US" altLang="zh-CN" sz="2800">
                <a:latin typeface="Times New Roman" panose="02020603050405020304" charset="0"/>
                <a:cs typeface="Times New Roman" panose="02020603050405020304" charset="0"/>
                <a:sym typeface="+mn-ea"/>
              </a:rPr>
              <a:t>with T</a:t>
            </a:r>
            <a:r>
              <a:rPr lang="zh-CN" altLang="en-US" sz="2800">
                <a:latin typeface="Times New Roman" panose="02020603050405020304" charset="0"/>
                <a:cs typeface="Times New Roman" panose="02020603050405020304" charset="0"/>
                <a:sym typeface="+mn-ea"/>
              </a:rPr>
              <a:t>he development of social media has accelerated the spread of information </a:t>
            </a:r>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sym typeface="+mn-ea"/>
              </a:rPr>
              <a:t>it A</a:t>
            </a:r>
            <a:r>
              <a:rPr lang="zh-CN" altLang="en-US" sz="2800">
                <a:latin typeface="Times New Roman" panose="02020603050405020304" charset="0"/>
                <a:cs typeface="Times New Roman" panose="02020603050405020304" charset="0"/>
                <a:sym typeface="+mn-ea"/>
              </a:rPr>
              <a:t>lso brought about the proliferation of false rumor information</a:t>
            </a:r>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sym typeface="+mn-ea"/>
              </a:rPr>
              <a:t>W</a:t>
            </a:r>
            <a:r>
              <a:rPr lang="zh-CN" altLang="en-US" sz="2800">
                <a:latin typeface="Times New Roman" panose="02020603050405020304" charset="0"/>
                <a:cs typeface="Times New Roman" panose="02020603050405020304" charset="0"/>
                <a:sym typeface="+mn-ea"/>
              </a:rPr>
              <a:t>hich often triggers many instability factors and has a huge impact on the economy and society.</a:t>
            </a:r>
          </a:p>
          <a:p>
            <a:pPr algn="l"/>
            <a:endParaRPr lang="zh-CN" altLang="en-US" sz="2800">
              <a:latin typeface="Times New Roman" panose="02020603050405020304" charset="0"/>
              <a:cs typeface="Times New Roman" panose="02020603050405020304" charset="0"/>
              <a:sym typeface="+mn-ea"/>
            </a:endParaRPr>
          </a:p>
          <a:p>
            <a:pPr algn="l"/>
            <a:endParaRPr lang="zh-CN" altLang="en-US" sz="2800">
              <a:latin typeface="Times New Roman" panose="02020603050405020304" charset="0"/>
              <a:cs typeface="Times New Roman" panose="02020603050405020304" charset="0"/>
            </a:endParaRPr>
          </a:p>
          <a:p>
            <a:pPr algn="l"/>
            <a:r>
              <a:rPr lang="en-US" altLang="zh-CN" sz="2800">
                <a:latin typeface="Times New Roman" panose="02020603050405020304" charset="0"/>
                <a:cs typeface="Times New Roman" panose="02020603050405020304" charset="0"/>
                <a:sym typeface="+mn-ea"/>
              </a:rPr>
              <a:t>so </a:t>
            </a:r>
            <a:r>
              <a:rPr lang="zh-CN" altLang="en-US" sz="2800">
                <a:latin typeface="Times New Roman" panose="02020603050405020304" charset="0"/>
                <a:cs typeface="Times New Roman" panose="02020603050405020304" charset="0"/>
                <a:sym typeface="+mn-ea"/>
              </a:rPr>
              <a:t>Identif</a:t>
            </a:r>
            <a:r>
              <a:rPr lang="en-US" altLang="zh-CN" sz="2800">
                <a:latin typeface="Times New Roman" panose="02020603050405020304" charset="0"/>
                <a:cs typeface="Times New Roman" panose="02020603050405020304" charset="0"/>
                <a:sym typeface="+mn-ea"/>
              </a:rPr>
              <a:t>y</a:t>
            </a:r>
            <a:r>
              <a:rPr lang="zh-CN" altLang="en-US" sz="2800">
                <a:latin typeface="Times New Roman" panose="02020603050405020304" charset="0"/>
                <a:cs typeface="Times New Roman" panose="02020603050405020304" charset="0"/>
                <a:sym typeface="+mn-ea"/>
              </a:rPr>
              <a:t> </a:t>
            </a:r>
            <a:r>
              <a:rPr lang="en-US" altLang="zh-CN" sz="2800">
                <a:latin typeface="Times New Roman" panose="02020603050405020304" charset="0"/>
                <a:cs typeface="Times New Roman" panose="02020603050405020304" charset="0"/>
                <a:sym typeface="+mn-ea"/>
              </a:rPr>
              <a:t>f</a:t>
            </a:r>
            <a:r>
              <a:rPr lang="zh-CN" altLang="en-US" sz="2800">
                <a:latin typeface="Times New Roman" panose="02020603050405020304" charset="0"/>
                <a:cs typeface="Times New Roman" panose="02020603050405020304" charset="0"/>
                <a:sym typeface="+mn-ea"/>
              </a:rPr>
              <a:t>alse </a:t>
            </a:r>
            <a:r>
              <a:rPr lang="en-US" altLang="zh-CN" sz="2800">
                <a:latin typeface="Times New Roman" panose="02020603050405020304" charset="0"/>
                <a:cs typeface="Times New Roman" panose="02020603050405020304" charset="0"/>
                <a:sym typeface="+mn-ea"/>
              </a:rPr>
              <a:t>i</a:t>
            </a:r>
            <a:r>
              <a:rPr lang="zh-CN" altLang="en-US" sz="2800">
                <a:latin typeface="Times New Roman" panose="02020603050405020304" charset="0"/>
                <a:cs typeface="Times New Roman" panose="02020603050405020304" charset="0"/>
                <a:sym typeface="+mn-ea"/>
              </a:rPr>
              <a:t>nformation</a:t>
            </a:r>
            <a:r>
              <a:rPr lang="en-US" altLang="zh-CN" sz="2800">
                <a:latin typeface="Times New Roman" panose="02020603050405020304" charset="0"/>
                <a:cs typeface="Times New Roman" panose="02020603050405020304" charset="0"/>
                <a:sym typeface="+mn-ea"/>
              </a:rPr>
              <a:t> by using Machine Learning model becomes a necessary need</a:t>
            </a:r>
          </a:p>
          <a:p>
            <a:pPr algn="l"/>
            <a:endParaRPr lang="zh-CN" altLang="en-US" sz="2800">
              <a:latin typeface="Times New Roman" panose="02020603050405020304" charset="0"/>
              <a:cs typeface="Times New Roman" panose="020206030504050203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charset="0"/>
              </a:rPr>
              <a:t>The performance of the model is shown as follow for each epoch, which is the loss and the accuracy.</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等线" panose="02010600030101010101" pitchFamily="2" charset="-122"/>
                <a:ea typeface="等线" panose="02010600030101010101" pitchFamily="2" charset="-122"/>
                <a:cs typeface="Times New Roman" panose="02020603050405020304" charset="0"/>
              </a:rPr>
              <a:t>In conclusion, we apply the Linear regression, SVM, EL with SVM, LSTM and Bert for the </a:t>
            </a:r>
            <a:r>
              <a:rPr lang="en-US" altLang="zh-CN" sz="1800" kern="100" dirty="0" err="1">
                <a:effectLst/>
                <a:latin typeface="等线" panose="02010600030101010101" pitchFamily="2" charset="-122"/>
                <a:ea typeface="等线" panose="02010600030101010101" pitchFamily="2" charset="-122"/>
                <a:cs typeface="Times New Roman" panose="02020603050405020304" charset="0"/>
              </a:rPr>
              <a:t>weibo</a:t>
            </a:r>
            <a:r>
              <a:rPr lang="en-US" altLang="zh-CN" sz="1800" kern="100" dirty="0">
                <a:effectLst/>
                <a:latin typeface="等线" panose="02010600030101010101" pitchFamily="2" charset="-122"/>
                <a:ea typeface="等线" panose="02010600030101010101" pitchFamily="2" charset="-122"/>
                <a:cs typeface="Times New Roman" panose="02020603050405020304" charset="0"/>
              </a:rPr>
              <a:t> rumor detect, as we can see from the slides, the LSTM and the Bert have better performance. While there is still something we can make further improvements. For example, for the part of basic model, we can improve the embedding part instead of changing the word to number directly. Besides, we can use other advanced model after the word embedding by BERT.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930999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Firstly, let's introduce the data set we used. Our data set is the Chinese rumor data set from Github, each data is in JSON format, and they have been divided into rumor data set and non-rumor data set.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Therefore, we first parse the data and label them as rumors, that is, 0 and 1, respectively.  </a:t>
            </a:r>
          </a:p>
          <a:p>
            <a:r>
              <a:rPr lang="zh-CN" altLang="en-US" dirty="0"/>
              <a:t>We then used the entire data set to generate a dictionary with a number for each word. We used this dictionary to embed sentences to vectors which are unequal in length. </a:t>
            </a:r>
          </a:p>
          <a:p>
            <a:r>
              <a:rPr lang="en-US" altLang="zh-CN" dirty="0"/>
              <a:t>so we will add 0 to them to ensure they have same length</a:t>
            </a:r>
          </a:p>
          <a:p>
            <a:endParaRPr lang="en-US" altLang="zh-CN" dirty="0"/>
          </a:p>
          <a:p>
            <a:r>
              <a:rPr lang="zh-CN" altLang="en-US" dirty="0"/>
              <a:t>For the division of training set and test set, rumor data and non-rumor data were first scrambled and combined to ensure the randomness of data, </a:t>
            </a:r>
            <a:endParaRPr lang="en-US" altLang="zh-CN" dirty="0"/>
          </a:p>
          <a:p>
            <a:r>
              <a:rPr lang="en-US" altLang="zh-CN" dirty="0"/>
              <a:t>Then 80% of them are be used as training set, the rest are testing set</a:t>
            </a:r>
          </a:p>
          <a:p>
            <a:r>
              <a:rPr lang="zh-CN" altLang="en-US" dirty="0"/>
              <a:t>So we have a total of 3,387 vectors of varying lengths, about </a:t>
            </a:r>
            <a:r>
              <a:rPr lang="en-US" altLang="zh-CN" dirty="0"/>
              <a:t>80</a:t>
            </a:r>
            <a:r>
              <a:rPr lang="zh-CN" altLang="en-US" dirty="0"/>
              <a:t> percent of the training set.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in the first part, we use three kinds of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the first model we use is SVM, which is also used on classifying problem, by building the model and give it our training data, we got the prediction.</a:t>
            </a:r>
          </a:p>
          <a:p>
            <a:endParaRPr lang="en-US" altLang="zh-CN"/>
          </a:p>
          <a:p>
            <a:r>
              <a:rPr lang="en-US" altLang="zh-CN"/>
              <a:t>next one is logistic regression, based on sigmoid and regularized_gradient to find theta with lowest cost, and here are the results.</a:t>
            </a:r>
          </a:p>
          <a:p>
            <a:endParaRPr lang="en-US" altLang="zh-CN"/>
          </a:p>
          <a:p>
            <a:r>
              <a:rPr lang="en-US" altLang="zh-CN"/>
              <a:t>lastly, we hope ensemble learning can make the result better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how do we do ensemble learning:</a:t>
            </a:r>
          </a:p>
          <a:p>
            <a:r>
              <a:rPr lang="en-US" altLang="zh-CN"/>
              <a:t>first we </a:t>
            </a:r>
            <a:r>
              <a:rPr lang="en-US" b="1">
                <a:latin typeface="Times New Roman" panose="02020603050405020304" charset="0"/>
                <a:cs typeface="Times New Roman" panose="02020603050405020304" charset="0"/>
                <a:sym typeface="+mn-ea"/>
              </a:rPr>
              <a:t>Choose index with replacement randomly, the size is same with original data</a:t>
            </a:r>
          </a:p>
          <a:p>
            <a:r>
              <a:rPr lang="en-US" altLang="zh-CN"/>
              <a:t>then </a:t>
            </a:r>
            <a:r>
              <a:rPr lang="en-US" altLang="zh-CN" b="1">
                <a:latin typeface="Times New Roman" panose="02020603050405020304" charset="0"/>
                <a:cs typeface="Times New Roman" panose="02020603050405020304" charset="0"/>
                <a:sym typeface="+mn-ea"/>
              </a:rPr>
              <a:t>Create new data set based on index and Use new data set to train model</a:t>
            </a:r>
          </a:p>
          <a:p>
            <a:r>
              <a:rPr lang="en-US" altLang="zh-CN" b="1">
                <a:latin typeface="Times New Roman" panose="02020603050405020304" charset="0"/>
                <a:cs typeface="Times New Roman" panose="02020603050405020304" charset="0"/>
                <a:sym typeface="+mn-ea"/>
              </a:rPr>
              <a:t>lastly we Store 101 results and voting</a:t>
            </a:r>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here is the result, it`s so strange that result of SVM is same as above, </a:t>
            </a:r>
          </a:p>
          <a:p>
            <a:r>
              <a:rPr lang="en-US" altLang="zh-CN"/>
              <a:t>but by printing the result of each loop we can ensure that EL model works well, </a:t>
            </a:r>
          </a:p>
          <a:p>
            <a:r>
              <a:rPr lang="en-US" altLang="zh-CN"/>
              <a:t>we guess it`s because the recall is 1 already, </a:t>
            </a:r>
          </a:p>
          <a:p>
            <a:r>
              <a:rPr lang="en-US" altLang="zh-CN"/>
              <a:t>which means SVM always put non-rumous into rumous, so it`s hard to prove. </a:t>
            </a:r>
          </a:p>
          <a:p>
            <a:r>
              <a:rPr lang="en-US" altLang="zh-CN"/>
              <a:t>from the logistic regression we find that it`s result has been proved.</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Next, let's introduce the neural network of long and short term memory that we have configured.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Template/Home.shtml"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矩形 6"/>
          <p:cNvSpPr/>
          <p:nvPr userDrawn="1"/>
        </p:nvSpPr>
        <p:spPr>
          <a:xfrm>
            <a:off x="0" y="1"/>
            <a:ext cx="12192000" cy="6898340"/>
          </a:xfrm>
          <a:prstGeom prst="rect">
            <a:avLst/>
          </a:prstGeom>
          <a:blipFill>
            <a:blip r:embed="rId2"/>
            <a:srcRect/>
            <a:stretch>
              <a:fillRect l="-335" r="-785" b="-10902"/>
            </a:stretch>
          </a:blipFill>
          <a:ln w="19050">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6" name="矩形 5"/>
          <p:cNvSpPr/>
          <p:nvPr userDrawn="1"/>
        </p:nvSpPr>
        <p:spPr>
          <a:xfrm>
            <a:off x="0" y="0"/>
            <a:ext cx="12192000" cy="706755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9"/>
          <p:cNvSpPr>
            <a:spLocks noGrp="1"/>
          </p:cNvSpPr>
          <p:nvPr>
            <p:ph type="body" sz="quarter" idx="10" hasCustomPrompt="1"/>
          </p:nvPr>
        </p:nvSpPr>
        <p:spPr>
          <a:xfrm>
            <a:off x="1274639" y="615102"/>
            <a:ext cx="4774519" cy="1437368"/>
          </a:xfrm>
          <a:prstGeom prst="rect">
            <a:avLst/>
          </a:prstGeom>
        </p:spPr>
        <p:txBody>
          <a:bodyPr/>
          <a:lstStyle>
            <a:lvl1pPr marL="0" indent="0">
              <a:buNone/>
              <a:defRPr sz="4400" b="1" baseline="0"/>
            </a:lvl1pPr>
          </a:lstStyle>
          <a:p>
            <a:pPr lvl="0"/>
            <a:r>
              <a:rPr lang="en-US" altLang="zh-CN" dirty="0"/>
              <a:t>ADD YOUR TITLE</a:t>
            </a:r>
          </a:p>
          <a:p>
            <a:pPr lvl="0"/>
            <a:r>
              <a:rPr lang="zh-CN" altLang="en-US" dirty="0"/>
              <a:t>点击此处添加标题</a:t>
            </a:r>
            <a:endParaRPr lang="en-US" altLang="zh-CN"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矩形 7"/>
          <p:cNvSpPr/>
          <p:nvPr userDrawn="1"/>
        </p:nvSpPr>
        <p:spPr>
          <a:xfrm>
            <a:off x="0" y="1"/>
            <a:ext cx="12192000" cy="6898340"/>
          </a:xfrm>
          <a:prstGeom prst="rect">
            <a:avLst/>
          </a:prstGeom>
          <a:blipFill>
            <a:blip r:embed="rId2"/>
            <a:srcRect/>
            <a:stretch>
              <a:fillRect l="-335" r="-785" b="-10902"/>
            </a:stretch>
          </a:blipFill>
          <a:ln w="19050">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矩形 6"/>
          <p:cNvSpPr/>
          <p:nvPr userDrawn="1"/>
        </p:nvSpPr>
        <p:spPr>
          <a:xfrm>
            <a:off x="0" y="0"/>
            <a:ext cx="12191999"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9"/>
          <p:cNvSpPr>
            <a:spLocks noGrp="1"/>
          </p:cNvSpPr>
          <p:nvPr>
            <p:ph type="body" sz="quarter" idx="10" hasCustomPrompt="1"/>
          </p:nvPr>
        </p:nvSpPr>
        <p:spPr>
          <a:xfrm>
            <a:off x="1274639" y="615102"/>
            <a:ext cx="4774519" cy="1437368"/>
          </a:xfrm>
          <a:prstGeom prst="rect">
            <a:avLst/>
          </a:prstGeom>
        </p:spPr>
        <p:txBody>
          <a:bodyPr/>
          <a:lstStyle>
            <a:lvl1pPr marL="0" indent="0">
              <a:buNone/>
              <a:defRPr sz="4400" b="1" baseline="0">
                <a:solidFill>
                  <a:schemeClr val="bg1"/>
                </a:solidFill>
              </a:defRPr>
            </a:lvl1pPr>
          </a:lstStyle>
          <a:p>
            <a:pPr lvl="0"/>
            <a:r>
              <a:rPr lang="en-US" altLang="zh-CN" dirty="0"/>
              <a:t>ADD YOUR TITLE</a:t>
            </a:r>
          </a:p>
          <a:p>
            <a:pPr lvl="0"/>
            <a:r>
              <a:rPr lang="zh-CN" altLang="en-US" dirty="0"/>
              <a:t>点击此处添加标题</a:t>
            </a:r>
            <a:endParaRPr lang="en-US" altLang="zh-CN"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1"/>
            <a:ext cx="12192000" cy="6898340"/>
          </a:xfrm>
          <a:prstGeom prst="rect">
            <a:avLst/>
          </a:prstGeom>
          <a:blipFill>
            <a:blip r:embed="rId2"/>
            <a:srcRect/>
            <a:stretch>
              <a:fillRect l="-335" r="-785" b="-10902"/>
            </a:stretch>
          </a:blipFill>
          <a:ln w="19050">
            <a:no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rgbClr val="E73A1C"/>
        </a:solidFill>
        <a:effectLst/>
      </p:bgPr>
    </p:bg>
    <p:spTree>
      <p:nvGrpSpPr>
        <p:cNvPr id="1" name=""/>
        <p:cNvGrpSpPr/>
        <p:nvPr/>
      </p:nvGrpSpPr>
      <p:grpSpPr>
        <a:xfrm>
          <a:off x="0" y="0"/>
          <a:ext cx="0" cy="0"/>
          <a:chOff x="0" y="0"/>
          <a:chExt cx="0" cy="0"/>
        </a:xfrm>
      </p:grpSpPr>
      <p:sp>
        <p:nvSpPr>
          <p:cNvPr id="8" name="矩形 7"/>
          <p:cNvSpPr/>
          <p:nvPr userDrawn="1"/>
        </p:nvSpPr>
        <p:spPr>
          <a:xfrm>
            <a:off x="440603" y="759873"/>
            <a:ext cx="662361" cy="379656"/>
          </a:xfrm>
          <a:prstGeom prst="rect">
            <a:avLst/>
          </a:prstGeom>
        </p:spPr>
        <p:txBody>
          <a:bodyPr wrap="none">
            <a:spAutoFit/>
          </a:bodyPr>
          <a:lstStyle/>
          <a:p>
            <a:pPr defTabSz="609600"/>
            <a:r>
              <a:rPr lang="zh-CN" altLang="en-US" sz="1865" dirty="0">
                <a:solidFill>
                  <a:srgbClr val="FFFFFF"/>
                </a:solidFill>
                <a:latin typeface="Segoe UI Light" panose="020B0502040204020203"/>
                <a:cs typeface="Segoe UI Light" panose="020B0502040204020203"/>
              </a:rPr>
              <a:t>标注</a:t>
            </a:r>
          </a:p>
        </p:txBody>
      </p:sp>
      <p:sp>
        <p:nvSpPr>
          <p:cNvPr id="9" name="矩形 8"/>
          <p:cNvSpPr/>
          <p:nvPr userDrawn="1"/>
        </p:nvSpPr>
        <p:spPr>
          <a:xfrm>
            <a:off x="2857674" y="841948"/>
            <a:ext cx="1402001" cy="3292440"/>
          </a:xfrm>
          <a:prstGeom prst="rect">
            <a:avLst/>
          </a:prstGeom>
        </p:spPr>
        <p:txBody>
          <a:bodyPr wrap="square">
            <a:spAutoFit/>
          </a:bodyPr>
          <a:lstStyle/>
          <a:p>
            <a:pPr defTabSz="609600">
              <a:lnSpc>
                <a:spcPct val="130000"/>
              </a:lnSpc>
            </a:pPr>
            <a:r>
              <a:rPr lang="zh-CN" altLang="en-US" sz="1335" dirty="0">
                <a:solidFill>
                  <a:srgbClr val="FFFFFF"/>
                </a:solidFill>
                <a:latin typeface="Segoe UI Light" panose="020B0502040204020203"/>
                <a:cs typeface="Segoe UI Light" panose="020B0502040204020203"/>
              </a:rPr>
              <a:t>字体使用 </a:t>
            </a: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r>
              <a:rPr lang="zh-CN" altLang="en-US" sz="1335" dirty="0">
                <a:solidFill>
                  <a:srgbClr val="FFFFFF"/>
                </a:solidFill>
                <a:latin typeface="Segoe UI Light" panose="020B0502040204020203"/>
                <a:cs typeface="Segoe UI Light" panose="020B0502040204020203"/>
              </a:rPr>
              <a:t>行距</a:t>
            </a: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r>
              <a:rPr lang="zh-CN" altLang="en-US" sz="1335" dirty="0">
                <a:solidFill>
                  <a:srgbClr val="FFFFFF"/>
                </a:solidFill>
                <a:latin typeface="Segoe UI Light" panose="020B0502040204020203"/>
                <a:cs typeface="Segoe UI Light" panose="020B0502040204020203"/>
              </a:rPr>
              <a:t>背景图片出处</a:t>
            </a:r>
          </a:p>
          <a:p>
            <a:pPr defTabSz="609600">
              <a:lnSpc>
                <a:spcPct val="130000"/>
              </a:lnSpc>
            </a:pPr>
            <a:endParaRPr lang="zh-CN" altLang="en-US" sz="1335" dirty="0">
              <a:solidFill>
                <a:srgbClr val="FFFFFF"/>
              </a:solidFill>
              <a:latin typeface="Segoe UI Light" panose="020B0502040204020203"/>
              <a:cs typeface="Segoe UI Light" panose="020B0502040204020203"/>
            </a:endParaRPr>
          </a:p>
          <a:p>
            <a:pPr defTabSz="609600">
              <a:lnSpc>
                <a:spcPct val="130000"/>
              </a:lnSpc>
            </a:pPr>
            <a:endParaRPr lang="zh-CN" altLang="en-US" sz="1335" dirty="0">
              <a:solidFill>
                <a:srgbClr val="FFFFFF"/>
              </a:solidFill>
              <a:latin typeface="Segoe UI Light" panose="020B0502040204020203"/>
              <a:cs typeface="Segoe UI Light" panose="020B0502040204020203"/>
            </a:endParaRPr>
          </a:p>
          <a:p>
            <a:pPr defTabSz="609600">
              <a:lnSpc>
                <a:spcPct val="130000"/>
              </a:lnSpc>
            </a:pPr>
            <a:r>
              <a:rPr lang="zh-CN" altLang="en-US" sz="1335" dirty="0">
                <a:solidFill>
                  <a:srgbClr val="FFFFFF"/>
                </a:solidFill>
                <a:latin typeface="Segoe UI Light" panose="020B0502040204020203"/>
                <a:cs typeface="Segoe UI Light" panose="020B0502040204020203"/>
              </a:rPr>
              <a:t>声明</a:t>
            </a:r>
            <a:endParaRPr lang="en-US" altLang="zh-CN" sz="1335" dirty="0">
              <a:solidFill>
                <a:srgbClr val="FFFFFF"/>
              </a:solidFill>
              <a:latin typeface="Segoe UI Light" panose="020B0502040204020203"/>
              <a:cs typeface="Segoe UI Light" panose="020B0502040204020203"/>
            </a:endParaRPr>
          </a:p>
        </p:txBody>
      </p:sp>
      <p:sp>
        <p:nvSpPr>
          <p:cNvPr id="10" name="矩形 9"/>
          <p:cNvSpPr/>
          <p:nvPr userDrawn="1"/>
        </p:nvSpPr>
        <p:spPr>
          <a:xfrm>
            <a:off x="4395052" y="841948"/>
            <a:ext cx="3727457" cy="3825791"/>
          </a:xfrm>
          <a:prstGeom prst="rect">
            <a:avLst/>
          </a:prstGeom>
        </p:spPr>
        <p:txBody>
          <a:bodyPr wrap="square">
            <a:spAutoFit/>
          </a:bodyPr>
          <a:lstStyle/>
          <a:p>
            <a:pPr defTabSz="609600">
              <a:lnSpc>
                <a:spcPct val="130000"/>
              </a:lnSpc>
            </a:pPr>
            <a:r>
              <a:rPr lang="zh-CN" altLang="en-US" sz="1335" dirty="0">
                <a:solidFill>
                  <a:srgbClr val="FFFFFF"/>
                </a:solidFill>
                <a:latin typeface="Segoe UI Light" panose="020B0502040204020203"/>
                <a:cs typeface="Segoe UI Light" panose="020B0502040204020203"/>
              </a:rPr>
              <a:t>英文 </a:t>
            </a:r>
            <a:r>
              <a:rPr lang="en-US" altLang="zh-CN" sz="1335" dirty="0">
                <a:solidFill>
                  <a:srgbClr val="FFFFFF"/>
                </a:solidFill>
                <a:latin typeface="Segoe UI Light" panose="020B0502040204020203"/>
                <a:cs typeface="Segoe UI Light" panose="020B0502040204020203"/>
              </a:rPr>
              <a:t>Calibri</a:t>
            </a: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r>
              <a:rPr lang="zh-CN" altLang="en-US" sz="1335" dirty="0">
                <a:solidFill>
                  <a:srgbClr val="FFFFFF"/>
                </a:solidFill>
                <a:latin typeface="Segoe UI Light" panose="020B0502040204020203"/>
                <a:cs typeface="Segoe UI Light" panose="020B0502040204020203"/>
              </a:rPr>
              <a:t>中文 微软雅黑</a:t>
            </a: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r>
              <a:rPr lang="zh-CN" altLang="en-US" sz="1335" dirty="0">
                <a:solidFill>
                  <a:srgbClr val="FFFFFF"/>
                </a:solidFill>
                <a:latin typeface="Segoe UI Light" panose="020B0502040204020203"/>
                <a:cs typeface="Segoe UI Light" panose="020B0502040204020203"/>
              </a:rPr>
              <a:t>正文 </a:t>
            </a:r>
            <a:r>
              <a:rPr lang="en-US" altLang="zh-CN" sz="1335" dirty="0">
                <a:solidFill>
                  <a:srgbClr val="FFFFFF"/>
                </a:solidFill>
                <a:latin typeface="Segoe UI Light" panose="020B0502040204020203"/>
                <a:cs typeface="Segoe UI Light" panose="020B0502040204020203"/>
              </a:rPr>
              <a:t>1.3</a:t>
            </a: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endParaRPr lang="en-US" altLang="zh-CN" sz="1335" dirty="0">
              <a:solidFill>
                <a:srgbClr val="FFFFFF"/>
              </a:solidFill>
              <a:latin typeface="Segoe UI Light" panose="020B0502040204020203"/>
              <a:cs typeface="Segoe UI Light" panose="020B0502040204020203"/>
            </a:endParaRPr>
          </a:p>
          <a:p>
            <a:pPr defTabSz="609600">
              <a:lnSpc>
                <a:spcPct val="130000"/>
              </a:lnSpc>
            </a:pPr>
            <a:r>
              <a:rPr lang="en-US" altLang="zh-CN" sz="1335" dirty="0" err="1">
                <a:solidFill>
                  <a:srgbClr val="FFFFFF"/>
                </a:solidFill>
                <a:latin typeface="Segoe UI Light" panose="020B0502040204020203"/>
                <a:cs typeface="Segoe UI Light" panose="020B0502040204020203"/>
              </a:rPr>
              <a:t>cn.bing.com</a:t>
            </a:r>
            <a:endParaRPr lang="zh-CN" altLang="en-US" sz="1335" dirty="0">
              <a:solidFill>
                <a:srgbClr val="FFFFFF"/>
              </a:solidFill>
              <a:latin typeface="Segoe UI Light" panose="020B0502040204020203"/>
              <a:cs typeface="Segoe UI Light" panose="020B0502040204020203"/>
            </a:endParaRPr>
          </a:p>
          <a:p>
            <a:pPr defTabSz="609600">
              <a:lnSpc>
                <a:spcPct val="130000"/>
              </a:lnSpc>
            </a:pPr>
            <a:endParaRPr lang="zh-CN" altLang="en-US" sz="1335" dirty="0">
              <a:solidFill>
                <a:srgbClr val="FFFFFF"/>
              </a:solidFill>
              <a:latin typeface="Segoe UI Light" panose="020B0502040204020203"/>
              <a:cs typeface="Segoe UI Light" panose="020B0502040204020203"/>
            </a:endParaRPr>
          </a:p>
          <a:p>
            <a:pPr defTabSz="609600">
              <a:lnSpc>
                <a:spcPct val="130000"/>
              </a:lnSpc>
            </a:pPr>
            <a:endParaRPr lang="zh-CN" altLang="en-US" sz="1335" dirty="0">
              <a:solidFill>
                <a:srgbClr val="FFFFFF"/>
              </a:solidFill>
              <a:latin typeface="Segoe UI Light" panose="020B0502040204020203"/>
              <a:cs typeface="Segoe UI Light" panose="020B0502040204020203"/>
            </a:endParaRPr>
          </a:p>
          <a:p>
            <a:pPr defTabSz="609600">
              <a:lnSpc>
                <a:spcPct val="130000"/>
              </a:lnSpc>
            </a:pPr>
            <a:r>
              <a:rPr lang="zh-CN" altLang="en-US" sz="1335" dirty="0">
                <a:solidFill>
                  <a:prstClr val="white"/>
                </a:solidFill>
              </a:rPr>
              <a:t>互联网是一个开放共享的平台</a:t>
            </a:r>
          </a:p>
          <a:p>
            <a:pPr defTabSz="609600">
              <a:lnSpc>
                <a:spcPct val="130000"/>
              </a:lnSpc>
            </a:pPr>
            <a:r>
              <a:rPr lang="zh-CN" altLang="en-US" sz="1335" dirty="0">
                <a:solidFill>
                  <a:prstClr val="white"/>
                </a:solidFill>
              </a:rPr>
              <a:t>Office</a:t>
            </a:r>
            <a:r>
              <a:rPr lang="en-US" altLang="zh-CN" sz="1335" dirty="0">
                <a:solidFill>
                  <a:prstClr val="white"/>
                </a:solidFill>
              </a:rPr>
              <a:t>PLUS </a:t>
            </a:r>
            <a:r>
              <a:rPr lang="zh-CN" altLang="en-US" sz="1335" dirty="0">
                <a:solidFill>
                  <a:prstClr val="white"/>
                </a:solidFill>
              </a:rPr>
              <a:t>部分设计灵感与元素来源于网络</a:t>
            </a:r>
          </a:p>
          <a:p>
            <a:pPr defTabSz="609600">
              <a:lnSpc>
                <a:spcPct val="130000"/>
              </a:lnSpc>
            </a:pPr>
            <a:r>
              <a:rPr lang="zh-CN" altLang="en-US" sz="1335" dirty="0">
                <a:solidFill>
                  <a:prstClr val="white"/>
                </a:solidFill>
              </a:rPr>
              <a:t>如有建议请联系officeplus@microsoft.com</a:t>
            </a:r>
            <a:endParaRPr lang="en-US" altLang="zh-CN" sz="1335" dirty="0">
              <a:solidFill>
                <a:srgbClr val="FFFFFF"/>
              </a:solidFill>
              <a:latin typeface="Segoe UI Light" panose="020B0502040204020203"/>
              <a:cs typeface="Segoe UI Light" panose="020B0502040204020203"/>
            </a:endParaRPr>
          </a:p>
        </p:txBody>
      </p:sp>
      <p:sp>
        <p:nvSpPr>
          <p:cNvPr id="11" name="矩形 10"/>
          <p:cNvSpPr/>
          <p:nvPr userDrawn="1"/>
        </p:nvSpPr>
        <p:spPr>
          <a:xfrm>
            <a:off x="440603" y="182445"/>
            <a:ext cx="816249" cy="256545"/>
          </a:xfrm>
          <a:prstGeom prst="rect">
            <a:avLst/>
          </a:prstGeom>
        </p:spPr>
        <p:txBody>
          <a:bodyPr wrap="none">
            <a:spAutoFit/>
          </a:bodyPr>
          <a:lstStyle/>
          <a:p>
            <a:pPr defTabSz="609600"/>
            <a:r>
              <a:rPr kumimoji="1" lang="en-US" altLang="zh-CN" sz="1065" dirty="0" err="1">
                <a:solidFill>
                  <a:srgbClr val="FFFFFF"/>
                </a:solidFill>
                <a:latin typeface="Segoe UI Light" panose="020B0502040204020203"/>
                <a:cs typeface="Segoe UI Light" panose="020B0502040204020203"/>
              </a:rPr>
              <a:t>OfficePLUS</a:t>
            </a:r>
            <a:endParaRPr lang="zh-CN" altLang="en-US" sz="1065" dirty="0">
              <a:solidFill>
                <a:srgbClr val="FFFFFF"/>
              </a:solidFill>
              <a:latin typeface="Segoe UI Light" panose="020B0502040204020203"/>
              <a:cs typeface="Segoe UI Light" panose="020B0502040204020203"/>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0" name="图片 9">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86431" y="2521041"/>
            <a:ext cx="3177903" cy="418585"/>
          </a:xfrm>
          <a:prstGeom prst="rect">
            <a:avLst/>
          </a:prstGeom>
        </p:spPr>
      </p:pic>
      <p:sp>
        <p:nvSpPr>
          <p:cNvPr id="11" name="文本框 10"/>
          <p:cNvSpPr txBox="1"/>
          <p:nvPr userDrawn="1"/>
        </p:nvSpPr>
        <p:spPr>
          <a:xfrm>
            <a:off x="4259746" y="3740751"/>
            <a:ext cx="3347390" cy="297454"/>
          </a:xfrm>
          <a:prstGeom prst="rect">
            <a:avLst/>
          </a:prstGeom>
          <a:noFill/>
        </p:spPr>
        <p:txBody>
          <a:bodyPr wrap="none" rtlCol="0">
            <a:spAutoFit/>
          </a:bodyPr>
          <a:lstStyle/>
          <a:p>
            <a:pPr algn="ctr"/>
            <a:r>
              <a:rPr kumimoji="1" lang="zh-CN" altLang="en-US" sz="1335" dirty="0">
                <a:solidFill>
                  <a:schemeClr val="tx1">
                    <a:lumMod val="75000"/>
                    <a:lumOff val="25000"/>
                  </a:schemeClr>
                </a:solidFill>
              </a:rPr>
              <a:t>点击</a:t>
            </a:r>
            <a:r>
              <a:rPr kumimoji="1" lang="en-US" altLang="zh-CN" sz="1335" dirty="0">
                <a:solidFill>
                  <a:schemeClr val="tx1">
                    <a:lumMod val="75000"/>
                    <a:lumOff val="25000"/>
                  </a:schemeClr>
                </a:solidFill>
              </a:rPr>
              <a:t>Logo</a:t>
            </a:r>
            <a:r>
              <a:rPr kumimoji="1" lang="zh-CN" altLang="en-US" sz="1335" dirty="0">
                <a:solidFill>
                  <a:schemeClr val="tx1">
                    <a:lumMod val="75000"/>
                    <a:lumOff val="25000"/>
                  </a:schemeClr>
                </a:solidFill>
              </a:rPr>
              <a:t>获取更多优质模板（放映模式）</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1A1E2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32444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23670" y="899160"/>
            <a:ext cx="9344660" cy="2583180"/>
          </a:xfrm>
          <a:prstGeom prst="rect">
            <a:avLst/>
          </a:prstGeom>
          <a:noFill/>
        </p:spPr>
        <p:txBody>
          <a:bodyPr wrap="square" lIns="91436" tIns="45718" rIns="91436" bIns="45718" rtlCol="0">
            <a:spAutoFit/>
          </a:bodyPr>
          <a:lstStyle/>
          <a:p>
            <a:pPr algn="ctr"/>
            <a:r>
              <a:rPr kumimoji="1" lang="en-US" altLang="zh-CN" sz="5400" b="1" dirty="0">
                <a:solidFill>
                  <a:schemeClr val="bg1"/>
                </a:solidFill>
                <a:latin typeface="Times New Roman" panose="02020603050405020304" charset="0"/>
                <a:ea typeface="新宋体" panose="02010609030101010101" charset="-122"/>
                <a:cs typeface="Times New Roman" panose="02020603050405020304" charset="0"/>
              </a:rPr>
              <a:t>Research on Identification of Rumor Based on Different Models</a:t>
            </a:r>
          </a:p>
        </p:txBody>
      </p:sp>
      <p:sp>
        <p:nvSpPr>
          <p:cNvPr id="2" name="文本框 1"/>
          <p:cNvSpPr txBox="1"/>
          <p:nvPr/>
        </p:nvSpPr>
        <p:spPr>
          <a:xfrm>
            <a:off x="8317230" y="4678680"/>
            <a:ext cx="3305810" cy="1568450"/>
          </a:xfrm>
          <a:prstGeom prst="rect">
            <a:avLst/>
          </a:prstGeom>
          <a:noFill/>
        </p:spPr>
        <p:txBody>
          <a:bodyPr wrap="square" rtlCol="0">
            <a:spAutoFit/>
          </a:bodyPr>
          <a:lstStyle/>
          <a:p>
            <a:r>
              <a:rPr lang="en-US" altLang="zh-CN" sz="2400" dirty="0">
                <a:solidFill>
                  <a:schemeClr val="bg1"/>
                </a:solidFill>
                <a:latin typeface="Times New Roman" panose="02020603050405020304" charset="0"/>
                <a:cs typeface="Times New Roman" panose="02020603050405020304" charset="0"/>
              </a:rPr>
              <a:t>Group 35</a:t>
            </a:r>
          </a:p>
          <a:p>
            <a:r>
              <a:rPr lang="zh-CN" altLang="en-US" sz="2400" dirty="0">
                <a:solidFill>
                  <a:schemeClr val="bg1"/>
                </a:solidFill>
                <a:latin typeface="Times New Roman" panose="02020603050405020304" charset="0"/>
                <a:cs typeface="Times New Roman" panose="02020603050405020304" charset="0"/>
              </a:rPr>
              <a:t>林晓涛</a:t>
            </a:r>
            <a:r>
              <a:rPr lang="en-US" altLang="zh-CN" sz="2400" dirty="0">
                <a:solidFill>
                  <a:schemeClr val="bg1"/>
                </a:solidFill>
                <a:latin typeface="Times New Roman" panose="02020603050405020304" charset="0"/>
                <a:cs typeface="Times New Roman" panose="02020603050405020304" charset="0"/>
              </a:rPr>
              <a:t>  1930026081</a:t>
            </a:r>
          </a:p>
          <a:p>
            <a:r>
              <a:rPr lang="zh-CN" altLang="en-US" sz="2400" dirty="0">
                <a:solidFill>
                  <a:schemeClr val="bg1"/>
                </a:solidFill>
                <a:latin typeface="Times New Roman" panose="02020603050405020304" charset="0"/>
                <a:cs typeface="Times New Roman" panose="02020603050405020304" charset="0"/>
              </a:rPr>
              <a:t>陈熙林</a:t>
            </a:r>
            <a:r>
              <a:rPr lang="en-US" altLang="zh-CN" sz="2400" dirty="0">
                <a:solidFill>
                  <a:schemeClr val="bg1"/>
                </a:solidFill>
                <a:latin typeface="Times New Roman" panose="02020603050405020304" charset="0"/>
                <a:cs typeface="Times New Roman" panose="02020603050405020304" charset="0"/>
              </a:rPr>
              <a:t>  1930004003</a:t>
            </a:r>
          </a:p>
          <a:p>
            <a:r>
              <a:rPr lang="zh-CN" altLang="en-US" sz="2400" dirty="0">
                <a:solidFill>
                  <a:schemeClr val="bg1"/>
                </a:solidFill>
                <a:latin typeface="Times New Roman" panose="02020603050405020304" charset="0"/>
                <a:cs typeface="Times New Roman" panose="02020603050405020304" charset="0"/>
              </a:rPr>
              <a:t>龚怡静</a:t>
            </a:r>
            <a:r>
              <a:rPr lang="en-US" altLang="zh-CN" sz="2400" dirty="0">
                <a:solidFill>
                  <a:schemeClr val="bg1"/>
                </a:solidFill>
                <a:latin typeface="Times New Roman" panose="02020603050405020304" charset="0"/>
                <a:cs typeface="Times New Roman" panose="02020603050405020304" charset="0"/>
              </a:rPr>
              <a:t>  1930026034</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1764665" y="1810385"/>
            <a:ext cx="8662670" cy="4246245"/>
          </a:xfrm>
          <a:prstGeom prst="rect">
            <a:avLst/>
          </a:prstGeom>
          <a:noFill/>
        </p:spPr>
        <p:txBody>
          <a:bodyPr wrap="square" rtlCol="0">
            <a:spAutoFit/>
          </a:bodyPr>
          <a:lstStyle/>
          <a:p>
            <a:pPr indent="0" algn="ctr">
              <a:lnSpc>
                <a:spcPct val="150000"/>
              </a:lnSpc>
              <a:buFont typeface="Arial" panose="020B0604020202020204" pitchFamily="34" charset="0"/>
              <a:buNone/>
            </a:pPr>
            <a:r>
              <a:rPr lang="en-US" altLang="zh-CN" sz="6000" b="1">
                <a:latin typeface="Times New Roman" panose="02020603050405020304" charset="0"/>
                <a:cs typeface="Times New Roman" panose="02020603050405020304" charset="0"/>
              </a:rPr>
              <a:t>Question:</a:t>
            </a:r>
          </a:p>
          <a:p>
            <a:pPr indent="0" algn="ctr">
              <a:lnSpc>
                <a:spcPct val="150000"/>
              </a:lnSpc>
              <a:buFont typeface="Arial" panose="020B0604020202020204" pitchFamily="34" charset="0"/>
              <a:buNone/>
            </a:pPr>
            <a:r>
              <a:rPr lang="en-US" altLang="zh-CN" sz="6000" b="1">
                <a:latin typeface="Times New Roman" panose="02020603050405020304" charset="0"/>
                <a:cs typeface="Times New Roman" panose="02020603050405020304" charset="0"/>
              </a:rPr>
              <a:t>What about other models?</a:t>
            </a:r>
          </a:p>
          <a:p>
            <a:pPr indent="0" algn="ctr">
              <a:lnSpc>
                <a:spcPct val="150000"/>
              </a:lnSpc>
              <a:buFont typeface="Arial" panose="020B0604020202020204" pitchFamily="34" charset="0"/>
              <a:buNone/>
            </a:pPr>
            <a:endParaRPr lang="en-US" altLang="zh-CN" sz="60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74295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1340044" y="752167"/>
            <a:ext cx="3946525" cy="1174750"/>
          </a:xfrm>
          <a:prstGeom prst="rect">
            <a:avLst/>
          </a:prstGeom>
          <a:noFill/>
        </p:spPr>
        <p:txBody>
          <a:bodyPr wrap="none" lIns="68570" tIns="34289" rIns="68570" bIns="34289" rtlCol="0">
            <a:spAutoFit/>
          </a:bodyPr>
          <a:lstStyle/>
          <a:p>
            <a:pPr defTabSz="685800"/>
            <a:r>
              <a:rPr lang="en-US" sz="7200" b="1" dirty="0">
                <a:solidFill>
                  <a:schemeClr val="bg1"/>
                </a:solidFill>
                <a:latin typeface="Times New Roman" panose="02020603050405020304" charset="0"/>
                <a:ea typeface="宋体" panose="02010600030101010101" pitchFamily="2" charset="-122"/>
                <a:cs typeface="Times New Roman" panose="02020603050405020304" charset="0"/>
              </a:rPr>
              <a:t>Model Ⅱ</a:t>
            </a:r>
          </a:p>
        </p:txBody>
      </p:sp>
      <p:sp>
        <p:nvSpPr>
          <p:cNvPr id="6" name="文本框 5"/>
          <p:cNvSpPr txBox="1"/>
          <p:nvPr/>
        </p:nvSpPr>
        <p:spPr>
          <a:xfrm>
            <a:off x="935664" y="2374706"/>
            <a:ext cx="1241425" cy="497840"/>
          </a:xfrm>
          <a:prstGeom prst="rect">
            <a:avLst/>
          </a:prstGeom>
          <a:noFill/>
        </p:spPr>
        <p:txBody>
          <a:bodyPr wrap="none" lIns="68570" tIns="34289" rIns="68570" bIns="34289" rtlCol="0">
            <a:spAutoFit/>
          </a:bodyPr>
          <a:lstStyle/>
          <a:p>
            <a:pPr defTabSz="685800"/>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Using:</a:t>
            </a:r>
          </a:p>
        </p:txBody>
      </p:sp>
      <p:sp>
        <p:nvSpPr>
          <p:cNvPr id="2" name="文本框 1"/>
          <p:cNvSpPr txBox="1"/>
          <p:nvPr/>
        </p:nvSpPr>
        <p:spPr>
          <a:xfrm>
            <a:off x="935664" y="3125911"/>
            <a:ext cx="2448560" cy="497840"/>
          </a:xfrm>
          <a:prstGeom prst="rect">
            <a:avLst/>
          </a:prstGeom>
          <a:noFill/>
        </p:spPr>
        <p:txBody>
          <a:bodyPr wrap="none" lIns="68570" tIns="34289" rIns="68570" bIns="34289" rtlCol="0">
            <a:spAutoFit/>
          </a:bodyPr>
          <a:lstStyle/>
          <a:p>
            <a:pPr marL="457200" indent="-457200" defTabSz="685800">
              <a:buFont typeface="Arial" panose="020B0604020202020204" pitchFamily="34" charset="0"/>
              <a:buChar char="•"/>
            </a:pPr>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RNN-LSTM</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6870690" y="1578229"/>
            <a:ext cx="4752332" cy="4676140"/>
          </a:xfrm>
          <a:prstGeom prst="rect">
            <a:avLst/>
          </a:prstGeom>
          <a:noFill/>
        </p:spPr>
        <p:txBody>
          <a:bodyPr wrap="square" rtlCol="0">
            <a:spAutoFit/>
          </a:bodyPr>
          <a:lstStyle/>
          <a:p>
            <a:pPr algn="l">
              <a:lnSpc>
                <a:spcPct val="130000"/>
              </a:lnSpc>
              <a:buClrTx/>
              <a:buSzTx/>
              <a:buFontTx/>
            </a:pPr>
            <a:r>
              <a:rPr lang="en-US" altLang="zh-CN" sz="1800" b="1" dirty="0">
                <a:solidFill>
                  <a:srgbClr val="FFFFFF"/>
                </a:solidFill>
                <a:latin typeface="Times New Roman" panose="02020603050405020304" charset="0"/>
                <a:cs typeface="Times New Roman" panose="02020603050405020304" charset="0"/>
              </a:rPr>
              <a:t>Embedding Layer : transfer the input sentences into vetors </a:t>
            </a:r>
          </a:p>
          <a:p>
            <a:pPr algn="l">
              <a:lnSpc>
                <a:spcPct val="130000"/>
              </a:lnSpc>
              <a:buClrTx/>
              <a:buSzTx/>
              <a:buFontTx/>
            </a:pPr>
            <a:endParaRPr lang="en-US" altLang="zh-CN" sz="1800" b="1" dirty="0">
              <a:solidFill>
                <a:srgbClr val="FFFFFF"/>
              </a:solidFill>
              <a:latin typeface="Times New Roman" panose="02020603050405020304" charset="0"/>
              <a:cs typeface="Times New Roman" panose="02020603050405020304" charset="0"/>
            </a:endParaRPr>
          </a:p>
          <a:p>
            <a:pPr algn="l">
              <a:lnSpc>
                <a:spcPct val="130000"/>
              </a:lnSpc>
              <a:buClrTx/>
              <a:buSzTx/>
              <a:buFontTx/>
            </a:pPr>
            <a:r>
              <a:rPr lang="en-US" altLang="zh-CN" sz="1800" b="1" dirty="0">
                <a:solidFill>
                  <a:srgbClr val="FFFFFF"/>
                </a:solidFill>
                <a:latin typeface="Times New Roman" panose="02020603050405020304" charset="0"/>
                <a:cs typeface="Times New Roman" panose="02020603050405020304" charset="0"/>
              </a:rPr>
              <a:t>1 Fully Connected Layer(128 inputs for each batch)</a:t>
            </a:r>
            <a:br>
              <a:rPr lang="en-US" altLang="zh-CN" sz="1800" b="1" dirty="0">
                <a:solidFill>
                  <a:srgbClr val="FFFFFF"/>
                </a:solidFill>
                <a:latin typeface="Times New Roman" panose="02020603050405020304" charset="0"/>
                <a:cs typeface="Times New Roman" panose="02020603050405020304" charset="0"/>
              </a:rPr>
            </a:br>
            <a:r>
              <a:rPr lang="en-US" altLang="zh-CN" sz="1800" b="1" dirty="0">
                <a:solidFill>
                  <a:srgbClr val="FFFFFF"/>
                </a:solidFill>
                <a:latin typeface="Times New Roman" panose="02020603050405020304" charset="0"/>
                <a:cs typeface="Times New Roman" panose="02020603050405020304" charset="0"/>
              </a:rPr>
              <a:t>1 Long term Memory Chain</a:t>
            </a:r>
          </a:p>
          <a:p>
            <a:pPr algn="l">
              <a:lnSpc>
                <a:spcPct val="130000"/>
              </a:lnSpc>
              <a:buClrTx/>
              <a:buSzTx/>
              <a:buFontTx/>
            </a:pPr>
            <a:br>
              <a:rPr lang="en-US" altLang="zh-CN" sz="1800" b="1" dirty="0">
                <a:solidFill>
                  <a:srgbClr val="FFFFFF"/>
                </a:solidFill>
                <a:latin typeface="Times New Roman" panose="02020603050405020304" charset="0"/>
                <a:cs typeface="Times New Roman" panose="02020603050405020304" charset="0"/>
              </a:rPr>
            </a:br>
            <a:r>
              <a:rPr lang="en-US" altLang="zh-CN" sz="1800" b="1" dirty="0">
                <a:solidFill>
                  <a:srgbClr val="FFFFFF"/>
                </a:solidFill>
                <a:latin typeface="Times New Roman" panose="02020603050405020304" charset="0"/>
                <a:cs typeface="Times New Roman" panose="02020603050405020304" charset="0"/>
              </a:rPr>
              <a:t> Max-Pooling : Retain key feture </a:t>
            </a:r>
          </a:p>
          <a:p>
            <a:pPr algn="l">
              <a:lnSpc>
                <a:spcPct val="130000"/>
              </a:lnSpc>
              <a:buClrTx/>
              <a:buSzTx/>
              <a:buFontTx/>
            </a:pPr>
            <a:r>
              <a:rPr lang="en-US" altLang="zh-CN" sz="1800" b="1" dirty="0">
                <a:solidFill>
                  <a:srgbClr val="FFFFFF"/>
                </a:solidFill>
                <a:latin typeface="Times New Roman" panose="02020603050405020304" charset="0"/>
                <a:cs typeface="Times New Roman" panose="02020603050405020304" charset="0"/>
              </a:rPr>
              <a:t> Reduce the number of output eigenvalues</a:t>
            </a:r>
          </a:p>
          <a:p>
            <a:pPr algn="l">
              <a:lnSpc>
                <a:spcPct val="130000"/>
              </a:lnSpc>
              <a:buClrTx/>
              <a:buSzTx/>
              <a:buFontTx/>
            </a:pPr>
            <a:endParaRPr lang="en-US" altLang="zh-CN" sz="1800" b="1" dirty="0">
              <a:solidFill>
                <a:srgbClr val="FFFFFF"/>
              </a:solidFill>
              <a:latin typeface="Times New Roman" panose="02020603050405020304" charset="0"/>
              <a:cs typeface="Times New Roman" panose="02020603050405020304" charset="0"/>
            </a:endParaRPr>
          </a:p>
          <a:p>
            <a:pPr algn="l">
              <a:lnSpc>
                <a:spcPct val="130000"/>
              </a:lnSpc>
              <a:buClrTx/>
              <a:buSzTx/>
              <a:buFontTx/>
            </a:pPr>
            <a:r>
              <a:rPr lang="en-US" altLang="zh-CN" sz="1800" b="1" dirty="0">
                <a:solidFill>
                  <a:srgbClr val="FFFFFF"/>
                </a:solidFill>
                <a:latin typeface="Times New Roman" panose="02020603050405020304" charset="0"/>
                <a:cs typeface="Times New Roman" panose="02020603050405020304" charset="0"/>
              </a:rPr>
              <a:t> Softmax Layer : output layer with size of 2</a:t>
            </a:r>
          </a:p>
          <a:p>
            <a:pPr algn="l">
              <a:lnSpc>
                <a:spcPct val="130000"/>
              </a:lnSpc>
              <a:buClrTx/>
              <a:buSzTx/>
              <a:buFontTx/>
            </a:pPr>
            <a:endParaRPr lang="en-US" altLang="zh-CN" sz="1800" b="1" dirty="0">
              <a:solidFill>
                <a:srgbClr val="FFFFFF"/>
              </a:solidFill>
              <a:latin typeface="Times New Roman" panose="02020603050405020304" charset="0"/>
              <a:cs typeface="Times New Roman" panose="02020603050405020304" charset="0"/>
            </a:endParaRPr>
          </a:p>
          <a:p>
            <a:pPr>
              <a:lnSpc>
                <a:spcPct val="130000"/>
              </a:lnSpc>
            </a:pPr>
            <a:endParaRPr kumimoji="1" lang="zh-CN" altLang="en-US" sz="1335" dirty="0">
              <a:solidFill>
                <a:srgbClr val="FFFFFF"/>
              </a:solidFill>
            </a:endParaRPr>
          </a:p>
        </p:txBody>
      </p:sp>
      <p:grpSp>
        <p:nvGrpSpPr>
          <p:cNvPr id="62" name="组 61"/>
          <p:cNvGrpSpPr/>
          <p:nvPr/>
        </p:nvGrpSpPr>
        <p:grpSpPr>
          <a:xfrm>
            <a:off x="6277479" y="1789547"/>
            <a:ext cx="322513" cy="322513"/>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grpSp>
        <p:nvGrpSpPr>
          <p:cNvPr id="63" name="组 62"/>
          <p:cNvGrpSpPr/>
          <p:nvPr/>
        </p:nvGrpSpPr>
        <p:grpSpPr>
          <a:xfrm>
            <a:off x="6277479" y="2836819"/>
            <a:ext cx="322513" cy="322513"/>
            <a:chOff x="4698002" y="1679252"/>
            <a:chExt cx="241910" cy="241910"/>
          </a:xfrm>
        </p:grpSpPr>
        <p:sp>
          <p:nvSpPr>
            <p:cNvPr id="64" name="椭圆 63"/>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5" name="组 64"/>
            <p:cNvGrpSpPr/>
            <p:nvPr/>
          </p:nvGrpSpPr>
          <p:grpSpPr>
            <a:xfrm>
              <a:off x="4774151" y="1756188"/>
              <a:ext cx="67207" cy="118600"/>
              <a:chOff x="4874449" y="957803"/>
              <a:chExt cx="339228" cy="598633"/>
            </a:xfrm>
            <a:solidFill>
              <a:srgbClr val="1A1E21"/>
            </a:solidFill>
          </p:grpSpPr>
          <p:sp>
            <p:nvSpPr>
              <p:cNvPr id="66" name="矩形 65"/>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7" name="矩形 66"/>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grpSp>
        <p:nvGrpSpPr>
          <p:cNvPr id="68" name="组 67"/>
          <p:cNvGrpSpPr/>
          <p:nvPr/>
        </p:nvGrpSpPr>
        <p:grpSpPr>
          <a:xfrm>
            <a:off x="6277479" y="3884093"/>
            <a:ext cx="322513" cy="322513"/>
            <a:chOff x="4698002" y="1679252"/>
            <a:chExt cx="241910" cy="241910"/>
          </a:xfrm>
        </p:grpSpPr>
        <p:sp>
          <p:nvSpPr>
            <p:cNvPr id="69" name="椭圆 68"/>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70" name="组 69"/>
            <p:cNvGrpSpPr/>
            <p:nvPr/>
          </p:nvGrpSpPr>
          <p:grpSpPr>
            <a:xfrm>
              <a:off x="4774151" y="1756188"/>
              <a:ext cx="67207" cy="118600"/>
              <a:chOff x="4874449" y="957803"/>
              <a:chExt cx="339228" cy="598633"/>
            </a:xfrm>
            <a:solidFill>
              <a:srgbClr val="1A1E21"/>
            </a:solidFill>
          </p:grpSpPr>
          <p:sp>
            <p:nvSpPr>
              <p:cNvPr id="71" name="矩形 70"/>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72" name="矩形 71"/>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pic>
        <p:nvPicPr>
          <p:cNvPr id="2" name="图片 1"/>
          <p:cNvPicPr>
            <a:picLocks noChangeAspect="1"/>
          </p:cNvPicPr>
          <p:nvPr/>
        </p:nvPicPr>
        <p:blipFill>
          <a:blip r:embed="rId3"/>
          <a:stretch>
            <a:fillRect/>
          </a:stretch>
        </p:blipFill>
        <p:spPr>
          <a:xfrm>
            <a:off x="1407160" y="1676400"/>
            <a:ext cx="3108325" cy="2127250"/>
          </a:xfrm>
          <a:prstGeom prst="rect">
            <a:avLst/>
          </a:prstGeom>
        </p:spPr>
      </p:pic>
      <p:sp>
        <p:nvSpPr>
          <p:cNvPr id="8" name="文本框 7"/>
          <p:cNvSpPr txBox="1"/>
          <p:nvPr/>
        </p:nvSpPr>
        <p:spPr>
          <a:xfrm>
            <a:off x="264160" y="467995"/>
            <a:ext cx="5585460" cy="767080"/>
          </a:xfrm>
          <a:prstGeom prst="rect">
            <a:avLst/>
          </a:prstGeom>
          <a:noFill/>
          <a:ln w="3175" cmpd="sng">
            <a:solidFill>
              <a:schemeClr val="bg1"/>
            </a:solidFill>
          </a:ln>
        </p:spPr>
        <p:txBody>
          <a:bodyPr wrap="square" lIns="91436" tIns="45718" rIns="91436" bIns="45718" rtlCol="0">
            <a:spAutoFit/>
          </a:bodyPr>
          <a:lstStyle/>
          <a:p>
            <a:pPr algn="ctr"/>
            <a:r>
              <a:rPr kumimoji="1" lang="en-US" sz="4400" dirty="0">
                <a:solidFill>
                  <a:schemeClr val="bg1"/>
                </a:solidFill>
                <a:latin typeface="Times New Roman" panose="02020603050405020304" charset="0"/>
                <a:cs typeface="Times New Roman" panose="02020603050405020304" charset="0"/>
              </a:rPr>
              <a:t>LSTM : Modelling</a:t>
            </a:r>
          </a:p>
        </p:txBody>
      </p:sp>
      <p:grpSp>
        <p:nvGrpSpPr>
          <p:cNvPr id="4" name="组 61"/>
          <p:cNvGrpSpPr/>
          <p:nvPr/>
        </p:nvGrpSpPr>
        <p:grpSpPr>
          <a:xfrm>
            <a:off x="6253349" y="4810877"/>
            <a:ext cx="322513" cy="322513"/>
            <a:chOff x="4698002" y="1679252"/>
            <a:chExt cx="241910" cy="241910"/>
          </a:xfrm>
        </p:grpSpPr>
        <p:sp>
          <p:nvSpPr>
            <p:cNvPr id="5" name="椭圆 4"/>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 name="组 60"/>
            <p:cNvGrpSpPr/>
            <p:nvPr/>
          </p:nvGrpSpPr>
          <p:grpSpPr>
            <a:xfrm>
              <a:off x="4774151" y="1756188"/>
              <a:ext cx="67207" cy="118600"/>
              <a:chOff x="4874449" y="957803"/>
              <a:chExt cx="339228" cy="598633"/>
            </a:xfrm>
            <a:solidFill>
              <a:srgbClr val="1A1E21"/>
            </a:solidFill>
          </p:grpSpPr>
          <p:sp>
            <p:nvSpPr>
              <p:cNvPr id="7" name="矩形 6"/>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9" name="矩形 8"/>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pic>
        <p:nvPicPr>
          <p:cNvPr id="10" name="图片 9"/>
          <p:cNvPicPr>
            <a:picLocks noChangeAspect="1"/>
          </p:cNvPicPr>
          <p:nvPr/>
        </p:nvPicPr>
        <p:blipFill>
          <a:blip r:embed="rId4"/>
          <a:stretch>
            <a:fillRect/>
          </a:stretch>
        </p:blipFill>
        <p:spPr>
          <a:xfrm>
            <a:off x="1407160" y="3884295"/>
            <a:ext cx="3108960" cy="2479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6586845" y="2093849"/>
            <a:ext cx="4752332" cy="4048125"/>
          </a:xfrm>
          <a:prstGeom prst="rect">
            <a:avLst/>
          </a:prstGeom>
          <a:noFill/>
        </p:spPr>
        <p:txBody>
          <a:bodyPr wrap="square" rtlCol="0">
            <a:spAutoFit/>
          </a:bodyPr>
          <a:lstStyle/>
          <a:p>
            <a:pPr>
              <a:lnSpc>
                <a:spcPct val="130000"/>
              </a:lnSpc>
            </a:pPr>
            <a:r>
              <a:rPr lang="en-US" altLang="zh-CN" b="1" dirty="0">
                <a:solidFill>
                  <a:srgbClr val="FFFFFF"/>
                </a:solidFill>
                <a:latin typeface="Times New Roman" panose="02020603050405020304" charset="0"/>
                <a:cs typeface="Times New Roman" panose="02020603050405020304" charset="0"/>
              </a:rPr>
              <a:t>Optimizar : Adaptive Gradient Optimizer</a:t>
            </a:r>
            <a:br>
              <a:rPr lang="en-US" altLang="zh-CN" b="1" dirty="0">
                <a:solidFill>
                  <a:srgbClr val="FFFFFF"/>
                </a:solidFill>
                <a:latin typeface="Times New Roman" panose="02020603050405020304" charset="0"/>
                <a:cs typeface="Times New Roman" panose="02020603050405020304" charset="0"/>
              </a:rPr>
            </a:br>
            <a:endParaRPr lang="en-US" altLang="zh-CN" b="1" dirty="0">
              <a:solidFill>
                <a:srgbClr val="FFFFFF"/>
              </a:solidFill>
              <a:latin typeface="Times New Roman" panose="02020603050405020304" charset="0"/>
              <a:cs typeface="Times New Roman" panose="02020603050405020304" charset="0"/>
            </a:endParaRPr>
          </a:p>
          <a:p>
            <a:pPr>
              <a:lnSpc>
                <a:spcPct val="130000"/>
              </a:lnSpc>
            </a:pPr>
            <a:r>
              <a:rPr lang="en-US" altLang="zh-CN" b="1" dirty="0">
                <a:solidFill>
                  <a:srgbClr val="FFFFFF"/>
                </a:solidFill>
                <a:latin typeface="Times New Roman" panose="02020603050405020304" charset="0"/>
                <a:cs typeface="Times New Roman" panose="02020603050405020304" charset="0"/>
              </a:rPr>
              <a:t>Learning rate : 0.001</a:t>
            </a:r>
          </a:p>
          <a:p>
            <a:pPr>
              <a:lnSpc>
                <a:spcPct val="130000"/>
              </a:lnSpc>
            </a:pPr>
            <a:r>
              <a:rPr lang="en-US" altLang="zh-CN" b="1" dirty="0">
                <a:solidFill>
                  <a:srgbClr val="FFFFFF"/>
                </a:solidFill>
                <a:latin typeface="Times New Roman" panose="02020603050405020304" charset="0"/>
                <a:cs typeface="Times New Roman" panose="02020603050405020304" charset="0"/>
              </a:rPr>
              <a:t>Epoch number : 70</a:t>
            </a:r>
            <a:br>
              <a:rPr lang="en-US" altLang="zh-CN" b="1" dirty="0">
                <a:solidFill>
                  <a:srgbClr val="FFFFFF"/>
                </a:solidFill>
                <a:latin typeface="Times New Roman" panose="02020603050405020304" charset="0"/>
                <a:cs typeface="Times New Roman" panose="02020603050405020304" charset="0"/>
              </a:rPr>
            </a:br>
            <a:r>
              <a:rPr lang="en-US" altLang="zh-CN" b="1" dirty="0">
                <a:solidFill>
                  <a:srgbClr val="FFFFFF"/>
                </a:solidFill>
                <a:latin typeface="Times New Roman" panose="02020603050405020304" charset="0"/>
                <a:cs typeface="Times New Roman" panose="02020603050405020304" charset="0"/>
              </a:rPr>
              <a:t>Batch size : 128</a:t>
            </a:r>
            <a:br>
              <a:rPr kumimoji="1" lang="zh-CN" altLang="en-US" b="1" dirty="0">
                <a:solidFill>
                  <a:srgbClr val="FFFFFF"/>
                </a:solidFill>
                <a:latin typeface="Times New Roman" panose="02020603050405020304" charset="0"/>
                <a:cs typeface="Times New Roman" panose="02020603050405020304" charset="0"/>
              </a:rPr>
            </a:br>
            <a:r>
              <a:rPr kumimoji="1" lang="zh-CN" altLang="en-US" b="1" dirty="0">
                <a:solidFill>
                  <a:srgbClr val="FFFFFF"/>
                </a:solidFill>
                <a:latin typeface="Times New Roman" panose="02020603050405020304" charset="0"/>
                <a:cs typeface="Times New Roman" panose="02020603050405020304" charset="0"/>
              </a:rPr>
              <a:t> </a:t>
            </a:r>
            <a:endParaRPr kumimoji="1" lang="en-US" altLang="zh-CN" b="1" dirty="0">
              <a:solidFill>
                <a:srgbClr val="FFFFFF"/>
              </a:solidFill>
              <a:latin typeface="Times New Roman" panose="02020603050405020304" charset="0"/>
              <a:cs typeface="Times New Roman" panose="02020603050405020304" charset="0"/>
            </a:endParaRPr>
          </a:p>
          <a:p>
            <a:pPr>
              <a:lnSpc>
                <a:spcPct val="130000"/>
              </a:lnSpc>
            </a:pPr>
            <a:r>
              <a:rPr kumimoji="1" lang="en-US" altLang="zh-CN" b="1" dirty="0">
                <a:solidFill>
                  <a:srgbClr val="FFFFFF"/>
                </a:solidFill>
                <a:latin typeface="Times New Roman" panose="02020603050405020304" charset="0"/>
                <a:cs typeface="Times New Roman" panose="02020603050405020304" charset="0"/>
              </a:rPr>
              <a:t>Loss Function : Cross Entropy Loss Function</a:t>
            </a:r>
          </a:p>
          <a:p>
            <a:pPr>
              <a:lnSpc>
                <a:spcPct val="130000"/>
              </a:lnSpc>
            </a:pPr>
            <a:endParaRPr kumimoji="1" lang="en-US" altLang="zh-CN" b="1" dirty="0">
              <a:solidFill>
                <a:srgbClr val="FFFFFF"/>
              </a:solidFill>
              <a:latin typeface="Times New Roman" panose="02020603050405020304" charset="0"/>
              <a:cs typeface="Times New Roman" panose="02020603050405020304" charset="0"/>
            </a:endParaRPr>
          </a:p>
          <a:p>
            <a:pPr>
              <a:lnSpc>
                <a:spcPct val="130000"/>
              </a:lnSpc>
            </a:pPr>
            <a:r>
              <a:rPr kumimoji="1" lang="en-US" altLang="zh-CN" b="1" dirty="0">
                <a:solidFill>
                  <a:srgbClr val="FFFFFF"/>
                </a:solidFill>
                <a:latin typeface="Times New Roman" panose="02020603050405020304" charset="0"/>
                <a:cs typeface="Times New Roman" panose="02020603050405020304" charset="0"/>
              </a:rPr>
              <a:t>For the final term validation:</a:t>
            </a:r>
          </a:p>
          <a:p>
            <a:pPr>
              <a:lnSpc>
                <a:spcPct val="130000"/>
              </a:lnSpc>
            </a:pPr>
            <a:r>
              <a:rPr kumimoji="1" lang="en-US" altLang="zh-CN" b="1" dirty="0">
                <a:solidFill>
                  <a:srgbClr val="FFFFFF"/>
                </a:solidFill>
                <a:latin typeface="Times New Roman" panose="02020603050405020304" charset="0"/>
                <a:cs typeface="Times New Roman" panose="02020603050405020304" charset="0"/>
              </a:rPr>
              <a:t>Accuracy = 0.85</a:t>
            </a:r>
          </a:p>
          <a:p>
            <a:pPr>
              <a:lnSpc>
                <a:spcPct val="130000"/>
              </a:lnSpc>
            </a:pPr>
            <a:r>
              <a:rPr kumimoji="1" lang="en-US" altLang="zh-CN" b="1" dirty="0">
                <a:solidFill>
                  <a:srgbClr val="FFFFFF"/>
                </a:solidFill>
                <a:latin typeface="Times New Roman" panose="02020603050405020304" charset="0"/>
                <a:cs typeface="Times New Roman" panose="02020603050405020304" charset="0"/>
              </a:rPr>
              <a:t>CrossEntropyLoss = 0.59</a:t>
            </a:r>
          </a:p>
        </p:txBody>
      </p:sp>
      <p:grpSp>
        <p:nvGrpSpPr>
          <p:cNvPr id="62" name="组 61"/>
          <p:cNvGrpSpPr/>
          <p:nvPr/>
        </p:nvGrpSpPr>
        <p:grpSpPr>
          <a:xfrm>
            <a:off x="6264144" y="2239127"/>
            <a:ext cx="322513" cy="322513"/>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grpSp>
        <p:nvGrpSpPr>
          <p:cNvPr id="63" name="组 62"/>
          <p:cNvGrpSpPr/>
          <p:nvPr/>
        </p:nvGrpSpPr>
        <p:grpSpPr>
          <a:xfrm>
            <a:off x="6264144" y="3286399"/>
            <a:ext cx="322513" cy="322513"/>
            <a:chOff x="4698002" y="1679252"/>
            <a:chExt cx="241910" cy="241910"/>
          </a:xfrm>
        </p:grpSpPr>
        <p:sp>
          <p:nvSpPr>
            <p:cNvPr id="64" name="椭圆 63"/>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5" name="组 64"/>
            <p:cNvGrpSpPr/>
            <p:nvPr/>
          </p:nvGrpSpPr>
          <p:grpSpPr>
            <a:xfrm>
              <a:off x="4774151" y="1756188"/>
              <a:ext cx="67207" cy="118600"/>
              <a:chOff x="4874449" y="957803"/>
              <a:chExt cx="339228" cy="598633"/>
            </a:xfrm>
            <a:solidFill>
              <a:srgbClr val="1A1E21"/>
            </a:solidFill>
          </p:grpSpPr>
          <p:sp>
            <p:nvSpPr>
              <p:cNvPr id="66" name="矩形 65"/>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7" name="矩形 66"/>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grpSp>
        <p:nvGrpSpPr>
          <p:cNvPr id="68" name="组 67"/>
          <p:cNvGrpSpPr/>
          <p:nvPr/>
        </p:nvGrpSpPr>
        <p:grpSpPr>
          <a:xfrm>
            <a:off x="6264144" y="4333673"/>
            <a:ext cx="322513" cy="322513"/>
            <a:chOff x="4698002" y="1679252"/>
            <a:chExt cx="241910" cy="241910"/>
          </a:xfrm>
        </p:grpSpPr>
        <p:sp>
          <p:nvSpPr>
            <p:cNvPr id="69" name="椭圆 68"/>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70" name="组 69"/>
            <p:cNvGrpSpPr/>
            <p:nvPr/>
          </p:nvGrpSpPr>
          <p:grpSpPr>
            <a:xfrm>
              <a:off x="4774151" y="1756188"/>
              <a:ext cx="67207" cy="118600"/>
              <a:chOff x="4874449" y="957803"/>
              <a:chExt cx="339228" cy="598633"/>
            </a:xfrm>
            <a:solidFill>
              <a:srgbClr val="1A1E21"/>
            </a:solidFill>
          </p:grpSpPr>
          <p:sp>
            <p:nvSpPr>
              <p:cNvPr id="71" name="矩形 70"/>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72" name="矩形 71"/>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sp>
        <p:nvSpPr>
          <p:cNvPr id="8" name="文本框 7"/>
          <p:cNvSpPr txBox="1"/>
          <p:nvPr/>
        </p:nvSpPr>
        <p:spPr>
          <a:xfrm>
            <a:off x="264160" y="467995"/>
            <a:ext cx="6708775" cy="767080"/>
          </a:xfrm>
          <a:prstGeom prst="rect">
            <a:avLst/>
          </a:prstGeom>
          <a:noFill/>
          <a:ln w="3175" cmpd="sng">
            <a:solidFill>
              <a:schemeClr val="bg1"/>
            </a:solidFill>
          </a:ln>
        </p:spPr>
        <p:txBody>
          <a:bodyPr wrap="square" lIns="91436" tIns="45718" rIns="91436" bIns="45718" rtlCol="0">
            <a:spAutoFit/>
          </a:bodyPr>
          <a:lstStyle/>
          <a:p>
            <a:pPr algn="ctr"/>
            <a:r>
              <a:rPr kumimoji="1" lang="en-US" sz="4400" dirty="0">
                <a:solidFill>
                  <a:schemeClr val="bg1"/>
                </a:solidFill>
                <a:latin typeface="Times New Roman" panose="02020603050405020304" charset="0"/>
                <a:cs typeface="Times New Roman" panose="02020603050405020304" charset="0"/>
              </a:rPr>
              <a:t>LSTM : Model Optimization</a:t>
            </a:r>
          </a:p>
        </p:txBody>
      </p:sp>
      <p:grpSp>
        <p:nvGrpSpPr>
          <p:cNvPr id="4" name="组 67"/>
          <p:cNvGrpSpPr/>
          <p:nvPr/>
        </p:nvGrpSpPr>
        <p:grpSpPr>
          <a:xfrm>
            <a:off x="6240649" y="5260138"/>
            <a:ext cx="322513" cy="322513"/>
            <a:chOff x="4698002" y="1679252"/>
            <a:chExt cx="241910" cy="241910"/>
          </a:xfrm>
        </p:grpSpPr>
        <p:sp>
          <p:nvSpPr>
            <p:cNvPr id="5" name="椭圆 4"/>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 name="组 69"/>
            <p:cNvGrpSpPr/>
            <p:nvPr/>
          </p:nvGrpSpPr>
          <p:grpSpPr>
            <a:xfrm>
              <a:off x="4774151" y="1756188"/>
              <a:ext cx="67207" cy="118600"/>
              <a:chOff x="4874449" y="957803"/>
              <a:chExt cx="339228" cy="598633"/>
            </a:xfrm>
            <a:solidFill>
              <a:srgbClr val="1A1E21"/>
            </a:solidFill>
          </p:grpSpPr>
          <p:sp>
            <p:nvSpPr>
              <p:cNvPr id="7" name="矩形 6"/>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9" name="矩形 8"/>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pic>
        <p:nvPicPr>
          <p:cNvPr id="10" name="图片 9"/>
          <p:cNvPicPr>
            <a:picLocks noChangeAspect="1"/>
          </p:cNvPicPr>
          <p:nvPr/>
        </p:nvPicPr>
        <p:blipFill>
          <a:blip r:embed="rId3"/>
          <a:stretch>
            <a:fillRect/>
          </a:stretch>
        </p:blipFill>
        <p:spPr>
          <a:xfrm>
            <a:off x="1323975" y="1980565"/>
            <a:ext cx="3546475" cy="42741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 y="357"/>
            <a:ext cx="12190730" cy="6857286"/>
          </a:xfrm>
          <a:prstGeom prst="rect">
            <a:avLst/>
          </a:prstGeom>
          <a:solidFill>
            <a:srgbClr val="1A1E2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sp>
        <p:nvSpPr>
          <p:cNvPr id="2" name="文本框 1"/>
          <p:cNvSpPr txBox="1"/>
          <p:nvPr/>
        </p:nvSpPr>
        <p:spPr>
          <a:xfrm>
            <a:off x="528320" y="427990"/>
            <a:ext cx="7792085" cy="643890"/>
          </a:xfrm>
          <a:prstGeom prst="rect">
            <a:avLst/>
          </a:prstGeom>
          <a:noFill/>
          <a:ln w="3175" cmpd="sng">
            <a:solidFill>
              <a:schemeClr val="bg1"/>
            </a:solidFill>
          </a:ln>
        </p:spPr>
        <p:txBody>
          <a:bodyPr wrap="square" lIns="91436" tIns="45718" rIns="91436" bIns="45718" rtlCol="0">
            <a:spAutoFit/>
          </a:bodyPr>
          <a:lstStyle/>
          <a:p>
            <a:pPr algn="l"/>
            <a:r>
              <a:rPr kumimoji="1" lang="en-US" sz="3600" dirty="0">
                <a:solidFill>
                  <a:schemeClr val="bg1"/>
                </a:solidFill>
              </a:rPr>
              <a:t>LSTM : Model Evaluation and Prediction</a:t>
            </a:r>
          </a:p>
        </p:txBody>
      </p:sp>
      <p:sp>
        <p:nvSpPr>
          <p:cNvPr id="115" name="矩形: 圆角 114"/>
          <p:cNvSpPr/>
          <p:nvPr/>
        </p:nvSpPr>
        <p:spPr>
          <a:xfrm>
            <a:off x="528162" y="5561074"/>
            <a:ext cx="90035" cy="612864"/>
          </a:xfrm>
          <a:prstGeom prst="roundRect">
            <a:avLst>
              <a:gd name="adj" fmla="val 50000"/>
            </a:avLst>
          </a:prstGeom>
          <a:solidFill>
            <a:schemeClr val="tx1">
              <a:lumMod val="50000"/>
              <a:lumOff val="5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13" name="矩形: 圆角 10"/>
          <p:cNvSpPr/>
          <p:nvPr/>
        </p:nvSpPr>
        <p:spPr>
          <a:xfrm>
            <a:off x="776605" y="5859145"/>
            <a:ext cx="5269230" cy="798195"/>
          </a:xfrm>
          <a:prstGeom prst="roundRect">
            <a:avLst>
              <a:gd name="adj" fmla="val 4184"/>
            </a:avLst>
          </a:prstGeom>
          <a:solidFill>
            <a:schemeClr val="bg1">
              <a:lumMod val="85000"/>
              <a:alpha val="89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solidFill>
                  <a:schemeClr val="tx2">
                    <a:lumMod val="60000"/>
                    <a:lumOff val="40000"/>
                  </a:schemeClr>
                </a:solidFill>
                <a:latin typeface="Times New Roman" panose="02020603050405020304" charset="0"/>
                <a:cs typeface="Times New Roman" panose="02020603050405020304" charset="0"/>
              </a:rPr>
              <a:t>The judgement are all reliable!</a:t>
            </a:r>
          </a:p>
          <a:p>
            <a:pPr algn="ctr"/>
            <a:r>
              <a:rPr lang="en-US" altLang="zh-CN" sz="2400">
                <a:solidFill>
                  <a:schemeClr val="tx2">
                    <a:lumMod val="60000"/>
                    <a:lumOff val="40000"/>
                  </a:schemeClr>
                </a:solidFill>
                <a:latin typeface="Times New Roman" panose="02020603050405020304" charset="0"/>
                <a:cs typeface="Times New Roman" panose="02020603050405020304" charset="0"/>
              </a:rPr>
              <a:t>But the possibility is a bit low.</a:t>
            </a:r>
          </a:p>
        </p:txBody>
      </p:sp>
      <p:sp>
        <p:nvSpPr>
          <p:cNvPr id="15" name="矩形 14"/>
          <p:cNvSpPr/>
          <p:nvPr/>
        </p:nvSpPr>
        <p:spPr>
          <a:xfrm>
            <a:off x="6194901" y="1291522"/>
            <a:ext cx="6095365" cy="583565"/>
          </a:xfrm>
          <a:prstGeom prst="rect">
            <a:avLst/>
          </a:prstGeom>
        </p:spPr>
        <p:txBody>
          <a:bodyPr>
            <a:spAutoFit/>
          </a:bodyPr>
          <a:lstStyle/>
          <a:p>
            <a:pPr algn="ctr"/>
            <a:r>
              <a:rPr kumimoji="1" lang="en-US" altLang="zh-CN" sz="3200" dirty="0">
                <a:solidFill>
                  <a:srgbClr val="2CBD94"/>
                </a:solidFill>
              </a:rPr>
              <a:t>Visualize training results</a:t>
            </a:r>
          </a:p>
        </p:txBody>
      </p:sp>
      <p:grpSp>
        <p:nvGrpSpPr>
          <p:cNvPr id="12" name="组合 11"/>
          <p:cNvGrpSpPr/>
          <p:nvPr/>
        </p:nvGrpSpPr>
        <p:grpSpPr>
          <a:xfrm>
            <a:off x="776605" y="1764665"/>
            <a:ext cx="5130800" cy="3944620"/>
            <a:chOff x="1223" y="2779"/>
            <a:chExt cx="8080" cy="6212"/>
          </a:xfrm>
        </p:grpSpPr>
        <p:pic>
          <p:nvPicPr>
            <p:cNvPr id="14" name="图片 13"/>
            <p:cNvPicPr>
              <a:picLocks noChangeAspect="1"/>
            </p:cNvPicPr>
            <p:nvPr>
              <p:custDataLst>
                <p:tags r:id="rId1"/>
              </p:custDataLst>
            </p:nvPr>
          </p:nvPicPr>
          <p:blipFill>
            <a:blip r:embed="rId4"/>
            <a:stretch>
              <a:fillRect/>
            </a:stretch>
          </p:blipFill>
          <p:spPr>
            <a:xfrm>
              <a:off x="1223" y="2779"/>
              <a:ext cx="8081" cy="6213"/>
            </a:xfrm>
            <a:prstGeom prst="rect">
              <a:avLst/>
            </a:prstGeom>
          </p:spPr>
        </p:pic>
        <p:pic>
          <p:nvPicPr>
            <p:cNvPr id="9" name="图片 8"/>
            <p:cNvPicPr>
              <a:picLocks noChangeAspect="1"/>
            </p:cNvPicPr>
            <p:nvPr/>
          </p:nvPicPr>
          <p:blipFill>
            <a:blip r:embed="rId5"/>
            <a:stretch>
              <a:fillRect/>
            </a:stretch>
          </p:blipFill>
          <p:spPr>
            <a:xfrm>
              <a:off x="5315" y="8309"/>
              <a:ext cx="2471" cy="623"/>
            </a:xfrm>
            <a:prstGeom prst="rect">
              <a:avLst/>
            </a:prstGeom>
          </p:spPr>
        </p:pic>
      </p:grpSp>
      <p:grpSp>
        <p:nvGrpSpPr>
          <p:cNvPr id="18" name="组合 17"/>
          <p:cNvGrpSpPr/>
          <p:nvPr/>
        </p:nvGrpSpPr>
        <p:grpSpPr>
          <a:xfrm>
            <a:off x="7526020" y="1936115"/>
            <a:ext cx="3242310" cy="3923030"/>
            <a:chOff x="11852" y="3049"/>
            <a:chExt cx="5106" cy="6178"/>
          </a:xfrm>
        </p:grpSpPr>
        <p:pic>
          <p:nvPicPr>
            <p:cNvPr id="16" name="图片 15"/>
            <p:cNvPicPr>
              <a:picLocks noChangeAspect="1"/>
            </p:cNvPicPr>
            <p:nvPr/>
          </p:nvPicPr>
          <p:blipFill>
            <a:blip r:embed="rId6"/>
            <a:stretch>
              <a:fillRect/>
            </a:stretch>
          </p:blipFill>
          <p:spPr>
            <a:xfrm>
              <a:off x="11852" y="3049"/>
              <a:ext cx="5106" cy="3104"/>
            </a:xfrm>
            <a:prstGeom prst="rect">
              <a:avLst/>
            </a:prstGeom>
          </p:spPr>
        </p:pic>
        <p:pic>
          <p:nvPicPr>
            <p:cNvPr id="17" name="图片 16"/>
            <p:cNvPicPr>
              <a:picLocks noChangeAspect="1"/>
            </p:cNvPicPr>
            <p:nvPr/>
          </p:nvPicPr>
          <p:blipFill>
            <a:blip r:embed="rId7"/>
            <a:stretch>
              <a:fillRect/>
            </a:stretch>
          </p:blipFill>
          <p:spPr>
            <a:xfrm>
              <a:off x="11852" y="6153"/>
              <a:ext cx="5107" cy="3074"/>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74295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1340044" y="752167"/>
            <a:ext cx="3895725" cy="1174750"/>
          </a:xfrm>
          <a:prstGeom prst="rect">
            <a:avLst/>
          </a:prstGeom>
          <a:noFill/>
        </p:spPr>
        <p:txBody>
          <a:bodyPr wrap="none" lIns="68570" tIns="34289" rIns="68570" bIns="34289" rtlCol="0">
            <a:spAutoFit/>
          </a:bodyPr>
          <a:lstStyle/>
          <a:p>
            <a:pPr defTabSz="685800"/>
            <a:r>
              <a:rPr lang="en-US" sz="7200" b="1" dirty="0">
                <a:solidFill>
                  <a:schemeClr val="bg1"/>
                </a:solidFill>
                <a:latin typeface="Times New Roman" panose="02020603050405020304" charset="0"/>
                <a:ea typeface="宋体" panose="02010600030101010101" pitchFamily="2" charset="-122"/>
                <a:cs typeface="Times New Roman" panose="02020603050405020304" charset="0"/>
              </a:rPr>
              <a:t>Model Ⅲ</a:t>
            </a:r>
          </a:p>
        </p:txBody>
      </p:sp>
      <p:sp>
        <p:nvSpPr>
          <p:cNvPr id="6" name="文本框 5"/>
          <p:cNvSpPr txBox="1"/>
          <p:nvPr/>
        </p:nvSpPr>
        <p:spPr>
          <a:xfrm>
            <a:off x="935664" y="2374706"/>
            <a:ext cx="1241425" cy="497840"/>
          </a:xfrm>
          <a:prstGeom prst="rect">
            <a:avLst/>
          </a:prstGeom>
          <a:noFill/>
        </p:spPr>
        <p:txBody>
          <a:bodyPr wrap="none" lIns="68570" tIns="34289" rIns="68570" bIns="34289" rtlCol="0">
            <a:spAutoFit/>
          </a:bodyPr>
          <a:lstStyle/>
          <a:p>
            <a:pPr defTabSz="685800"/>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Using:</a:t>
            </a:r>
          </a:p>
        </p:txBody>
      </p:sp>
      <p:sp>
        <p:nvSpPr>
          <p:cNvPr id="2" name="文本框 1"/>
          <p:cNvSpPr txBox="1"/>
          <p:nvPr/>
        </p:nvSpPr>
        <p:spPr>
          <a:xfrm>
            <a:off x="2140367" y="2374706"/>
            <a:ext cx="1102076" cy="500135"/>
          </a:xfrm>
          <a:prstGeom prst="rect">
            <a:avLst/>
          </a:prstGeom>
          <a:noFill/>
        </p:spPr>
        <p:txBody>
          <a:bodyPr wrap="none" lIns="68570" tIns="34289" rIns="68570" bIns="34289" rtlCol="0">
            <a:spAutoFit/>
          </a:bodyPr>
          <a:lstStyle/>
          <a:p>
            <a:pPr defTabSz="685800"/>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BERT</a:t>
            </a:r>
          </a:p>
        </p:txBody>
      </p:sp>
      <p:sp>
        <p:nvSpPr>
          <p:cNvPr id="7" name="文本框 6"/>
          <p:cNvSpPr txBox="1"/>
          <p:nvPr/>
        </p:nvSpPr>
        <p:spPr>
          <a:xfrm>
            <a:off x="1556376" y="3070267"/>
            <a:ext cx="5483053" cy="931022"/>
          </a:xfrm>
          <a:prstGeom prst="rect">
            <a:avLst/>
          </a:prstGeom>
          <a:noFill/>
        </p:spPr>
        <p:txBody>
          <a:bodyPr wrap="square" lIns="68570" tIns="34289" rIns="68570" bIns="34289" rtlCol="0">
            <a:spAutoFit/>
          </a:bodyPr>
          <a:lstStyle/>
          <a:p>
            <a:pPr defTabSz="685800"/>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Bidirectional Encoder Representation from Transformers</a:t>
            </a:r>
          </a:p>
        </p:txBody>
      </p:sp>
      <p:sp>
        <p:nvSpPr>
          <p:cNvPr id="9" name="文本框 8"/>
          <p:cNvSpPr txBox="1"/>
          <p:nvPr/>
        </p:nvSpPr>
        <p:spPr>
          <a:xfrm>
            <a:off x="1556376" y="4066162"/>
            <a:ext cx="2938861" cy="931022"/>
          </a:xfrm>
          <a:prstGeom prst="rect">
            <a:avLst/>
          </a:prstGeom>
          <a:noFill/>
        </p:spPr>
        <p:txBody>
          <a:bodyPr wrap="none" lIns="68570" tIns="34289" rIns="68570" bIns="34289" rtlCol="0">
            <a:spAutoFit/>
          </a:bodyPr>
          <a:lstStyle/>
          <a:p>
            <a:pPr marL="457200" indent="-457200" defTabSz="685800">
              <a:buFont typeface="Arial" panose="020B0604020202020204" pitchFamily="34" charset="0"/>
              <a:buChar char="•"/>
            </a:pPr>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Bidirectional</a:t>
            </a:r>
          </a:p>
          <a:p>
            <a:pPr marL="457200" indent="-457200" defTabSz="685800">
              <a:buFont typeface="Arial" panose="020B0604020202020204" pitchFamily="34" charset="0"/>
              <a:buChar char="•"/>
            </a:pPr>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For embedding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 61"/>
          <p:cNvGrpSpPr/>
          <p:nvPr/>
        </p:nvGrpSpPr>
        <p:grpSpPr>
          <a:xfrm>
            <a:off x="6514857" y="2054521"/>
            <a:ext cx="322513" cy="322513"/>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grpSp>
        <p:nvGrpSpPr>
          <p:cNvPr id="63" name="组 62"/>
          <p:cNvGrpSpPr/>
          <p:nvPr/>
        </p:nvGrpSpPr>
        <p:grpSpPr>
          <a:xfrm>
            <a:off x="6514857" y="3685802"/>
            <a:ext cx="322513" cy="322513"/>
            <a:chOff x="4698002" y="1679252"/>
            <a:chExt cx="241910" cy="241910"/>
          </a:xfrm>
        </p:grpSpPr>
        <p:sp>
          <p:nvSpPr>
            <p:cNvPr id="64" name="椭圆 63"/>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5" name="组 64"/>
            <p:cNvGrpSpPr/>
            <p:nvPr/>
          </p:nvGrpSpPr>
          <p:grpSpPr>
            <a:xfrm>
              <a:off x="4774151" y="1756188"/>
              <a:ext cx="67207" cy="118600"/>
              <a:chOff x="4874449" y="957803"/>
              <a:chExt cx="339228" cy="598633"/>
            </a:xfrm>
            <a:solidFill>
              <a:srgbClr val="1A1E21"/>
            </a:solidFill>
          </p:grpSpPr>
          <p:sp>
            <p:nvSpPr>
              <p:cNvPr id="66" name="矩形 65"/>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7" name="矩形 66"/>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sp>
        <p:nvSpPr>
          <p:cNvPr id="8" name="文本框 7"/>
          <p:cNvSpPr txBox="1"/>
          <p:nvPr/>
        </p:nvSpPr>
        <p:spPr>
          <a:xfrm>
            <a:off x="511141" y="540185"/>
            <a:ext cx="2496754" cy="646327"/>
          </a:xfrm>
          <a:prstGeom prst="rect">
            <a:avLst/>
          </a:prstGeom>
          <a:noFill/>
          <a:ln w="3175" cmpd="sng">
            <a:solidFill>
              <a:schemeClr val="bg1"/>
            </a:solidFill>
          </a:ln>
        </p:spPr>
        <p:txBody>
          <a:bodyPr wrap="square" lIns="91436" tIns="45718" rIns="91436" bIns="45718" rtlCol="0">
            <a:spAutoFit/>
          </a:bodyPr>
          <a:lstStyle/>
          <a:p>
            <a:pPr algn="ctr"/>
            <a:r>
              <a:rPr kumimoji="1" lang="en-US" sz="3600" dirty="0">
                <a:solidFill>
                  <a:schemeClr val="bg1"/>
                </a:solidFill>
                <a:latin typeface="Times New Roman" panose="02020603050405020304" charset="0"/>
                <a:cs typeface="Times New Roman" panose="02020603050405020304" charset="0"/>
              </a:rPr>
              <a:t>Pre-training</a:t>
            </a:r>
          </a:p>
        </p:txBody>
      </p:sp>
      <p:pic>
        <p:nvPicPr>
          <p:cNvPr id="10" name="图片 9"/>
          <p:cNvPicPr>
            <a:picLocks noChangeAspect="1"/>
          </p:cNvPicPr>
          <p:nvPr/>
        </p:nvPicPr>
        <p:blipFill rotWithShape="1">
          <a:blip r:embed="rId3"/>
          <a:srcRect l="2417" t="1149" r="4383"/>
          <a:stretch>
            <a:fillRect/>
          </a:stretch>
        </p:blipFill>
        <p:spPr>
          <a:xfrm>
            <a:off x="1505757" y="1790162"/>
            <a:ext cx="3998890" cy="3901015"/>
          </a:xfrm>
          <a:prstGeom prst="rect">
            <a:avLst/>
          </a:prstGeom>
        </p:spPr>
      </p:pic>
      <p:sp>
        <p:nvSpPr>
          <p:cNvPr id="28" name="文本框 27"/>
          <p:cNvSpPr txBox="1"/>
          <p:nvPr/>
        </p:nvSpPr>
        <p:spPr>
          <a:xfrm>
            <a:off x="7008098" y="1839260"/>
            <a:ext cx="4573737" cy="1519903"/>
          </a:xfrm>
          <a:prstGeom prst="rect">
            <a:avLst/>
          </a:prstGeom>
          <a:noFill/>
        </p:spPr>
        <p:txBody>
          <a:bodyPr wrap="square">
            <a:spAutoFit/>
          </a:bodyPr>
          <a:lstStyle/>
          <a:p>
            <a:pPr>
              <a:lnSpc>
                <a:spcPct val="150000"/>
              </a:lnSpc>
            </a:pPr>
            <a:r>
              <a:rPr lang="en-US" altLang="zh-CN" sz="2800" b="1" dirty="0">
                <a:solidFill>
                  <a:srgbClr val="FFFFFF"/>
                </a:solidFill>
                <a:latin typeface="Times New Roman" panose="02020603050405020304" charset="0"/>
                <a:cs typeface="Times New Roman" panose="02020603050405020304" charset="0"/>
              </a:rPr>
              <a:t>Goal</a:t>
            </a:r>
            <a:r>
              <a:rPr lang="en-US" altLang="zh-CN" b="1" dirty="0">
                <a:solidFill>
                  <a:srgbClr val="FFFFFF"/>
                </a:solidFill>
                <a:latin typeface="Times New Roman" panose="02020603050405020304" charset="0"/>
                <a:cs typeface="Times New Roman" panose="02020603050405020304" charset="0"/>
              </a:rPr>
              <a:t> </a:t>
            </a:r>
          </a:p>
          <a:p>
            <a:pPr marL="342900" indent="-342900">
              <a:lnSpc>
                <a:spcPct val="150000"/>
              </a:lnSpc>
              <a:buAutoNum type="arabicPeriod"/>
            </a:pPr>
            <a:r>
              <a:rPr lang="en-US" altLang="zh-CN" b="1" dirty="0">
                <a:solidFill>
                  <a:srgbClr val="FFFFFF"/>
                </a:solidFill>
                <a:latin typeface="Times New Roman" panose="02020603050405020304" charset="0"/>
                <a:cs typeface="Times New Roman" panose="02020603050405020304" charset="0"/>
              </a:rPr>
              <a:t>Predict masked words</a:t>
            </a:r>
          </a:p>
          <a:p>
            <a:pPr marL="342900" indent="-342900">
              <a:lnSpc>
                <a:spcPct val="150000"/>
              </a:lnSpc>
              <a:buAutoNum type="arabicPeriod"/>
            </a:pPr>
            <a:r>
              <a:rPr lang="en-US" altLang="zh-CN" b="1" dirty="0">
                <a:solidFill>
                  <a:srgbClr val="FFFFFF"/>
                </a:solidFill>
                <a:latin typeface="Times New Roman" panose="02020603050405020304" charset="0"/>
                <a:cs typeface="Times New Roman" panose="02020603050405020304" charset="0"/>
              </a:rPr>
              <a:t>Predict next sentences</a:t>
            </a:r>
          </a:p>
        </p:txBody>
      </p:sp>
      <p:sp>
        <p:nvSpPr>
          <p:cNvPr id="29" name="文本框 28"/>
          <p:cNvSpPr txBox="1"/>
          <p:nvPr/>
        </p:nvSpPr>
        <p:spPr>
          <a:xfrm>
            <a:off x="7018452" y="3448220"/>
            <a:ext cx="4778596" cy="1104405"/>
          </a:xfrm>
          <a:prstGeom prst="rect">
            <a:avLst/>
          </a:prstGeom>
          <a:noFill/>
        </p:spPr>
        <p:txBody>
          <a:bodyPr wrap="square">
            <a:spAutoFit/>
          </a:bodyPr>
          <a:lstStyle/>
          <a:p>
            <a:pPr>
              <a:lnSpc>
                <a:spcPct val="150000"/>
              </a:lnSpc>
            </a:pPr>
            <a:r>
              <a:rPr lang="en-US" altLang="zh-CN" sz="2800" b="1" dirty="0">
                <a:solidFill>
                  <a:srgbClr val="FFFFFF"/>
                </a:solidFill>
                <a:latin typeface="Times New Roman" panose="02020603050405020304" charset="0"/>
                <a:cs typeface="Times New Roman" panose="02020603050405020304" charset="0"/>
              </a:rPr>
              <a:t>Input</a:t>
            </a:r>
            <a:r>
              <a:rPr lang="en-US" altLang="zh-CN" b="1" dirty="0">
                <a:solidFill>
                  <a:srgbClr val="FFFFFF"/>
                </a:solidFill>
                <a:latin typeface="Times New Roman" panose="02020603050405020304" charset="0"/>
                <a:cs typeface="Times New Roman" panose="02020603050405020304" charset="0"/>
              </a:rPr>
              <a:t> </a:t>
            </a:r>
          </a:p>
          <a:p>
            <a:pPr marL="342900" indent="-342900">
              <a:lnSpc>
                <a:spcPct val="150000"/>
              </a:lnSpc>
              <a:buAutoNum type="arabicPeriod"/>
            </a:pPr>
            <a:r>
              <a:rPr lang="en-US" altLang="zh-CN" b="1" dirty="0">
                <a:solidFill>
                  <a:srgbClr val="FFFFFF"/>
                </a:solidFill>
                <a:latin typeface="Times New Roman" panose="02020603050405020304" charset="0"/>
                <a:cs typeface="Times New Roman" panose="02020603050405020304" charset="0"/>
              </a:rPr>
              <a:t>Unmarked sentence</a:t>
            </a:r>
          </a:p>
        </p:txBody>
      </p:sp>
      <p:sp>
        <p:nvSpPr>
          <p:cNvPr id="12" name="矩形: 圆角 11"/>
          <p:cNvSpPr/>
          <p:nvPr/>
        </p:nvSpPr>
        <p:spPr>
          <a:xfrm>
            <a:off x="7271595" y="4592528"/>
            <a:ext cx="4204952" cy="218941"/>
          </a:xfrm>
          <a:prstGeom prst="roundRect">
            <a:avLst>
              <a:gd name="adj" fmla="val 5000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288817" y="4168775"/>
            <a:ext cx="2508231" cy="377411"/>
          </a:xfrm>
          <a:prstGeom prst="rect">
            <a:avLst/>
          </a:prstGeom>
          <a:noFill/>
        </p:spPr>
        <p:txBody>
          <a:bodyPr wrap="square">
            <a:spAutoFit/>
          </a:bodyPr>
          <a:lstStyle/>
          <a:p>
            <a:pPr algn="ctr">
              <a:lnSpc>
                <a:spcPct val="150000"/>
              </a:lnSpc>
            </a:pPr>
            <a:r>
              <a:rPr lang="en-US" altLang="zh-CN" sz="1400" b="1" dirty="0">
                <a:solidFill>
                  <a:srgbClr val="FFFFFF"/>
                </a:solidFill>
                <a:latin typeface="+mn-ea"/>
                <a:cs typeface="Times New Roman" panose="02020603050405020304" charset="0"/>
              </a:rPr>
              <a:t>(Select 15% of word)</a:t>
            </a:r>
          </a:p>
        </p:txBody>
      </p:sp>
      <p:sp>
        <p:nvSpPr>
          <p:cNvPr id="33" name="矩形: 圆角 32"/>
          <p:cNvSpPr/>
          <p:nvPr/>
        </p:nvSpPr>
        <p:spPr>
          <a:xfrm>
            <a:off x="7271595" y="4592527"/>
            <a:ext cx="3888000" cy="218941"/>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7271595" y="4851371"/>
            <a:ext cx="4204952" cy="377411"/>
          </a:xfrm>
          <a:prstGeom prst="rect">
            <a:avLst/>
          </a:prstGeom>
          <a:noFill/>
        </p:spPr>
        <p:txBody>
          <a:bodyPr wrap="square">
            <a:spAutoFit/>
          </a:bodyPr>
          <a:lstStyle/>
          <a:p>
            <a:pPr algn="ctr">
              <a:lnSpc>
                <a:spcPct val="150000"/>
              </a:lnSpc>
            </a:pPr>
            <a:r>
              <a:rPr lang="en-US" altLang="zh-CN" sz="1400" b="1" dirty="0">
                <a:solidFill>
                  <a:srgbClr val="FFFFFF"/>
                </a:solidFill>
                <a:latin typeface="+mn-ea"/>
                <a:cs typeface="Times New Roman" panose="02020603050405020304" charset="0"/>
              </a:rPr>
              <a:t>80% mask, 10% replace, 10% remain</a:t>
            </a:r>
          </a:p>
        </p:txBody>
      </p:sp>
      <p:sp>
        <p:nvSpPr>
          <p:cNvPr id="35" name="矩形: 圆角 34"/>
          <p:cNvSpPr/>
          <p:nvPr/>
        </p:nvSpPr>
        <p:spPr>
          <a:xfrm>
            <a:off x="7271595" y="4597995"/>
            <a:ext cx="3456000" cy="218941"/>
          </a:xfrm>
          <a:prstGeom prst="roundRect">
            <a:avLst>
              <a:gd name="adj" fmla="val 50000"/>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DA732372-87DB-81DD-C430-909683EB8E22}"/>
              </a:ext>
            </a:extLst>
          </p:cNvPr>
          <p:cNvSpPr txBox="1"/>
          <p:nvPr/>
        </p:nvSpPr>
        <p:spPr>
          <a:xfrm>
            <a:off x="7018452" y="5165923"/>
            <a:ext cx="4141143" cy="458074"/>
          </a:xfrm>
          <a:prstGeom prst="rect">
            <a:avLst/>
          </a:prstGeom>
          <a:noFill/>
        </p:spPr>
        <p:txBody>
          <a:bodyPr wrap="square">
            <a:spAutoFit/>
          </a:bodyPr>
          <a:lstStyle/>
          <a:p>
            <a:pPr>
              <a:lnSpc>
                <a:spcPct val="150000"/>
              </a:lnSpc>
            </a:pPr>
            <a:r>
              <a:rPr lang="en-US" altLang="zh-CN" b="1" dirty="0">
                <a:solidFill>
                  <a:srgbClr val="FFFFFF"/>
                </a:solidFill>
                <a:latin typeface="Times New Roman" panose="02020603050405020304" charset="0"/>
                <a:cs typeface="Times New Roman" panose="02020603050405020304" charset="0"/>
              </a:rPr>
              <a:t>2.   50% of actual next sentences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 61"/>
          <p:cNvGrpSpPr/>
          <p:nvPr/>
        </p:nvGrpSpPr>
        <p:grpSpPr>
          <a:xfrm>
            <a:off x="6514857" y="2054521"/>
            <a:ext cx="322513" cy="322513"/>
            <a:chOff x="4698002" y="1679252"/>
            <a:chExt cx="241910" cy="241910"/>
          </a:xfrm>
        </p:grpSpPr>
        <p:sp>
          <p:nvSpPr>
            <p:cNvPr id="58" name="椭圆 57"/>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1" name="组 60"/>
            <p:cNvGrpSpPr/>
            <p:nvPr/>
          </p:nvGrpSpPr>
          <p:grpSpPr>
            <a:xfrm>
              <a:off x="4774151" y="1756188"/>
              <a:ext cx="67207" cy="118600"/>
              <a:chOff x="4874449" y="957803"/>
              <a:chExt cx="339228" cy="598633"/>
            </a:xfrm>
            <a:solidFill>
              <a:srgbClr val="1A1E21"/>
            </a:solidFill>
          </p:grpSpPr>
          <p:sp>
            <p:nvSpPr>
              <p:cNvPr id="59" name="矩形 58"/>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0" name="矩形 59"/>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grpSp>
        <p:nvGrpSpPr>
          <p:cNvPr id="63" name="组 62"/>
          <p:cNvGrpSpPr/>
          <p:nvPr/>
        </p:nvGrpSpPr>
        <p:grpSpPr>
          <a:xfrm>
            <a:off x="6514857" y="3685802"/>
            <a:ext cx="322513" cy="322513"/>
            <a:chOff x="4698002" y="1679252"/>
            <a:chExt cx="241910" cy="241910"/>
          </a:xfrm>
        </p:grpSpPr>
        <p:sp>
          <p:nvSpPr>
            <p:cNvPr id="64" name="椭圆 63"/>
            <p:cNvSpPr/>
            <p:nvPr/>
          </p:nvSpPr>
          <p:spPr>
            <a:xfrm>
              <a:off x="4698002" y="1679252"/>
              <a:ext cx="241910" cy="241910"/>
            </a:xfrm>
            <a:prstGeom prst="ellipse">
              <a:avLst/>
            </a:prstGeom>
            <a:solidFill>
              <a:srgbClr val="2CBD9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dirty="0">
                <a:latin typeface="Times New Roman" panose="02020603050405020304" charset="0"/>
                <a:cs typeface="Times New Roman" panose="02020603050405020304" charset="0"/>
              </a:endParaRPr>
            </a:p>
          </p:txBody>
        </p:sp>
        <p:grpSp>
          <p:nvGrpSpPr>
            <p:cNvPr id="65" name="组 64"/>
            <p:cNvGrpSpPr/>
            <p:nvPr/>
          </p:nvGrpSpPr>
          <p:grpSpPr>
            <a:xfrm>
              <a:off x="4774151" y="1756188"/>
              <a:ext cx="67207" cy="118600"/>
              <a:chOff x="4874449" y="957803"/>
              <a:chExt cx="339228" cy="598633"/>
            </a:xfrm>
            <a:solidFill>
              <a:srgbClr val="1A1E21"/>
            </a:solidFill>
          </p:grpSpPr>
          <p:sp>
            <p:nvSpPr>
              <p:cNvPr id="66" name="矩形 65"/>
              <p:cNvSpPr/>
              <p:nvPr/>
            </p:nvSpPr>
            <p:spPr>
              <a:xfrm rot="2704067">
                <a:off x="4750337" y="1329531"/>
                <a:ext cx="293944"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sp>
            <p:nvSpPr>
              <p:cNvPr id="67" name="矩形 66"/>
              <p:cNvSpPr/>
              <p:nvPr/>
            </p:nvSpPr>
            <p:spPr>
              <a:xfrm rot="18895933" flipH="1" flipV="1">
                <a:off x="4891501" y="1234260"/>
                <a:ext cx="598633" cy="45719"/>
              </a:xfrm>
              <a:prstGeom prst="rect">
                <a:avLst/>
              </a:prstGeom>
              <a:grpFill/>
              <a:ln w="19050" cmpd="sng">
                <a:solidFill>
                  <a:srgbClr val="1A1E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latin typeface="Times New Roman" panose="02020603050405020304" charset="0"/>
                  <a:cs typeface="Times New Roman" panose="02020603050405020304" charset="0"/>
                </a:endParaRPr>
              </a:p>
            </p:txBody>
          </p:sp>
        </p:grpSp>
      </p:grpSp>
      <p:sp>
        <p:nvSpPr>
          <p:cNvPr id="8" name="文本框 7"/>
          <p:cNvSpPr txBox="1"/>
          <p:nvPr/>
        </p:nvSpPr>
        <p:spPr>
          <a:xfrm>
            <a:off x="511141" y="540185"/>
            <a:ext cx="2496754" cy="646327"/>
          </a:xfrm>
          <a:prstGeom prst="rect">
            <a:avLst/>
          </a:prstGeom>
          <a:noFill/>
          <a:ln w="3175" cmpd="sng">
            <a:solidFill>
              <a:schemeClr val="bg1"/>
            </a:solidFill>
          </a:ln>
        </p:spPr>
        <p:txBody>
          <a:bodyPr wrap="square" lIns="91436" tIns="45718" rIns="91436" bIns="45718" rtlCol="0">
            <a:spAutoFit/>
          </a:bodyPr>
          <a:lstStyle/>
          <a:p>
            <a:pPr algn="ctr"/>
            <a:r>
              <a:rPr kumimoji="1" lang="en-US" sz="3600" dirty="0">
                <a:solidFill>
                  <a:schemeClr val="bg1"/>
                </a:solidFill>
                <a:latin typeface="Times New Roman" panose="02020603050405020304" charset="0"/>
                <a:cs typeface="Times New Roman" panose="02020603050405020304" charset="0"/>
              </a:rPr>
              <a:t>Fine-tuning</a:t>
            </a:r>
          </a:p>
        </p:txBody>
      </p:sp>
      <p:pic>
        <p:nvPicPr>
          <p:cNvPr id="10" name="图片 9"/>
          <p:cNvPicPr>
            <a:picLocks noChangeAspect="1"/>
          </p:cNvPicPr>
          <p:nvPr/>
        </p:nvPicPr>
        <p:blipFill rotWithShape="1">
          <a:blip r:embed="rId3"/>
          <a:srcRect l="2417" t="1149" r="4383"/>
          <a:stretch>
            <a:fillRect/>
          </a:stretch>
        </p:blipFill>
        <p:spPr>
          <a:xfrm>
            <a:off x="1505757" y="1790162"/>
            <a:ext cx="3998890" cy="3901015"/>
          </a:xfrm>
          <a:prstGeom prst="rect">
            <a:avLst/>
          </a:prstGeom>
        </p:spPr>
      </p:pic>
      <p:sp>
        <p:nvSpPr>
          <p:cNvPr id="28" name="文本框 27"/>
          <p:cNvSpPr txBox="1"/>
          <p:nvPr/>
        </p:nvSpPr>
        <p:spPr>
          <a:xfrm>
            <a:off x="7008098" y="1839260"/>
            <a:ext cx="4573737" cy="1104405"/>
          </a:xfrm>
          <a:prstGeom prst="rect">
            <a:avLst/>
          </a:prstGeom>
          <a:noFill/>
        </p:spPr>
        <p:txBody>
          <a:bodyPr wrap="square">
            <a:spAutoFit/>
          </a:bodyPr>
          <a:lstStyle/>
          <a:p>
            <a:pPr>
              <a:lnSpc>
                <a:spcPct val="150000"/>
              </a:lnSpc>
            </a:pPr>
            <a:r>
              <a:rPr lang="en-US" altLang="zh-CN" sz="2800" b="1" dirty="0">
                <a:solidFill>
                  <a:srgbClr val="FFFFFF"/>
                </a:solidFill>
                <a:latin typeface="Times New Roman" panose="02020603050405020304" charset="0"/>
                <a:cs typeface="Times New Roman" panose="02020603050405020304" charset="0"/>
              </a:rPr>
              <a:t>Goal</a:t>
            </a:r>
            <a:r>
              <a:rPr lang="en-US" altLang="zh-CN" b="1" dirty="0">
                <a:solidFill>
                  <a:srgbClr val="FFFFFF"/>
                </a:solidFill>
                <a:latin typeface="Times New Roman" panose="02020603050405020304" charset="0"/>
                <a:cs typeface="Times New Roman" panose="02020603050405020304" charset="0"/>
              </a:rPr>
              <a:t> </a:t>
            </a:r>
          </a:p>
          <a:p>
            <a:pPr marL="342900" indent="-342900">
              <a:lnSpc>
                <a:spcPct val="150000"/>
              </a:lnSpc>
              <a:buAutoNum type="arabicPeriod"/>
            </a:pPr>
            <a:r>
              <a:rPr lang="en-US" altLang="zh-CN" b="1" dirty="0">
                <a:solidFill>
                  <a:srgbClr val="FFFFFF"/>
                </a:solidFill>
                <a:latin typeface="Times New Roman" panose="02020603050405020304" charset="0"/>
                <a:cs typeface="Times New Roman" panose="02020603050405020304" charset="0"/>
              </a:rPr>
              <a:t>For corresponding exact mission</a:t>
            </a:r>
          </a:p>
        </p:txBody>
      </p:sp>
      <p:sp>
        <p:nvSpPr>
          <p:cNvPr id="29" name="文本框 28"/>
          <p:cNvSpPr txBox="1"/>
          <p:nvPr/>
        </p:nvSpPr>
        <p:spPr>
          <a:xfrm>
            <a:off x="7018452" y="3448220"/>
            <a:ext cx="4778596" cy="1519903"/>
          </a:xfrm>
          <a:prstGeom prst="rect">
            <a:avLst/>
          </a:prstGeom>
          <a:noFill/>
        </p:spPr>
        <p:txBody>
          <a:bodyPr wrap="square">
            <a:spAutoFit/>
          </a:bodyPr>
          <a:lstStyle/>
          <a:p>
            <a:pPr>
              <a:lnSpc>
                <a:spcPct val="150000"/>
              </a:lnSpc>
            </a:pPr>
            <a:r>
              <a:rPr lang="en-US" altLang="zh-CN" sz="2800" b="1" dirty="0">
                <a:solidFill>
                  <a:srgbClr val="FFFFFF"/>
                </a:solidFill>
                <a:latin typeface="Times New Roman" panose="02020603050405020304" charset="0"/>
                <a:cs typeface="Times New Roman" panose="02020603050405020304" charset="0"/>
              </a:rPr>
              <a:t>Input</a:t>
            </a:r>
            <a:r>
              <a:rPr lang="en-US" altLang="zh-CN" b="1" dirty="0">
                <a:solidFill>
                  <a:srgbClr val="FFFFFF"/>
                </a:solidFill>
                <a:latin typeface="Times New Roman" panose="02020603050405020304" charset="0"/>
                <a:cs typeface="Times New Roman" panose="02020603050405020304" charset="0"/>
              </a:rPr>
              <a:t> </a:t>
            </a:r>
          </a:p>
          <a:p>
            <a:pPr marL="342900" indent="-342900">
              <a:lnSpc>
                <a:spcPct val="150000"/>
              </a:lnSpc>
              <a:buAutoNum type="arabicPeriod"/>
            </a:pPr>
            <a:r>
              <a:rPr lang="en-US" altLang="zh-CN" b="1" dirty="0">
                <a:solidFill>
                  <a:srgbClr val="FFFFFF"/>
                </a:solidFill>
                <a:latin typeface="Times New Roman" panose="02020603050405020304" charset="0"/>
                <a:cs typeface="Times New Roman" panose="02020603050405020304" charset="0"/>
              </a:rPr>
              <a:t>Sentence in the task</a:t>
            </a:r>
          </a:p>
          <a:p>
            <a:pPr>
              <a:lnSpc>
                <a:spcPct val="150000"/>
              </a:lnSpc>
            </a:pPr>
            <a:r>
              <a:rPr lang="en-US" altLang="zh-CN" b="1" dirty="0">
                <a:solidFill>
                  <a:srgbClr val="FFFFFF"/>
                </a:solidFill>
                <a:latin typeface="Times New Roman" panose="02020603050405020304" charset="0"/>
                <a:cs typeface="Times New Roman" panose="02020603050405020304" charset="0"/>
              </a:rPr>
              <a:t> input the </a:t>
            </a:r>
            <a:r>
              <a:rPr lang="en-US" altLang="zh-CN" b="1" dirty="0" err="1">
                <a:solidFill>
                  <a:srgbClr val="FFFFFF"/>
                </a:solidFill>
                <a:latin typeface="Times New Roman" panose="02020603050405020304" charset="0"/>
                <a:cs typeface="Times New Roman" panose="02020603050405020304" charset="0"/>
              </a:rPr>
              <a:t>weibo</a:t>
            </a:r>
            <a:r>
              <a:rPr lang="en-US" altLang="zh-CN" b="1" dirty="0">
                <a:solidFill>
                  <a:srgbClr val="FFFFFF"/>
                </a:solidFill>
                <a:latin typeface="Times New Roman" panose="02020603050405020304" charset="0"/>
                <a:cs typeface="Times New Roman" panose="02020603050405020304" charset="0"/>
              </a:rPr>
              <a:t>-rumor-dataset</a:t>
            </a:r>
          </a:p>
        </p:txBody>
      </p:sp>
      <p:sp>
        <p:nvSpPr>
          <p:cNvPr id="2" name="矩形 1"/>
          <p:cNvSpPr/>
          <p:nvPr/>
        </p:nvSpPr>
        <p:spPr>
          <a:xfrm>
            <a:off x="3843338" y="4593432"/>
            <a:ext cx="1409700" cy="202406"/>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395537" y="4968123"/>
            <a:ext cx="2295525" cy="202406"/>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Rumor dataset</a:t>
            </a:r>
            <a:endParaRPr lang="zh-CN" altLang="en-US" sz="1400" dirty="0">
              <a:solidFill>
                <a:schemeClr val="tx1"/>
              </a:solidFill>
            </a:endParaRPr>
          </a:p>
        </p:txBody>
      </p:sp>
      <p:sp>
        <p:nvSpPr>
          <p:cNvPr id="23" name="矩形 22"/>
          <p:cNvSpPr/>
          <p:nvPr/>
        </p:nvSpPr>
        <p:spPr>
          <a:xfrm>
            <a:off x="2005013" y="4616471"/>
            <a:ext cx="604838" cy="179367"/>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59518" y="1976358"/>
            <a:ext cx="3022031" cy="35726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238500" y="4576615"/>
            <a:ext cx="604838" cy="179367"/>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2747963" y="5341169"/>
            <a:ext cx="1485900" cy="35000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99200" y="1963298"/>
            <a:ext cx="790575" cy="238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Softmax</a:t>
            </a:r>
            <a:endParaRPr lang="zh-CN" altLang="en-US" sz="1200" dirty="0"/>
          </a:p>
        </p:txBody>
      </p:sp>
      <p:sp>
        <p:nvSpPr>
          <p:cNvPr id="30" name="矩形 29"/>
          <p:cNvSpPr/>
          <p:nvPr/>
        </p:nvSpPr>
        <p:spPr>
          <a:xfrm>
            <a:off x="4059170" y="1971688"/>
            <a:ext cx="1094817" cy="238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Truth value</a:t>
            </a:r>
            <a:endParaRPr lang="zh-CN" altLang="en-US" sz="1000" dirty="0"/>
          </a:p>
        </p:txBody>
      </p:sp>
      <p:sp>
        <p:nvSpPr>
          <p:cNvPr id="31" name="文本框 30"/>
          <p:cNvSpPr txBox="1"/>
          <p:nvPr/>
        </p:nvSpPr>
        <p:spPr>
          <a:xfrm>
            <a:off x="2914842" y="1873423"/>
            <a:ext cx="1029236" cy="261610"/>
          </a:xfrm>
          <a:prstGeom prst="rect">
            <a:avLst/>
          </a:prstGeom>
          <a:noFill/>
        </p:spPr>
        <p:txBody>
          <a:bodyPr wrap="square">
            <a:spAutoFit/>
          </a:bodyPr>
          <a:lstStyle/>
          <a:p>
            <a:pPr algn="ctr"/>
            <a:r>
              <a:rPr lang="zh-CN" altLang="en-US" sz="1050" dirty="0"/>
              <a:t>Cross entropy</a:t>
            </a:r>
          </a:p>
        </p:txBody>
      </p:sp>
      <p:cxnSp>
        <p:nvCxnSpPr>
          <p:cNvPr id="6" name="直接箭头连接符 5"/>
          <p:cNvCxnSpPr>
            <a:stCxn id="3" idx="3"/>
            <a:endCxn id="30" idx="1"/>
          </p:cNvCxnSpPr>
          <p:nvPr/>
        </p:nvCxnSpPr>
        <p:spPr>
          <a:xfrm>
            <a:off x="2889775" y="2082569"/>
            <a:ext cx="1169395" cy="83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3" idx="2"/>
          </p:cNvCxnSpPr>
          <p:nvPr/>
        </p:nvCxnSpPr>
        <p:spPr>
          <a:xfrm flipH="1" flipV="1">
            <a:off x="2494488" y="2201839"/>
            <a:ext cx="1011294" cy="1233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4169568" y="4601201"/>
            <a:ext cx="604838" cy="179367"/>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null</a:t>
            </a:r>
            <a:endParaRPr lang="zh-CN" altLang="en-US" sz="1200" dirty="0">
              <a:solidFill>
                <a:schemeClr val="tx1"/>
              </a:solidFill>
            </a:endParaRPr>
          </a:p>
        </p:txBody>
      </p:sp>
      <p:sp>
        <p:nvSpPr>
          <p:cNvPr id="44" name="文本框 43"/>
          <p:cNvSpPr txBox="1"/>
          <p:nvPr/>
        </p:nvSpPr>
        <p:spPr>
          <a:xfrm>
            <a:off x="2724151" y="5258512"/>
            <a:ext cx="1824037" cy="369332"/>
          </a:xfrm>
          <a:prstGeom prst="rect">
            <a:avLst/>
          </a:prstGeom>
          <a:noFill/>
        </p:spPr>
        <p:txBody>
          <a:bodyPr wrap="square">
            <a:spAutoFit/>
          </a:bodyPr>
          <a:lstStyle/>
          <a:p>
            <a:pPr algn="ctr"/>
            <a:r>
              <a:rPr lang="en-US" altLang="zh-CN" dirty="0">
                <a:latin typeface="等线" panose="02010600030101010101" pitchFamily="2" charset="-122"/>
                <a:cs typeface="Times New Roman" panose="02020603050405020304" charset="0"/>
              </a:rPr>
              <a:t>F</a:t>
            </a:r>
            <a:r>
              <a:rPr lang="en-US" altLang="zh-CN" sz="1800" dirty="0">
                <a:effectLst/>
                <a:latin typeface="等线" panose="02010600030101010101" pitchFamily="2" charset="-122"/>
                <a:cs typeface="Times New Roman" panose="02020603050405020304" charset="0"/>
              </a:rPr>
              <a:t>ine-tuning</a:t>
            </a:r>
            <a:endParaRPr lang="zh-CN" altLang="en-US" dirty="0"/>
          </a:p>
        </p:txBody>
      </p:sp>
      <p:sp>
        <p:nvSpPr>
          <p:cNvPr id="33" name="矩形 32">
            <a:extLst>
              <a:ext uri="{FF2B5EF4-FFF2-40B4-BE49-F238E27FC236}">
                <a16:creationId xmlns:a16="http://schemas.microsoft.com/office/drawing/2014/main" id="{524EE42C-AEF0-3299-D1B4-8E8172A8EEA9}"/>
              </a:ext>
            </a:extLst>
          </p:cNvPr>
          <p:cNvSpPr/>
          <p:nvPr/>
        </p:nvSpPr>
        <p:spPr>
          <a:xfrm>
            <a:off x="3095625" y="2233377"/>
            <a:ext cx="790575" cy="238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Linear</a:t>
            </a:r>
            <a:endParaRPr lang="zh-CN" altLang="en-US" sz="1200"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4" name="图片 33"/>
          <p:cNvPicPr>
            <a:picLocks noChangeAspect="1"/>
          </p:cNvPicPr>
          <p:nvPr/>
        </p:nvPicPr>
        <p:blipFill>
          <a:blip r:embed="rId3"/>
          <a:stretch>
            <a:fillRect/>
          </a:stretch>
        </p:blipFill>
        <p:spPr>
          <a:xfrm>
            <a:off x="646819" y="4109396"/>
            <a:ext cx="5699555" cy="1656480"/>
          </a:xfrm>
          <a:prstGeom prst="rect">
            <a:avLst/>
          </a:prstGeom>
        </p:spPr>
      </p:pic>
      <p:sp>
        <p:nvSpPr>
          <p:cNvPr id="2" name="文本框 1"/>
          <p:cNvSpPr txBox="1"/>
          <p:nvPr/>
        </p:nvSpPr>
        <p:spPr>
          <a:xfrm>
            <a:off x="511141" y="540185"/>
            <a:ext cx="3964606" cy="646327"/>
          </a:xfrm>
          <a:prstGeom prst="rect">
            <a:avLst/>
          </a:prstGeom>
          <a:noFill/>
          <a:ln w="3175" cmpd="sng">
            <a:solidFill>
              <a:schemeClr val="bg1"/>
            </a:solidFill>
          </a:ln>
        </p:spPr>
        <p:txBody>
          <a:bodyPr wrap="square" lIns="91436" tIns="45718" rIns="91436" bIns="45718" rtlCol="0">
            <a:spAutoFit/>
          </a:bodyPr>
          <a:lstStyle/>
          <a:p>
            <a:pPr algn="ctr"/>
            <a:r>
              <a:rPr kumimoji="1" lang="en-US" sz="3600" dirty="0">
                <a:solidFill>
                  <a:schemeClr val="bg1"/>
                </a:solidFill>
                <a:latin typeface="Times New Roman" panose="02020603050405020304" charset="0"/>
                <a:cs typeface="Times New Roman" panose="02020603050405020304" charset="0"/>
              </a:rPr>
              <a:t>Important concept</a:t>
            </a:r>
          </a:p>
        </p:txBody>
      </p:sp>
      <p:sp>
        <p:nvSpPr>
          <p:cNvPr id="5" name="文本框 4"/>
          <p:cNvSpPr txBox="1"/>
          <p:nvPr/>
        </p:nvSpPr>
        <p:spPr>
          <a:xfrm>
            <a:off x="1058598" y="2439826"/>
            <a:ext cx="4573737" cy="661207"/>
          </a:xfrm>
          <a:prstGeom prst="rect">
            <a:avLst/>
          </a:prstGeom>
          <a:noFill/>
        </p:spPr>
        <p:txBody>
          <a:bodyPr wrap="square">
            <a:spAutoFit/>
          </a:bodyPr>
          <a:lstStyle/>
          <a:p>
            <a:pPr>
              <a:lnSpc>
                <a:spcPct val="150000"/>
              </a:lnSpc>
            </a:pPr>
            <a:r>
              <a:rPr lang="en-US" altLang="zh-CN" sz="2800" b="1" dirty="0">
                <a:solidFill>
                  <a:srgbClr val="FFFFFF"/>
                </a:solidFill>
                <a:latin typeface="Times New Roman" panose="02020603050405020304" charset="0"/>
                <a:cs typeface="Times New Roman" panose="02020603050405020304" charset="0"/>
              </a:rPr>
              <a:t>1. Self attention</a:t>
            </a:r>
          </a:p>
        </p:txBody>
      </p:sp>
      <p:pic>
        <p:nvPicPr>
          <p:cNvPr id="7" name="图片 6"/>
          <p:cNvPicPr>
            <a:picLocks noChangeAspect="1"/>
          </p:cNvPicPr>
          <p:nvPr/>
        </p:nvPicPr>
        <p:blipFill>
          <a:blip r:embed="rId4"/>
          <a:stretch>
            <a:fillRect/>
          </a:stretch>
        </p:blipFill>
        <p:spPr>
          <a:xfrm>
            <a:off x="7290379" y="1087456"/>
            <a:ext cx="4628430" cy="4584032"/>
          </a:xfrm>
          <a:prstGeom prst="rect">
            <a:avLst/>
          </a:prstGeom>
        </p:spPr>
      </p:pic>
      <p:sp>
        <p:nvSpPr>
          <p:cNvPr id="8" name="矩形 7"/>
          <p:cNvSpPr/>
          <p:nvPr/>
        </p:nvSpPr>
        <p:spPr>
          <a:xfrm>
            <a:off x="9037373" y="2910241"/>
            <a:ext cx="1014412" cy="145324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H="1">
            <a:off x="9510051" y="3291241"/>
            <a:ext cx="55483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9526719" y="2885238"/>
            <a:ext cx="0" cy="40600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003660" y="1054587"/>
            <a:ext cx="1143000"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Input</a:t>
            </a:r>
            <a:endParaRPr lang="zh-CN" altLang="en-US" dirty="0">
              <a:latin typeface="Arial" panose="020B0604020202020204" pitchFamily="34" charset="0"/>
              <a:cs typeface="Arial" panose="020B0604020202020204" pitchFamily="34" charset="0"/>
            </a:endParaRPr>
          </a:p>
        </p:txBody>
      </p:sp>
      <p:sp>
        <p:nvSpPr>
          <p:cNvPr id="24" name="文本框 23"/>
          <p:cNvSpPr txBox="1"/>
          <p:nvPr/>
        </p:nvSpPr>
        <p:spPr>
          <a:xfrm>
            <a:off x="6003660" y="1517502"/>
            <a:ext cx="1143000"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vector</a:t>
            </a:r>
            <a:endParaRPr lang="zh-CN" altLang="en-US" dirty="0">
              <a:latin typeface="Arial" panose="020B0604020202020204" pitchFamily="34" charset="0"/>
              <a:cs typeface="Arial" panose="020B0604020202020204" pitchFamily="34" charset="0"/>
            </a:endParaRPr>
          </a:p>
        </p:txBody>
      </p:sp>
      <p:sp>
        <p:nvSpPr>
          <p:cNvPr id="25" name="文本框 24"/>
          <p:cNvSpPr txBox="1"/>
          <p:nvPr/>
        </p:nvSpPr>
        <p:spPr>
          <a:xfrm>
            <a:off x="5125455" y="1949489"/>
            <a:ext cx="2021205"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Query matrix</a:t>
            </a:r>
            <a:endParaRPr lang="zh-CN" altLang="en-US" dirty="0">
              <a:latin typeface="Arial" panose="020B0604020202020204" pitchFamily="34" charset="0"/>
              <a:cs typeface="Arial" panose="020B0604020202020204" pitchFamily="34" charset="0"/>
            </a:endParaRPr>
          </a:p>
        </p:txBody>
      </p:sp>
      <p:sp>
        <p:nvSpPr>
          <p:cNvPr id="26" name="文本框 25"/>
          <p:cNvSpPr txBox="1"/>
          <p:nvPr/>
        </p:nvSpPr>
        <p:spPr>
          <a:xfrm>
            <a:off x="5125454" y="2395102"/>
            <a:ext cx="2021205"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Key matrix</a:t>
            </a:r>
            <a:endParaRPr lang="zh-CN" altLang="en-US" dirty="0">
              <a:latin typeface="Arial" panose="020B0604020202020204" pitchFamily="34" charset="0"/>
              <a:cs typeface="Arial" panose="020B0604020202020204" pitchFamily="34" charset="0"/>
            </a:endParaRPr>
          </a:p>
        </p:txBody>
      </p:sp>
      <p:sp>
        <p:nvSpPr>
          <p:cNvPr id="27" name="文本框 26"/>
          <p:cNvSpPr txBox="1"/>
          <p:nvPr/>
        </p:nvSpPr>
        <p:spPr>
          <a:xfrm>
            <a:off x="5125454" y="2855517"/>
            <a:ext cx="2021205"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Value matrix</a:t>
            </a:r>
            <a:endParaRPr lang="zh-CN" altLang="en-US" dirty="0">
              <a:latin typeface="Arial" panose="020B0604020202020204" pitchFamily="34" charset="0"/>
              <a:cs typeface="Arial" panose="020B0604020202020204" pitchFamily="34" charset="0"/>
            </a:endParaRPr>
          </a:p>
        </p:txBody>
      </p:sp>
      <p:sp>
        <p:nvSpPr>
          <p:cNvPr id="28" name="文本框 27"/>
          <p:cNvSpPr txBox="1"/>
          <p:nvPr/>
        </p:nvSpPr>
        <p:spPr>
          <a:xfrm>
            <a:off x="5149144" y="3297075"/>
            <a:ext cx="2021205"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Attention weight</a:t>
            </a:r>
            <a:endParaRPr lang="zh-CN" altLang="en-US" dirty="0">
              <a:latin typeface="Arial" panose="020B0604020202020204" pitchFamily="34" charset="0"/>
              <a:cs typeface="Arial" panose="020B0604020202020204" pitchFamily="34" charset="0"/>
            </a:endParaRPr>
          </a:p>
        </p:txBody>
      </p:sp>
      <p:sp>
        <p:nvSpPr>
          <p:cNvPr id="29" name="文本框 28"/>
          <p:cNvSpPr txBox="1"/>
          <p:nvPr/>
        </p:nvSpPr>
        <p:spPr>
          <a:xfrm>
            <a:off x="5147037" y="3927354"/>
            <a:ext cx="2021205" cy="368300"/>
          </a:xfrm>
          <a:prstGeom prst="rect">
            <a:avLst/>
          </a:prstGeom>
          <a:noFill/>
        </p:spPr>
        <p:txBody>
          <a:bodyPr wrap="square">
            <a:spAutoFit/>
          </a:bodyPr>
          <a:lstStyle/>
          <a:p>
            <a:pPr algn="r"/>
            <a:r>
              <a:rPr lang="en-US" altLang="zh-CN" sz="1800" b="1" dirty="0">
                <a:solidFill>
                  <a:srgbClr val="FFFFFF"/>
                </a:solidFill>
                <a:latin typeface="Arial" panose="020B0604020202020204" pitchFamily="34" charset="0"/>
                <a:cs typeface="Arial" panose="020B0604020202020204" pitchFamily="34" charset="0"/>
              </a:rPr>
              <a:t>Softmax</a:t>
            </a:r>
            <a:endParaRPr lang="zh-CN" altLang="en-US" sz="1400" dirty="0">
              <a:latin typeface="Arial" panose="020B0604020202020204" pitchFamily="34" charset="0"/>
              <a:cs typeface="Arial" panose="020B0604020202020204" pitchFamily="34" charset="0"/>
            </a:endParaRPr>
          </a:p>
        </p:txBody>
      </p:sp>
      <p:sp>
        <p:nvSpPr>
          <p:cNvPr id="31" name="文本框 30"/>
          <p:cNvSpPr txBox="1"/>
          <p:nvPr/>
        </p:nvSpPr>
        <p:spPr>
          <a:xfrm>
            <a:off x="5274310" y="3707130"/>
            <a:ext cx="1873250" cy="368300"/>
          </a:xfrm>
          <a:prstGeom prst="rect">
            <a:avLst/>
          </a:prstGeom>
          <a:noFill/>
        </p:spPr>
        <p:txBody>
          <a:bodyPr wrap="square">
            <a:spAutoFit/>
          </a:bodyPr>
          <a:lstStyle/>
          <a:p>
            <a:pPr algn="r"/>
            <a:r>
              <a:rPr lang="en-US" altLang="zh-CN" sz="1800" b="1" dirty="0">
                <a:solidFill>
                  <a:srgbClr val="FFFFFF"/>
                </a:solidFill>
                <a:latin typeface="Arial" panose="020B0604020202020204" pitchFamily="34" charset="0"/>
                <a:cs typeface="Arial" panose="020B0604020202020204" pitchFamily="34" charset="0"/>
              </a:rPr>
              <a:t>Normalization</a:t>
            </a:r>
            <a:endParaRPr lang="zh-CN" altLang="en-US" sz="1400" b="1" dirty="0">
              <a:solidFill>
                <a:srgbClr val="FFFFFF"/>
              </a:solidFill>
              <a:latin typeface="Arial" panose="020B0604020202020204" pitchFamily="34" charset="0"/>
              <a:cs typeface="Arial" panose="020B0604020202020204" pitchFamily="34" charset="0"/>
            </a:endParaRPr>
          </a:p>
        </p:txBody>
      </p:sp>
      <p:sp>
        <p:nvSpPr>
          <p:cNvPr id="32" name="文本框 31"/>
          <p:cNvSpPr txBox="1"/>
          <p:nvPr/>
        </p:nvSpPr>
        <p:spPr>
          <a:xfrm>
            <a:off x="5147037" y="4393229"/>
            <a:ext cx="2021205"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Value matrix</a:t>
            </a:r>
            <a:endParaRPr lang="zh-CN" altLang="en-US" dirty="0">
              <a:latin typeface="Arial" panose="020B0604020202020204" pitchFamily="34" charset="0"/>
              <a:cs typeface="Arial" panose="020B0604020202020204" pitchFamily="34" charset="0"/>
            </a:endParaRPr>
          </a:p>
        </p:txBody>
      </p:sp>
      <p:sp>
        <p:nvSpPr>
          <p:cNvPr id="33" name="文本框 32"/>
          <p:cNvSpPr txBox="1"/>
          <p:nvPr/>
        </p:nvSpPr>
        <p:spPr>
          <a:xfrm>
            <a:off x="5125453" y="5017343"/>
            <a:ext cx="2021205" cy="369332"/>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Sum</a:t>
            </a:r>
            <a:endParaRPr lang="zh-CN" alt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9" name="图片 18"/>
          <p:cNvPicPr>
            <a:picLocks noChangeAspect="1"/>
          </p:cNvPicPr>
          <p:nvPr/>
        </p:nvPicPr>
        <p:blipFill>
          <a:blip r:embed="rId3"/>
          <a:stretch>
            <a:fillRect/>
          </a:stretch>
        </p:blipFill>
        <p:spPr>
          <a:xfrm>
            <a:off x="1223767" y="1171977"/>
            <a:ext cx="9744466" cy="5126519"/>
          </a:xfrm>
          <a:prstGeom prst="rect">
            <a:avLst/>
          </a:prstGeom>
        </p:spPr>
      </p:pic>
      <p:sp>
        <p:nvSpPr>
          <p:cNvPr id="5" name="文本框 4"/>
          <p:cNvSpPr txBox="1"/>
          <p:nvPr/>
        </p:nvSpPr>
        <p:spPr>
          <a:xfrm>
            <a:off x="421999" y="328411"/>
            <a:ext cx="3839692" cy="66120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800" b="1" dirty="0">
                <a:solidFill>
                  <a:srgbClr val="FFFFFF"/>
                </a:solidFill>
                <a:latin typeface="Times New Roman" panose="02020603050405020304" charset="0"/>
                <a:ea typeface="微软雅黑" panose="020B0503020204020204" charset="-122"/>
                <a:cs typeface="Times New Roman" panose="02020603050405020304" charset="0"/>
              </a:rPr>
              <a:t>2. Multi-Head Attention</a:t>
            </a:r>
            <a:endParaRPr kumimoji="0" lang="en-US" altLang="zh-CN" sz="2800" b="1" i="0" u="none" strike="noStrike" kern="1200" cap="none" spc="0" normalizeH="0" baseline="0" noProof="0" dirty="0">
              <a:ln>
                <a:noFill/>
              </a:ln>
              <a:solidFill>
                <a:srgbClr val="FFFFFF"/>
              </a:solidFill>
              <a:effectLst/>
              <a:uLnTx/>
              <a:uFillTx/>
              <a:latin typeface="Times New Roman" panose="02020603050405020304" charset="0"/>
              <a:ea typeface="微软雅黑" panose="020B0503020204020204" charset="-122"/>
              <a:cs typeface="Times New Roman" panose="02020603050405020304" charset="0"/>
            </a:endParaRPr>
          </a:p>
        </p:txBody>
      </p:sp>
      <p:sp>
        <p:nvSpPr>
          <p:cNvPr id="3" name="矩形 2"/>
          <p:cNvSpPr/>
          <p:nvPr/>
        </p:nvSpPr>
        <p:spPr>
          <a:xfrm>
            <a:off x="1139825" y="1021543"/>
            <a:ext cx="10134600" cy="6008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9952233" y="5686023"/>
            <a:ext cx="2032000" cy="661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10"/>
          <p:cNvGraphicFramePr>
            <a:graphicFrameLocks noGrp="1"/>
          </p:cNvGraphicFramePr>
          <p:nvPr/>
        </p:nvGraphicFramePr>
        <p:xfrm>
          <a:off x="2895600" y="3472463"/>
          <a:ext cx="1022352" cy="518160"/>
        </p:xfrm>
        <a:graphic>
          <a:graphicData uri="http://schemas.openxmlformats.org/drawingml/2006/table">
            <a:tbl>
              <a:tblPr>
                <a:tableStyleId>{5C22544A-7EE6-4342-B048-85BDC9FD1C3A}</a:tableStyleId>
              </a:tblPr>
              <a:tblGrid>
                <a:gridCol w="255588">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255588">
                  <a:extLst>
                    <a:ext uri="{9D8B030D-6E8A-4147-A177-3AD203B41FA5}">
                      <a16:colId xmlns:a16="http://schemas.microsoft.com/office/drawing/2014/main" val="20002"/>
                    </a:ext>
                  </a:extLst>
                </a:gridCol>
                <a:gridCol w="255588">
                  <a:extLst>
                    <a:ext uri="{9D8B030D-6E8A-4147-A177-3AD203B41FA5}">
                      <a16:colId xmlns:a16="http://schemas.microsoft.com/office/drawing/2014/main" val="20003"/>
                    </a:ext>
                  </a:extLst>
                </a:gridCol>
              </a:tblGrid>
              <a:tr h="218017">
                <a:tc>
                  <a:txBody>
                    <a:bodyPr/>
                    <a:lstStyle/>
                    <a:p>
                      <a:endParaRPr lang="zh-CN" altLang="en-US" sz="11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tc>
                  <a:txBody>
                    <a:bodyPr/>
                    <a:lstStyle/>
                    <a:p>
                      <a:endParaRPr lang="zh-CN" altLang="en-US" sz="11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tc>
                  <a:txBody>
                    <a:bodyPr/>
                    <a:lstStyle/>
                    <a:p>
                      <a:endParaRPr lang="zh-CN" altLang="en-US" sz="11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tc>
                  <a:txBody>
                    <a:bodyPr/>
                    <a:lstStyle/>
                    <a:p>
                      <a:endParaRPr lang="zh-CN" altLang="en-US" sz="11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extLst>
                  <a:ext uri="{0D108BD9-81ED-4DB2-BD59-A6C34878D82A}">
                    <a16:rowId xmlns:a16="http://schemas.microsoft.com/office/drawing/2014/main" val="10000"/>
                  </a:ext>
                </a:extLst>
              </a:tr>
              <a:tr h="218017">
                <a:tc>
                  <a:txBody>
                    <a:bodyPr/>
                    <a:lstStyle/>
                    <a:p>
                      <a:endParaRPr lang="zh-CN" altLang="en-US" sz="110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tc>
                  <a:txBody>
                    <a:bodyPr/>
                    <a:lstStyle/>
                    <a:p>
                      <a:endParaRPr lang="zh-CN" altLang="en-US" sz="11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tc>
                  <a:txBody>
                    <a:bodyPr/>
                    <a:lstStyle/>
                    <a:p>
                      <a:endParaRPr lang="zh-CN" altLang="en-US" sz="11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tc>
                  <a:txBody>
                    <a:bodyPr/>
                    <a:lstStyle/>
                    <a:p>
                      <a:endParaRPr lang="zh-CN" altLang="en-US" sz="1100" dirty="0"/>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4A45D"/>
                    </a:solidFill>
                  </a:tcPr>
                </a:tc>
                <a:extLst>
                  <a:ext uri="{0D108BD9-81ED-4DB2-BD59-A6C34878D82A}">
                    <a16:rowId xmlns:a16="http://schemas.microsoft.com/office/drawing/2014/main" val="10001"/>
                  </a:ext>
                </a:extLst>
              </a:tr>
            </a:tbl>
          </a:graphicData>
        </a:graphic>
      </p:graphicFrame>
      <p:sp>
        <p:nvSpPr>
          <p:cNvPr id="30" name="文本框 29"/>
          <p:cNvSpPr txBox="1"/>
          <p:nvPr/>
        </p:nvSpPr>
        <p:spPr>
          <a:xfrm>
            <a:off x="1395789" y="2021758"/>
            <a:ext cx="1892112" cy="646331"/>
          </a:xfrm>
          <a:prstGeom prst="rect">
            <a:avLst/>
          </a:prstGeom>
          <a:noFill/>
        </p:spPr>
        <p:txBody>
          <a:bodyPr wrap="square">
            <a:spAutoFit/>
          </a:bodyPr>
          <a:lstStyle/>
          <a:p>
            <a:pPr algn="r"/>
            <a:r>
              <a:rPr lang="en-US" altLang="zh-CN" b="1" dirty="0">
                <a:solidFill>
                  <a:srgbClr val="FFFFFF"/>
                </a:solidFill>
                <a:latin typeface="Arial" panose="020B0604020202020204" pitchFamily="34" charset="0"/>
                <a:cs typeface="Arial" panose="020B0604020202020204" pitchFamily="34" charset="0"/>
              </a:rPr>
              <a:t>Calculates the Z for 8 times</a:t>
            </a:r>
            <a:endParaRPr lang="zh-CN" altLang="en-US" dirty="0">
              <a:latin typeface="Arial" panose="020B0604020202020204" pitchFamily="34" charset="0"/>
              <a:cs typeface="Arial" panose="020B0604020202020204" pitchFamily="34" charset="0"/>
            </a:endParaRPr>
          </a:p>
        </p:txBody>
      </p:sp>
      <p:sp>
        <p:nvSpPr>
          <p:cNvPr id="35" name="文本框 34"/>
          <p:cNvSpPr txBox="1"/>
          <p:nvPr/>
        </p:nvSpPr>
        <p:spPr>
          <a:xfrm>
            <a:off x="1246584" y="1229934"/>
            <a:ext cx="1143000" cy="338554"/>
          </a:xfrm>
          <a:prstGeom prst="rect">
            <a:avLst/>
          </a:prstGeom>
          <a:noFill/>
        </p:spPr>
        <p:txBody>
          <a:bodyPr wrap="square">
            <a:spAutoFit/>
          </a:bodyPr>
          <a:lstStyle/>
          <a:p>
            <a:pPr algn="ctr"/>
            <a:r>
              <a:rPr lang="en-US" altLang="zh-CN" sz="1600" b="1" dirty="0">
                <a:solidFill>
                  <a:srgbClr val="FFFFFF"/>
                </a:solidFill>
                <a:latin typeface="Arial" panose="020B0604020202020204" pitchFamily="34" charset="0"/>
                <a:cs typeface="Arial" panose="020B0604020202020204" pitchFamily="34" charset="0"/>
              </a:rPr>
              <a:t>Input</a:t>
            </a:r>
            <a:endParaRPr lang="zh-CN" altLang="en-US" sz="1600" dirty="0">
              <a:latin typeface="Arial" panose="020B0604020202020204" pitchFamily="34" charset="0"/>
              <a:cs typeface="Arial" panose="020B0604020202020204" pitchFamily="34" charset="0"/>
            </a:endParaRPr>
          </a:p>
        </p:txBody>
      </p:sp>
      <p:sp>
        <p:nvSpPr>
          <p:cNvPr id="36" name="文本框 35"/>
          <p:cNvSpPr txBox="1"/>
          <p:nvPr/>
        </p:nvSpPr>
        <p:spPr>
          <a:xfrm>
            <a:off x="2383303" y="1245322"/>
            <a:ext cx="1878388" cy="307777"/>
          </a:xfrm>
          <a:prstGeom prst="rect">
            <a:avLst/>
          </a:prstGeom>
          <a:noFill/>
        </p:spPr>
        <p:txBody>
          <a:bodyPr wrap="square">
            <a:spAutoFit/>
          </a:bodyPr>
          <a:lstStyle/>
          <a:p>
            <a:pPr algn="ctr"/>
            <a:r>
              <a:rPr lang="zh-CN" altLang="en-US" sz="1400" b="1" dirty="0">
                <a:solidFill>
                  <a:srgbClr val="FFFFFF"/>
                </a:solidFill>
                <a:latin typeface="Arial" panose="020B0604020202020204" pitchFamily="34" charset="0"/>
                <a:cs typeface="Arial" panose="020B0604020202020204" pitchFamily="34" charset="0"/>
              </a:rPr>
              <a:t>Vectorization</a:t>
            </a:r>
          </a:p>
        </p:txBody>
      </p:sp>
      <p:sp>
        <p:nvSpPr>
          <p:cNvPr id="38" name="文本框 37"/>
          <p:cNvSpPr txBox="1"/>
          <p:nvPr/>
        </p:nvSpPr>
        <p:spPr>
          <a:xfrm>
            <a:off x="4810125" y="1245321"/>
            <a:ext cx="1552575" cy="307777"/>
          </a:xfrm>
          <a:prstGeom prst="rect">
            <a:avLst/>
          </a:prstGeom>
          <a:noFill/>
        </p:spPr>
        <p:txBody>
          <a:bodyPr wrap="square">
            <a:spAutoFit/>
          </a:bodyPr>
          <a:lstStyle/>
          <a:p>
            <a:r>
              <a:rPr lang="zh-CN" altLang="en-US" sz="1400" b="1" dirty="0">
                <a:solidFill>
                  <a:srgbClr val="FFFFFF"/>
                </a:solidFill>
                <a:latin typeface="Arial" panose="020B0604020202020204" pitchFamily="34" charset="0"/>
                <a:cs typeface="Arial" panose="020B0604020202020204" pitchFamily="34" charset="0"/>
              </a:rPr>
              <a:t>Attention matrix</a:t>
            </a:r>
          </a:p>
        </p:txBody>
      </p:sp>
      <p:sp>
        <p:nvSpPr>
          <p:cNvPr id="39" name="文本框 38"/>
          <p:cNvSpPr txBox="1"/>
          <p:nvPr/>
        </p:nvSpPr>
        <p:spPr>
          <a:xfrm>
            <a:off x="7589141" y="1266301"/>
            <a:ext cx="1552575" cy="307777"/>
          </a:xfrm>
          <a:prstGeom prst="rect">
            <a:avLst/>
          </a:prstGeom>
          <a:noFill/>
        </p:spPr>
        <p:txBody>
          <a:bodyPr wrap="square">
            <a:spAutoFit/>
          </a:bodyPr>
          <a:lstStyle/>
          <a:p>
            <a:pPr algn="ctr"/>
            <a:r>
              <a:rPr lang="en-US" altLang="zh-CN" sz="1400" b="1" dirty="0" err="1">
                <a:solidFill>
                  <a:srgbClr val="FFFFFF"/>
                </a:solidFill>
                <a:latin typeface="Arial" panose="020B0604020202020204" pitchFamily="34" charset="0"/>
                <a:cs typeface="Arial" panose="020B0604020202020204" pitchFamily="34" charset="0"/>
              </a:rPr>
              <a:t>Concat</a:t>
            </a:r>
            <a:endParaRPr lang="zh-CN" altLang="en-US" sz="1400" b="1" dirty="0">
              <a:solidFill>
                <a:srgbClr val="FFFFFF"/>
              </a:solidFill>
              <a:latin typeface="Arial" panose="020B0604020202020204" pitchFamily="34" charset="0"/>
              <a:cs typeface="Arial" panose="020B0604020202020204" pitchFamily="34" charset="0"/>
            </a:endParaRPr>
          </a:p>
        </p:txBody>
      </p:sp>
      <p:sp>
        <p:nvSpPr>
          <p:cNvPr id="40" name="文本框 39"/>
          <p:cNvSpPr txBox="1"/>
          <p:nvPr/>
        </p:nvSpPr>
        <p:spPr>
          <a:xfrm>
            <a:off x="8767117" y="1266300"/>
            <a:ext cx="1552575" cy="307777"/>
          </a:xfrm>
          <a:prstGeom prst="rect">
            <a:avLst/>
          </a:prstGeom>
          <a:noFill/>
        </p:spPr>
        <p:txBody>
          <a:bodyPr wrap="square">
            <a:spAutoFit/>
          </a:bodyPr>
          <a:lstStyle/>
          <a:p>
            <a:pPr algn="ctr"/>
            <a:r>
              <a:rPr lang="en-US" altLang="zh-CN" sz="1400" b="1" dirty="0">
                <a:solidFill>
                  <a:srgbClr val="FFFFFF"/>
                </a:solidFill>
                <a:latin typeface="Arial" panose="020B0604020202020204" pitchFamily="34" charset="0"/>
                <a:cs typeface="Arial" panose="020B0604020202020204" pitchFamily="34" charset="0"/>
              </a:rPr>
              <a:t>Linear</a:t>
            </a:r>
            <a:endParaRPr lang="zh-CN" altLang="en-US" sz="1400" b="1" dirty="0">
              <a:solidFill>
                <a:srgbClr val="FFFFFF"/>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0875" y="361950"/>
            <a:ext cx="2588260" cy="920750"/>
          </a:xfrm>
          <a:prstGeom prst="rect">
            <a:avLst/>
          </a:prstGeom>
          <a:noFill/>
          <a:ln w="3175" cmpd="sng">
            <a:solidFill>
              <a:schemeClr val="bg1"/>
            </a:solidFill>
          </a:ln>
        </p:spPr>
        <p:txBody>
          <a:bodyPr wrap="square" lIns="91436" tIns="45718" rIns="91436" bIns="45718" rtlCol="0">
            <a:spAutoFit/>
          </a:bodyPr>
          <a:lstStyle/>
          <a:p>
            <a:pPr algn="ctr"/>
            <a:r>
              <a:rPr kumimoji="1" lang="en-US" sz="5400" dirty="0">
                <a:solidFill>
                  <a:schemeClr val="bg1"/>
                </a:solidFill>
              </a:rPr>
              <a:t>Content</a:t>
            </a:r>
          </a:p>
        </p:txBody>
      </p:sp>
      <p:grpSp>
        <p:nvGrpSpPr>
          <p:cNvPr id="7" name="组合 6"/>
          <p:cNvGrpSpPr/>
          <p:nvPr/>
        </p:nvGrpSpPr>
        <p:grpSpPr>
          <a:xfrm>
            <a:off x="2233295" y="2475865"/>
            <a:ext cx="8119110" cy="2040890"/>
            <a:chOff x="1457630" y="3853015"/>
            <a:chExt cx="3467339" cy="1276350"/>
          </a:xfrm>
        </p:grpSpPr>
        <p:cxnSp>
          <p:nvCxnSpPr>
            <p:cNvPr id="8" name="直接连接符 7"/>
            <p:cNvCxnSpPr/>
            <p:nvPr/>
          </p:nvCxnSpPr>
          <p:spPr>
            <a:xfrm flipV="1">
              <a:off x="1457630" y="4129240"/>
              <a:ext cx="1485900" cy="1000125"/>
            </a:xfrm>
            <a:prstGeom prst="line">
              <a:avLst/>
            </a:prstGeom>
            <a:ln w="825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99946" y="4147641"/>
              <a:ext cx="834159" cy="362599"/>
            </a:xfrm>
            <a:prstGeom prst="line">
              <a:avLst/>
            </a:prstGeom>
            <a:ln w="825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747671" y="3853015"/>
              <a:ext cx="1177059" cy="657225"/>
            </a:xfrm>
            <a:prstGeom prst="line">
              <a:avLst/>
            </a:prstGeom>
            <a:ln w="825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4904649" y="3869688"/>
              <a:ext cx="20320" cy="16933"/>
            </a:xfrm>
            <a:prstGeom prst="line">
              <a:avLst/>
            </a:prstGeom>
            <a:ln w="82550">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flipV="1">
            <a:off x="2233295" y="2774950"/>
            <a:ext cx="267335" cy="17418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5335905" y="3037840"/>
            <a:ext cx="274955" cy="125666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7545705" y="2386330"/>
            <a:ext cx="18415" cy="109918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0057130" y="2601595"/>
            <a:ext cx="295275" cy="103568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397635" y="2210435"/>
            <a:ext cx="2132965" cy="520700"/>
          </a:xfrm>
          <a:prstGeom prst="rect">
            <a:avLst/>
          </a:prstGeom>
          <a:noFill/>
          <a:ln w="3175" cmpd="sng">
            <a:solidFill>
              <a:schemeClr val="bg1"/>
            </a:solidFill>
          </a:ln>
        </p:spPr>
        <p:txBody>
          <a:bodyPr wrap="square" lIns="91436" tIns="45718" rIns="91436" bIns="45718" rtlCol="0">
            <a:spAutoFit/>
          </a:bodyPr>
          <a:lstStyle/>
          <a:p>
            <a:pPr algn="ctr"/>
            <a:r>
              <a:rPr kumimoji="1" lang="en-US" altLang="zh-CN" sz="2800" dirty="0">
                <a:solidFill>
                  <a:schemeClr val="bg1"/>
                </a:solidFill>
              </a:rPr>
              <a:t>Introduction</a:t>
            </a:r>
          </a:p>
        </p:txBody>
      </p:sp>
      <p:sp>
        <p:nvSpPr>
          <p:cNvPr id="40" name="文本框 39"/>
          <p:cNvSpPr txBox="1"/>
          <p:nvPr/>
        </p:nvSpPr>
        <p:spPr>
          <a:xfrm>
            <a:off x="3917950" y="4314825"/>
            <a:ext cx="2132965" cy="520700"/>
          </a:xfrm>
          <a:prstGeom prst="rect">
            <a:avLst/>
          </a:prstGeom>
          <a:noFill/>
          <a:ln w="3175" cmpd="sng">
            <a:solidFill>
              <a:schemeClr val="bg1"/>
            </a:solidFill>
          </a:ln>
        </p:spPr>
        <p:txBody>
          <a:bodyPr wrap="square" lIns="91436" tIns="45718" rIns="91436" bIns="45718" rtlCol="0">
            <a:spAutoFit/>
          </a:bodyPr>
          <a:lstStyle/>
          <a:p>
            <a:pPr algn="ctr"/>
            <a:r>
              <a:rPr kumimoji="1" lang="en-US" altLang="zh-CN" sz="2800" dirty="0">
                <a:solidFill>
                  <a:schemeClr val="bg1"/>
                </a:solidFill>
              </a:rPr>
              <a:t>Model I</a:t>
            </a:r>
          </a:p>
        </p:txBody>
      </p:sp>
      <p:sp>
        <p:nvSpPr>
          <p:cNvPr id="41" name="文本框 40"/>
          <p:cNvSpPr txBox="1"/>
          <p:nvPr/>
        </p:nvSpPr>
        <p:spPr>
          <a:xfrm>
            <a:off x="6259195" y="1865630"/>
            <a:ext cx="2132965" cy="520700"/>
          </a:xfrm>
          <a:prstGeom prst="rect">
            <a:avLst/>
          </a:prstGeom>
          <a:noFill/>
          <a:ln w="3175" cmpd="sng">
            <a:solidFill>
              <a:schemeClr val="bg1"/>
            </a:solidFill>
          </a:ln>
        </p:spPr>
        <p:txBody>
          <a:bodyPr wrap="square" lIns="91436" tIns="45718" rIns="91436" bIns="45718" rtlCol="0">
            <a:spAutoFit/>
          </a:bodyPr>
          <a:lstStyle/>
          <a:p>
            <a:pPr algn="ctr"/>
            <a:r>
              <a:rPr kumimoji="1" lang="en-US" altLang="zh-CN" sz="2800" dirty="0">
                <a:solidFill>
                  <a:schemeClr val="bg1"/>
                </a:solidFill>
              </a:rPr>
              <a:t>Model II</a:t>
            </a:r>
          </a:p>
        </p:txBody>
      </p:sp>
      <p:sp>
        <p:nvSpPr>
          <p:cNvPr id="42" name="文本框 41"/>
          <p:cNvSpPr txBox="1"/>
          <p:nvPr/>
        </p:nvSpPr>
        <p:spPr>
          <a:xfrm>
            <a:off x="8797290" y="3638550"/>
            <a:ext cx="2132965" cy="520700"/>
          </a:xfrm>
          <a:prstGeom prst="rect">
            <a:avLst/>
          </a:prstGeom>
          <a:noFill/>
          <a:ln w="3175" cmpd="sng">
            <a:solidFill>
              <a:schemeClr val="bg1"/>
            </a:solidFill>
          </a:ln>
        </p:spPr>
        <p:txBody>
          <a:bodyPr wrap="square" lIns="91436" tIns="45718" rIns="91436" bIns="45718" rtlCol="0">
            <a:spAutoFit/>
          </a:bodyPr>
          <a:lstStyle/>
          <a:p>
            <a:pPr algn="ctr"/>
            <a:r>
              <a:rPr kumimoji="1" lang="en-US" altLang="zh-CN" sz="2800" dirty="0">
                <a:solidFill>
                  <a:schemeClr val="bg1"/>
                </a:solidFill>
              </a:rPr>
              <a:t>Model III</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文本框 4"/>
          <p:cNvSpPr txBox="1"/>
          <p:nvPr/>
        </p:nvSpPr>
        <p:spPr>
          <a:xfrm>
            <a:off x="421999" y="328411"/>
            <a:ext cx="3839692" cy="66120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lang="en-US" altLang="zh-CN" sz="2800" b="1" dirty="0">
                <a:solidFill>
                  <a:srgbClr val="FFFFFF"/>
                </a:solidFill>
                <a:latin typeface="Times New Roman" panose="02020603050405020304" charset="0"/>
                <a:ea typeface="微软雅黑" panose="020B0503020204020204" charset="-122"/>
                <a:cs typeface="Times New Roman" panose="02020603050405020304" charset="0"/>
              </a:rPr>
              <a:t>3</a:t>
            </a:r>
            <a:r>
              <a:rPr kumimoji="0" lang="en-US" altLang="zh-CN" sz="2800" b="1" i="0" u="none" strike="noStrike" kern="1200" cap="none" spc="0" normalizeH="0" baseline="0" noProof="0" dirty="0">
                <a:ln>
                  <a:noFill/>
                </a:ln>
                <a:solidFill>
                  <a:srgbClr val="FFFFFF"/>
                </a:solidFill>
                <a:effectLst/>
                <a:uLnTx/>
                <a:uFillTx/>
                <a:latin typeface="Times New Roman" panose="02020603050405020304" charset="0"/>
                <a:ea typeface="微软雅黑" panose="020B0503020204020204" charset="-122"/>
                <a:cs typeface="Times New Roman" panose="02020603050405020304" charset="0"/>
              </a:rPr>
              <a:t>. Embedding part</a:t>
            </a:r>
          </a:p>
        </p:txBody>
      </p:sp>
      <p:sp>
        <p:nvSpPr>
          <p:cNvPr id="21" name="矩形 20"/>
          <p:cNvSpPr/>
          <p:nvPr/>
        </p:nvSpPr>
        <p:spPr>
          <a:xfrm>
            <a:off x="9952233" y="5686023"/>
            <a:ext cx="2032000" cy="6612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pic>
        <p:nvPicPr>
          <p:cNvPr id="14" name="图片 13"/>
          <p:cNvPicPr>
            <a:picLocks noChangeAspect="1"/>
          </p:cNvPicPr>
          <p:nvPr/>
        </p:nvPicPr>
        <p:blipFill>
          <a:blip r:embed="rId3"/>
          <a:stretch>
            <a:fillRect/>
          </a:stretch>
        </p:blipFill>
        <p:spPr>
          <a:xfrm>
            <a:off x="986775" y="1543083"/>
            <a:ext cx="10218450" cy="429935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 y="357"/>
            <a:ext cx="12190730" cy="6857286"/>
          </a:xfrm>
          <a:prstGeom prst="rect">
            <a:avLst/>
          </a:prstGeom>
          <a:solidFill>
            <a:srgbClr val="1A1E21">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sp>
        <p:nvSpPr>
          <p:cNvPr id="2" name="文本框 1"/>
          <p:cNvSpPr txBox="1"/>
          <p:nvPr/>
        </p:nvSpPr>
        <p:spPr>
          <a:xfrm>
            <a:off x="528320" y="427990"/>
            <a:ext cx="7792085" cy="643890"/>
          </a:xfrm>
          <a:prstGeom prst="rect">
            <a:avLst/>
          </a:prstGeom>
          <a:noFill/>
          <a:ln w="3175" cmpd="sng">
            <a:solidFill>
              <a:schemeClr val="bg1"/>
            </a:solidFill>
          </a:ln>
        </p:spPr>
        <p:txBody>
          <a:bodyPr wrap="square" lIns="91436" tIns="45718" rIns="91436" bIns="45718" rtlCol="0">
            <a:spAutoFit/>
          </a:bodyPr>
          <a:lstStyle/>
          <a:p>
            <a:pPr algn="l"/>
            <a:r>
              <a:rPr kumimoji="1" lang="en-US" sz="3600" dirty="0">
                <a:solidFill>
                  <a:schemeClr val="bg1"/>
                </a:solidFill>
              </a:rPr>
              <a:t>Workflow</a:t>
            </a:r>
          </a:p>
        </p:txBody>
      </p:sp>
      <p:sp>
        <p:nvSpPr>
          <p:cNvPr id="12" name="文本框 11"/>
          <p:cNvSpPr txBox="1"/>
          <p:nvPr/>
        </p:nvSpPr>
        <p:spPr>
          <a:xfrm>
            <a:off x="3163769" y="1368026"/>
            <a:ext cx="5270900" cy="661207"/>
          </a:xfrm>
          <a:prstGeom prst="rect">
            <a:avLst/>
          </a:prstGeom>
          <a:noFill/>
        </p:spPr>
        <p:txBody>
          <a:bodyPr wrap="square">
            <a:spAutoFit/>
          </a:bodyPr>
          <a:lstStyle/>
          <a:p>
            <a:pPr algn="ctr">
              <a:lnSpc>
                <a:spcPct val="150000"/>
              </a:lnSpc>
            </a:pPr>
            <a:r>
              <a:rPr lang="en-US" altLang="zh-CN" sz="2800" b="1" dirty="0">
                <a:solidFill>
                  <a:srgbClr val="FFFFFF"/>
                </a:solidFill>
                <a:latin typeface="Times New Roman" panose="02020603050405020304" charset="0"/>
                <a:cs typeface="Times New Roman" panose="02020603050405020304" charset="0"/>
              </a:rPr>
              <a:t>Tokenizer: </a:t>
            </a:r>
            <a:r>
              <a:rPr lang="en-US" altLang="zh-CN" sz="2800" b="1" dirty="0" err="1">
                <a:solidFill>
                  <a:srgbClr val="FFFFFF"/>
                </a:solidFill>
                <a:latin typeface="Times New Roman" panose="02020603050405020304" charset="0"/>
                <a:cs typeface="Times New Roman" panose="02020603050405020304" charset="0"/>
              </a:rPr>
              <a:t>bert</a:t>
            </a:r>
            <a:r>
              <a:rPr lang="en-US" altLang="zh-CN" sz="2800" b="1" dirty="0">
                <a:solidFill>
                  <a:srgbClr val="FFFFFF"/>
                </a:solidFill>
                <a:latin typeface="Times New Roman" panose="02020603050405020304" charset="0"/>
                <a:cs typeface="Times New Roman" panose="02020603050405020304" charset="0"/>
              </a:rPr>
              <a:t>-base-</a:t>
            </a:r>
            <a:r>
              <a:rPr lang="en-US" altLang="zh-CN" sz="2800" b="1" dirty="0" err="1">
                <a:solidFill>
                  <a:srgbClr val="FFFFFF"/>
                </a:solidFill>
                <a:latin typeface="Times New Roman" panose="02020603050405020304" charset="0"/>
                <a:cs typeface="Times New Roman" panose="02020603050405020304" charset="0"/>
              </a:rPr>
              <a:t>chinese</a:t>
            </a:r>
            <a:endParaRPr lang="en-US" altLang="zh-CN" b="1" dirty="0">
              <a:solidFill>
                <a:srgbClr val="FFFFFF"/>
              </a:solidFill>
              <a:latin typeface="Times New Roman" panose="02020603050405020304" charset="0"/>
              <a:cs typeface="Times New Roman" panose="02020603050405020304" charset="0"/>
            </a:endParaRPr>
          </a:p>
        </p:txBody>
      </p:sp>
      <p:sp>
        <p:nvSpPr>
          <p:cNvPr id="16" name="文本框 15"/>
          <p:cNvSpPr txBox="1"/>
          <p:nvPr/>
        </p:nvSpPr>
        <p:spPr>
          <a:xfrm>
            <a:off x="1022147" y="2113668"/>
            <a:ext cx="9554143" cy="1307537"/>
          </a:xfrm>
          <a:prstGeom prst="rect">
            <a:avLst/>
          </a:prstGeom>
          <a:noFill/>
        </p:spPr>
        <p:txBody>
          <a:bodyPr wrap="square">
            <a:spAutoFit/>
          </a:bodyPr>
          <a:lstStyle/>
          <a:p>
            <a:pPr algn="ctr">
              <a:lnSpc>
                <a:spcPct val="150000"/>
              </a:lnSpc>
            </a:pPr>
            <a:r>
              <a:rPr lang="en-US" altLang="zh-CN" sz="2800" b="1" dirty="0">
                <a:solidFill>
                  <a:srgbClr val="FFFFFF"/>
                </a:solidFill>
                <a:latin typeface="Times New Roman" panose="02020603050405020304" charset="0"/>
                <a:cs typeface="Times New Roman" panose="02020603050405020304" charset="0"/>
              </a:rPr>
              <a:t>Same length vector: Padding 0 or cutting information</a:t>
            </a:r>
          </a:p>
          <a:p>
            <a:pPr algn="ctr">
              <a:lnSpc>
                <a:spcPct val="150000"/>
              </a:lnSpc>
            </a:pPr>
            <a:r>
              <a:rPr lang="en-US" altLang="zh-CN" sz="2800" b="1" dirty="0">
                <a:solidFill>
                  <a:srgbClr val="FFFFFF"/>
                </a:solidFill>
                <a:latin typeface="Times New Roman" panose="02020603050405020304" charset="0"/>
                <a:cs typeface="Times New Roman" panose="02020603050405020304" charset="0"/>
              </a:rPr>
              <a:t>Attention mask: indicate position and word </a:t>
            </a:r>
            <a:endParaRPr lang="en-US" altLang="zh-CN" b="1" dirty="0">
              <a:solidFill>
                <a:srgbClr val="FFFFFF"/>
              </a:solidFill>
              <a:latin typeface="Times New Roman" panose="02020603050405020304" charset="0"/>
              <a:cs typeface="Times New Roman" panose="02020603050405020304" charset="0"/>
            </a:endParaRPr>
          </a:p>
        </p:txBody>
      </p:sp>
      <p:sp>
        <p:nvSpPr>
          <p:cNvPr id="17" name="文本框 16"/>
          <p:cNvSpPr txBox="1"/>
          <p:nvPr/>
        </p:nvSpPr>
        <p:spPr>
          <a:xfrm>
            <a:off x="1318452" y="5725448"/>
            <a:ext cx="9554143" cy="661207"/>
          </a:xfrm>
          <a:prstGeom prst="rect">
            <a:avLst/>
          </a:prstGeom>
          <a:noFill/>
        </p:spPr>
        <p:txBody>
          <a:bodyPr wrap="square">
            <a:spAutoFit/>
          </a:bodyPr>
          <a:lstStyle/>
          <a:p>
            <a:pPr algn="ctr">
              <a:lnSpc>
                <a:spcPct val="150000"/>
              </a:lnSpc>
            </a:pPr>
            <a:r>
              <a:rPr lang="en-US" altLang="zh-CN" sz="2800" b="1" dirty="0">
                <a:solidFill>
                  <a:srgbClr val="FFFFFF"/>
                </a:solidFill>
                <a:latin typeface="Times New Roman" panose="02020603050405020304" charset="0"/>
                <a:cs typeface="Times New Roman" panose="02020603050405020304" charset="0"/>
              </a:rPr>
              <a:t>Linear: Single layer of fully connected neural network</a:t>
            </a:r>
            <a:endParaRPr lang="en-US" altLang="zh-CN" b="1" dirty="0">
              <a:solidFill>
                <a:srgbClr val="FFFFFF"/>
              </a:solidFill>
              <a:latin typeface="Times New Roman" panose="02020603050405020304" charset="0"/>
              <a:cs typeface="Times New Roman" panose="02020603050405020304" charset="0"/>
            </a:endParaRPr>
          </a:p>
        </p:txBody>
      </p:sp>
      <p:sp>
        <p:nvSpPr>
          <p:cNvPr id="18" name="文本框 17"/>
          <p:cNvSpPr txBox="1"/>
          <p:nvPr/>
        </p:nvSpPr>
        <p:spPr>
          <a:xfrm>
            <a:off x="4306768" y="4230217"/>
            <a:ext cx="2984903" cy="661207"/>
          </a:xfrm>
          <a:prstGeom prst="rect">
            <a:avLst/>
          </a:prstGeom>
          <a:noFill/>
        </p:spPr>
        <p:txBody>
          <a:bodyPr wrap="square">
            <a:spAutoFit/>
          </a:bodyPr>
          <a:lstStyle/>
          <a:p>
            <a:pPr algn="ctr">
              <a:lnSpc>
                <a:spcPct val="150000"/>
              </a:lnSpc>
            </a:pPr>
            <a:r>
              <a:rPr lang="en-US" altLang="zh-CN" sz="2800" b="1" dirty="0">
                <a:solidFill>
                  <a:srgbClr val="FFFFFF"/>
                </a:solidFill>
                <a:latin typeface="Times New Roman" panose="02020603050405020304" charset="0"/>
                <a:cs typeface="Times New Roman" panose="02020603050405020304" charset="0"/>
              </a:rPr>
              <a:t>Embedding</a:t>
            </a:r>
            <a:endParaRPr lang="en-US" altLang="zh-CN" b="1" dirty="0">
              <a:solidFill>
                <a:srgbClr val="FFFFFF"/>
              </a:solidFill>
              <a:latin typeface="Times New Roman" panose="02020603050405020304" charset="0"/>
              <a:cs typeface="Times New Roman" panose="02020603050405020304" charset="0"/>
            </a:endParaRPr>
          </a:p>
        </p:txBody>
      </p:sp>
      <p:sp>
        <p:nvSpPr>
          <p:cNvPr id="4" name="箭头: 下 3"/>
          <p:cNvSpPr/>
          <p:nvPr/>
        </p:nvSpPr>
        <p:spPr>
          <a:xfrm>
            <a:off x="5394533" y="3645077"/>
            <a:ext cx="809375" cy="733188"/>
          </a:xfrm>
          <a:prstGeom prst="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p:cNvSpPr/>
          <p:nvPr/>
        </p:nvSpPr>
        <p:spPr>
          <a:xfrm>
            <a:off x="5394533" y="4992260"/>
            <a:ext cx="809375" cy="733188"/>
          </a:xfrm>
          <a:prstGeom prst="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 y="357"/>
            <a:ext cx="12190730" cy="6857286"/>
          </a:xfrm>
          <a:prstGeom prst="rect">
            <a:avLst/>
          </a:prstGeom>
          <a:solidFill>
            <a:srgbClr val="1A1E21">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sp>
        <p:nvSpPr>
          <p:cNvPr id="2" name="文本框 1"/>
          <p:cNvSpPr txBox="1"/>
          <p:nvPr/>
        </p:nvSpPr>
        <p:spPr>
          <a:xfrm>
            <a:off x="528320" y="427990"/>
            <a:ext cx="7792085" cy="643890"/>
          </a:xfrm>
          <a:prstGeom prst="rect">
            <a:avLst/>
          </a:prstGeom>
          <a:noFill/>
          <a:ln w="3175" cmpd="sng">
            <a:solidFill>
              <a:schemeClr val="bg1"/>
            </a:solidFill>
          </a:ln>
        </p:spPr>
        <p:txBody>
          <a:bodyPr wrap="square" lIns="91436" tIns="45718" rIns="91436" bIns="45718" rtlCol="0">
            <a:spAutoFit/>
          </a:bodyPr>
          <a:lstStyle/>
          <a:p>
            <a:pPr algn="l"/>
            <a:r>
              <a:rPr kumimoji="1" lang="en-US" sz="3600" dirty="0">
                <a:solidFill>
                  <a:schemeClr val="bg1"/>
                </a:solidFill>
              </a:rPr>
              <a:t>Performance</a:t>
            </a:r>
          </a:p>
        </p:txBody>
      </p:sp>
      <p:sp>
        <p:nvSpPr>
          <p:cNvPr id="10" name="文本框 9"/>
          <p:cNvSpPr txBox="1"/>
          <p:nvPr/>
        </p:nvSpPr>
        <p:spPr>
          <a:xfrm>
            <a:off x="973395" y="1610248"/>
            <a:ext cx="4620663" cy="661207"/>
          </a:xfrm>
          <a:prstGeom prst="rect">
            <a:avLst/>
          </a:prstGeom>
          <a:noFill/>
        </p:spPr>
        <p:txBody>
          <a:bodyPr wrap="square">
            <a:spAutoFit/>
          </a:bodyPr>
          <a:lstStyle/>
          <a:p>
            <a:pPr algn="ctr">
              <a:lnSpc>
                <a:spcPct val="150000"/>
              </a:lnSpc>
            </a:pPr>
            <a:r>
              <a:rPr lang="en-US" altLang="zh-CN" sz="2800" b="1" dirty="0">
                <a:solidFill>
                  <a:srgbClr val="FFFFFF"/>
                </a:solidFill>
                <a:latin typeface="Times New Roman" panose="02020603050405020304" charset="0"/>
                <a:cs typeface="Times New Roman" panose="02020603050405020304" charset="0"/>
              </a:rPr>
              <a:t>Confusion matrix for test set</a:t>
            </a:r>
            <a:endParaRPr lang="en-US" altLang="zh-CN" b="1" dirty="0">
              <a:solidFill>
                <a:srgbClr val="FFFFFF"/>
              </a:solidFill>
              <a:latin typeface="Times New Roman" panose="02020603050405020304" charset="0"/>
              <a:cs typeface="Times New Roman" panose="02020603050405020304" charset="0"/>
            </a:endParaRPr>
          </a:p>
        </p:txBody>
      </p:sp>
      <p:sp>
        <p:nvSpPr>
          <p:cNvPr id="11" name="文本框 10"/>
          <p:cNvSpPr txBox="1"/>
          <p:nvPr/>
        </p:nvSpPr>
        <p:spPr>
          <a:xfrm>
            <a:off x="6349550" y="1812177"/>
            <a:ext cx="5097912" cy="661207"/>
          </a:xfrm>
          <a:prstGeom prst="rect">
            <a:avLst/>
          </a:prstGeom>
          <a:noFill/>
        </p:spPr>
        <p:txBody>
          <a:bodyPr wrap="square">
            <a:spAutoFit/>
          </a:bodyPr>
          <a:lstStyle/>
          <a:p>
            <a:pPr algn="ctr">
              <a:lnSpc>
                <a:spcPct val="150000"/>
              </a:lnSpc>
            </a:pPr>
            <a:r>
              <a:rPr lang="en-US" altLang="zh-CN" sz="2800" b="1" dirty="0">
                <a:solidFill>
                  <a:srgbClr val="FFFFFF"/>
                </a:solidFill>
                <a:latin typeface="Times New Roman" panose="02020603050405020304" charset="0"/>
                <a:cs typeface="Times New Roman" panose="02020603050405020304" charset="0"/>
              </a:rPr>
              <a:t>Training loss and </a:t>
            </a:r>
            <a:r>
              <a:rPr lang="en-US" altLang="zh-CN" sz="2800" b="1" dirty="0" err="1">
                <a:solidFill>
                  <a:srgbClr val="FFFFFF"/>
                </a:solidFill>
                <a:latin typeface="Times New Roman" panose="02020603050405020304" charset="0"/>
                <a:cs typeface="Times New Roman" panose="02020603050405020304" charset="0"/>
              </a:rPr>
              <a:t>accuarcy</a:t>
            </a:r>
            <a:endParaRPr lang="en-US" altLang="zh-CN" b="1" dirty="0">
              <a:solidFill>
                <a:srgbClr val="FFFFFF"/>
              </a:solidFill>
              <a:latin typeface="Times New Roman" panose="02020603050405020304" charset="0"/>
              <a:cs typeface="Times New Roman" panose="02020603050405020304" charset="0"/>
            </a:endParaRPr>
          </a:p>
        </p:txBody>
      </p:sp>
      <p:sp>
        <p:nvSpPr>
          <p:cNvPr id="13" name="文本框 12"/>
          <p:cNvSpPr txBox="1"/>
          <p:nvPr/>
        </p:nvSpPr>
        <p:spPr>
          <a:xfrm>
            <a:off x="102594" y="3876440"/>
            <a:ext cx="5655379" cy="661207"/>
          </a:xfrm>
          <a:prstGeom prst="rect">
            <a:avLst/>
          </a:prstGeom>
          <a:noFill/>
        </p:spPr>
        <p:txBody>
          <a:bodyPr wrap="square">
            <a:spAutoFit/>
          </a:bodyPr>
          <a:lstStyle/>
          <a:p>
            <a:pPr algn="ctr">
              <a:lnSpc>
                <a:spcPct val="150000"/>
              </a:lnSpc>
            </a:pPr>
            <a:r>
              <a:rPr lang="en-US" altLang="zh-CN" sz="2800" b="1" dirty="0">
                <a:solidFill>
                  <a:srgbClr val="FFFFFF"/>
                </a:solidFill>
                <a:latin typeface="Times New Roman" panose="02020603050405020304" charset="0"/>
                <a:cs typeface="Times New Roman" panose="02020603050405020304" charset="0"/>
              </a:rPr>
              <a:t>Performance on test set</a:t>
            </a:r>
            <a:endParaRPr lang="en-US" altLang="zh-CN" b="1" dirty="0">
              <a:solidFill>
                <a:srgbClr val="FFFFFF"/>
              </a:solidFill>
              <a:latin typeface="Times New Roman" panose="02020603050405020304" charset="0"/>
              <a:cs typeface="Times New Roman" panose="02020603050405020304" charset="0"/>
            </a:endParaRPr>
          </a:p>
        </p:txBody>
      </p:sp>
      <p:grpSp>
        <p:nvGrpSpPr>
          <p:cNvPr id="6" name="组合 5"/>
          <p:cNvGrpSpPr/>
          <p:nvPr/>
        </p:nvGrpSpPr>
        <p:grpSpPr>
          <a:xfrm>
            <a:off x="7458075" y="2661285"/>
            <a:ext cx="2880360" cy="3703320"/>
            <a:chOff x="12160" y="4180"/>
            <a:chExt cx="4536" cy="5832"/>
          </a:xfrm>
        </p:grpSpPr>
        <p:pic>
          <p:nvPicPr>
            <p:cNvPr id="4" name="图片 3"/>
            <p:cNvPicPr>
              <a:picLocks noChangeAspect="1"/>
            </p:cNvPicPr>
            <p:nvPr/>
          </p:nvPicPr>
          <p:blipFill>
            <a:blip r:embed="rId5"/>
            <a:stretch>
              <a:fillRect/>
            </a:stretch>
          </p:blipFill>
          <p:spPr>
            <a:xfrm>
              <a:off x="12160" y="4180"/>
              <a:ext cx="4536" cy="2888"/>
            </a:xfrm>
            <a:prstGeom prst="rect">
              <a:avLst/>
            </a:prstGeom>
          </p:spPr>
        </p:pic>
        <p:pic>
          <p:nvPicPr>
            <p:cNvPr id="5" name="图片 4"/>
            <p:cNvPicPr>
              <a:picLocks noChangeAspect="1"/>
            </p:cNvPicPr>
            <p:nvPr/>
          </p:nvPicPr>
          <p:blipFill>
            <a:blip r:embed="rId6"/>
            <a:stretch>
              <a:fillRect/>
            </a:stretch>
          </p:blipFill>
          <p:spPr>
            <a:xfrm>
              <a:off x="12160" y="7068"/>
              <a:ext cx="4535" cy="2944"/>
            </a:xfrm>
            <a:prstGeom prst="rect">
              <a:avLst/>
            </a:prstGeom>
          </p:spPr>
        </p:pic>
      </p:grpSp>
      <p:graphicFrame>
        <p:nvGraphicFramePr>
          <p:cNvPr id="7" name="表格 6"/>
          <p:cNvGraphicFramePr/>
          <p:nvPr>
            <p:custDataLst>
              <p:tags r:id="rId1"/>
            </p:custDataLst>
            <p:extLst>
              <p:ext uri="{D42A27DB-BD31-4B8C-83A1-F6EECF244321}">
                <p14:modId xmlns:p14="http://schemas.microsoft.com/office/powerpoint/2010/main" val="1799003687"/>
              </p:ext>
            </p:extLst>
          </p:nvPr>
        </p:nvGraphicFramePr>
        <p:xfrm>
          <a:off x="1625600" y="2410460"/>
          <a:ext cx="2609850" cy="163830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tblGrid>
              <a:tr h="546100">
                <a:tc>
                  <a:txBody>
                    <a:bodyPr/>
                    <a:lstStyle/>
                    <a:p>
                      <a:pPr>
                        <a:buNone/>
                      </a:pPr>
                      <a:endParaRPr lang="zh-CN" altLang="en-US"/>
                    </a:p>
                  </a:txBody>
                  <a:tcPr>
                    <a:solidFill>
                      <a:schemeClr val="accent5">
                        <a:lumMod val="60000"/>
                        <a:lumOff val="40000"/>
                      </a:schemeClr>
                    </a:solidFill>
                  </a:tcPr>
                </a:tc>
                <a:tc>
                  <a:txBody>
                    <a:bodyPr/>
                    <a:lstStyle/>
                    <a:p>
                      <a:pPr>
                        <a:buNone/>
                      </a:pPr>
                      <a:r>
                        <a:rPr lang="en-US" altLang="zh-CN"/>
                        <a:t>0</a:t>
                      </a:r>
                    </a:p>
                  </a:txBody>
                  <a:tcPr>
                    <a:solidFill>
                      <a:schemeClr val="accent5">
                        <a:lumMod val="60000"/>
                        <a:lumOff val="40000"/>
                      </a:schemeClr>
                    </a:solidFill>
                  </a:tcPr>
                </a:tc>
                <a:tc>
                  <a:txBody>
                    <a:bodyPr/>
                    <a:lstStyle/>
                    <a:p>
                      <a:pPr>
                        <a:buNone/>
                      </a:pPr>
                      <a:r>
                        <a:rPr lang="en-US" altLang="zh-CN"/>
                        <a:t>1</a:t>
                      </a:r>
                    </a:p>
                  </a:txBody>
                  <a:tcPr>
                    <a:solidFill>
                      <a:schemeClr val="accent5">
                        <a:lumMod val="60000"/>
                        <a:lumOff val="40000"/>
                      </a:schemeClr>
                    </a:solidFill>
                  </a:tcPr>
                </a:tc>
                <a:extLst>
                  <a:ext uri="{0D108BD9-81ED-4DB2-BD59-A6C34878D82A}">
                    <a16:rowId xmlns:a16="http://schemas.microsoft.com/office/drawing/2014/main" val="10000"/>
                  </a:ext>
                </a:extLst>
              </a:tr>
              <a:tr h="546100">
                <a:tc>
                  <a:txBody>
                    <a:bodyPr/>
                    <a:lstStyle/>
                    <a:p>
                      <a:pPr>
                        <a:buNone/>
                      </a:pPr>
                      <a:r>
                        <a:rPr lang="en-US" altLang="zh-CN"/>
                        <a:t>0</a:t>
                      </a:r>
                    </a:p>
                  </a:txBody>
                  <a:tcPr>
                    <a:solidFill>
                      <a:schemeClr val="accent5">
                        <a:lumMod val="40000"/>
                        <a:lumOff val="60000"/>
                      </a:schemeClr>
                    </a:solidFill>
                  </a:tcPr>
                </a:tc>
                <a:tc>
                  <a:txBody>
                    <a:bodyPr/>
                    <a:lstStyle/>
                    <a:p>
                      <a:pPr>
                        <a:buNone/>
                      </a:pPr>
                      <a:r>
                        <a:rPr lang="en-US" altLang="zh-CN" dirty="0"/>
                        <a:t>150</a:t>
                      </a:r>
                    </a:p>
                  </a:txBody>
                  <a:tcPr>
                    <a:solidFill>
                      <a:schemeClr val="accent5">
                        <a:lumMod val="40000"/>
                        <a:lumOff val="60000"/>
                      </a:schemeClr>
                    </a:solidFill>
                  </a:tcPr>
                </a:tc>
                <a:tc>
                  <a:txBody>
                    <a:bodyPr/>
                    <a:lstStyle/>
                    <a:p>
                      <a:pPr>
                        <a:buNone/>
                      </a:pPr>
                      <a:r>
                        <a:rPr lang="en-US" altLang="zh-CN" dirty="0"/>
                        <a:t>41</a:t>
                      </a:r>
                    </a:p>
                  </a:txBody>
                  <a:tcPr>
                    <a:solidFill>
                      <a:schemeClr val="accent5">
                        <a:lumMod val="40000"/>
                        <a:lumOff val="60000"/>
                      </a:schemeClr>
                    </a:solidFill>
                  </a:tcPr>
                </a:tc>
                <a:extLst>
                  <a:ext uri="{0D108BD9-81ED-4DB2-BD59-A6C34878D82A}">
                    <a16:rowId xmlns:a16="http://schemas.microsoft.com/office/drawing/2014/main" val="10001"/>
                  </a:ext>
                </a:extLst>
              </a:tr>
              <a:tr h="546100">
                <a:tc>
                  <a:txBody>
                    <a:bodyPr/>
                    <a:lstStyle/>
                    <a:p>
                      <a:pPr>
                        <a:buNone/>
                      </a:pPr>
                      <a:r>
                        <a:rPr lang="en-US" altLang="zh-CN"/>
                        <a:t>1</a:t>
                      </a:r>
                    </a:p>
                  </a:txBody>
                  <a:tcPr>
                    <a:solidFill>
                      <a:schemeClr val="accent5">
                        <a:lumMod val="20000"/>
                        <a:lumOff val="80000"/>
                      </a:schemeClr>
                    </a:solidFill>
                  </a:tcPr>
                </a:tc>
                <a:tc>
                  <a:txBody>
                    <a:bodyPr/>
                    <a:lstStyle/>
                    <a:p>
                      <a:pPr>
                        <a:buNone/>
                      </a:pPr>
                      <a:r>
                        <a:rPr lang="en-US" altLang="zh-CN" dirty="0"/>
                        <a:t>18</a:t>
                      </a:r>
                    </a:p>
                  </a:txBody>
                  <a:tcPr>
                    <a:solidFill>
                      <a:schemeClr val="accent5">
                        <a:lumMod val="20000"/>
                        <a:lumOff val="80000"/>
                      </a:schemeClr>
                    </a:solidFill>
                  </a:tcPr>
                </a:tc>
                <a:tc>
                  <a:txBody>
                    <a:bodyPr/>
                    <a:lstStyle/>
                    <a:p>
                      <a:pPr>
                        <a:buNone/>
                      </a:pPr>
                      <a:r>
                        <a:rPr lang="en-US" altLang="zh-CN" dirty="0"/>
                        <a:t>215</a:t>
                      </a:r>
                    </a:p>
                  </a:txBody>
                  <a:tcPr>
                    <a:solidFill>
                      <a:schemeClr val="accent5">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9" name="表格 8"/>
          <p:cNvGraphicFramePr/>
          <p:nvPr>
            <p:custDataLst>
              <p:tags r:id="rId2"/>
            </p:custDataLst>
            <p:extLst>
              <p:ext uri="{D42A27DB-BD31-4B8C-83A1-F6EECF244321}">
                <p14:modId xmlns:p14="http://schemas.microsoft.com/office/powerpoint/2010/main" val="2581106210"/>
              </p:ext>
            </p:extLst>
          </p:nvPr>
        </p:nvGraphicFramePr>
        <p:xfrm>
          <a:off x="1625600" y="4684395"/>
          <a:ext cx="2609215" cy="1790065"/>
        </p:xfrm>
        <a:graphic>
          <a:graphicData uri="http://schemas.openxmlformats.org/drawingml/2006/table">
            <a:tbl>
              <a:tblPr>
                <a:tableStyleId>{7DF18680-E054-41AD-8BC1-D1AEF772440D}</a:tableStyleId>
              </a:tblPr>
              <a:tblGrid>
                <a:gridCol w="1391285">
                  <a:extLst>
                    <a:ext uri="{9D8B030D-6E8A-4147-A177-3AD203B41FA5}">
                      <a16:colId xmlns:a16="http://schemas.microsoft.com/office/drawing/2014/main" val="20000"/>
                    </a:ext>
                  </a:extLst>
                </a:gridCol>
                <a:gridCol w="1217930">
                  <a:extLst>
                    <a:ext uri="{9D8B030D-6E8A-4147-A177-3AD203B41FA5}">
                      <a16:colId xmlns:a16="http://schemas.microsoft.com/office/drawing/2014/main" val="20001"/>
                    </a:ext>
                  </a:extLst>
                </a:gridCol>
              </a:tblGrid>
              <a:tr h="471805">
                <a:tc>
                  <a:txBody>
                    <a:bodyPr/>
                    <a:lstStyle/>
                    <a:p>
                      <a:pPr algn="ctr">
                        <a:buClrTx/>
                        <a:buSzTx/>
                        <a:buFontTx/>
                        <a:buNone/>
                      </a:pPr>
                      <a:r>
                        <a:rPr lang="en-US" altLang="zh-CN" sz="1600" dirty="0"/>
                        <a:t>Accuracy</a:t>
                      </a:r>
                    </a:p>
                  </a:txBody>
                  <a:tcPr anchor="ctr"/>
                </a:tc>
                <a:tc>
                  <a:txBody>
                    <a:bodyPr/>
                    <a:lstStyle/>
                    <a:p>
                      <a:pPr algn="ctr"/>
                      <a:r>
                        <a:rPr lang="en-US" altLang="zh-CN" sz="1800" dirty="0">
                          <a:solidFill>
                            <a:schemeClr val="tx1"/>
                          </a:solidFill>
                        </a:rPr>
                        <a:t>0.861</a:t>
                      </a:r>
                    </a:p>
                  </a:txBody>
                  <a:tcPr anchor="ctr"/>
                </a:tc>
                <a:extLst>
                  <a:ext uri="{0D108BD9-81ED-4DB2-BD59-A6C34878D82A}">
                    <a16:rowId xmlns:a16="http://schemas.microsoft.com/office/drawing/2014/main" val="10000"/>
                  </a:ext>
                </a:extLst>
              </a:tr>
              <a:tr h="471170">
                <a:tc>
                  <a:txBody>
                    <a:bodyPr/>
                    <a:lstStyle/>
                    <a:p>
                      <a:pPr algn="ctr">
                        <a:buClrTx/>
                        <a:buSzTx/>
                        <a:buFontTx/>
                        <a:buNone/>
                      </a:pPr>
                      <a:r>
                        <a:rPr lang="en-US" altLang="zh-CN" sz="1600" dirty="0"/>
                        <a:t>Precision</a:t>
                      </a:r>
                    </a:p>
                  </a:txBody>
                  <a:tcPr anchor="ctr"/>
                </a:tc>
                <a:tc>
                  <a:txBody>
                    <a:bodyPr/>
                    <a:lstStyle/>
                    <a:p>
                      <a:pPr algn="ctr"/>
                      <a:r>
                        <a:rPr lang="en-US" altLang="zh-CN" sz="1800" dirty="0">
                          <a:solidFill>
                            <a:schemeClr val="tx1"/>
                          </a:solidFill>
                        </a:rPr>
                        <a:t>0.840</a:t>
                      </a:r>
                    </a:p>
                  </a:txBody>
                  <a:tcPr anchor="ctr"/>
                </a:tc>
                <a:extLst>
                  <a:ext uri="{0D108BD9-81ED-4DB2-BD59-A6C34878D82A}">
                    <a16:rowId xmlns:a16="http://schemas.microsoft.com/office/drawing/2014/main" val="10001"/>
                  </a:ext>
                </a:extLst>
              </a:tr>
              <a:tr h="423545">
                <a:tc>
                  <a:txBody>
                    <a:bodyPr/>
                    <a:lstStyle/>
                    <a:p>
                      <a:pPr algn="ctr">
                        <a:buClrTx/>
                        <a:buSzTx/>
                        <a:buFontTx/>
                        <a:buNone/>
                      </a:pPr>
                      <a:r>
                        <a:rPr lang="en-US" altLang="zh-CN" sz="1600"/>
                        <a:t>Recall</a:t>
                      </a:r>
                    </a:p>
                  </a:txBody>
                  <a:tcPr anchor="ctr"/>
                </a:tc>
                <a:tc>
                  <a:txBody>
                    <a:bodyPr/>
                    <a:lstStyle/>
                    <a:p>
                      <a:pPr algn="ctr"/>
                      <a:r>
                        <a:rPr lang="en-US" altLang="zh-CN" sz="1800" dirty="0">
                          <a:solidFill>
                            <a:schemeClr val="tx1"/>
                          </a:solidFill>
                        </a:rPr>
                        <a:t>0.923</a:t>
                      </a:r>
                    </a:p>
                  </a:txBody>
                  <a:tcPr anchor="ctr"/>
                </a:tc>
                <a:extLst>
                  <a:ext uri="{0D108BD9-81ED-4DB2-BD59-A6C34878D82A}">
                    <a16:rowId xmlns:a16="http://schemas.microsoft.com/office/drawing/2014/main" val="10002"/>
                  </a:ext>
                </a:extLst>
              </a:tr>
              <a:tr h="423545">
                <a:tc>
                  <a:txBody>
                    <a:bodyPr/>
                    <a:lstStyle/>
                    <a:p>
                      <a:pPr algn="ctr">
                        <a:buClrTx/>
                        <a:buSzTx/>
                        <a:buFontTx/>
                        <a:buNone/>
                      </a:pPr>
                      <a:r>
                        <a:rPr lang="en-US" altLang="zh-CN" sz="1600" dirty="0"/>
                        <a:t>F1 Score</a:t>
                      </a:r>
                    </a:p>
                  </a:txBody>
                  <a:tcPr anchor="ctr"/>
                </a:tc>
                <a:tc>
                  <a:txBody>
                    <a:bodyPr/>
                    <a:lstStyle/>
                    <a:p>
                      <a:pPr algn="ctr"/>
                      <a:r>
                        <a:rPr lang="en-US" altLang="zh-CN" sz="1800" dirty="0">
                          <a:solidFill>
                            <a:schemeClr val="tx1"/>
                          </a:solidFill>
                        </a:rPr>
                        <a:t>0.879</a:t>
                      </a:r>
                    </a:p>
                  </a:txBody>
                  <a:tcPr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 y="357"/>
            <a:ext cx="12190730" cy="6857286"/>
          </a:xfrm>
          <a:prstGeom prst="rect">
            <a:avLst/>
          </a:prstGeom>
          <a:solidFill>
            <a:srgbClr val="1A1E21">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sp>
        <p:nvSpPr>
          <p:cNvPr id="2" name="文本框 1"/>
          <p:cNvSpPr txBox="1"/>
          <p:nvPr/>
        </p:nvSpPr>
        <p:spPr>
          <a:xfrm>
            <a:off x="528320" y="427990"/>
            <a:ext cx="7792085" cy="643890"/>
          </a:xfrm>
          <a:prstGeom prst="rect">
            <a:avLst/>
          </a:prstGeom>
          <a:noFill/>
          <a:ln w="3175" cmpd="sng">
            <a:solidFill>
              <a:schemeClr val="bg1"/>
            </a:solidFill>
          </a:ln>
        </p:spPr>
        <p:txBody>
          <a:bodyPr wrap="square" lIns="91436" tIns="45718" rIns="91436" bIns="45718" rtlCol="0">
            <a:spAutoFit/>
          </a:bodyPr>
          <a:lstStyle/>
          <a:p>
            <a:pPr algn="l"/>
            <a:r>
              <a:rPr kumimoji="1" lang="en-US" sz="3600" dirty="0">
                <a:solidFill>
                  <a:schemeClr val="bg1"/>
                </a:solidFill>
              </a:rPr>
              <a:t>Conclusion</a:t>
            </a:r>
          </a:p>
        </p:txBody>
      </p:sp>
      <p:graphicFrame>
        <p:nvGraphicFramePr>
          <p:cNvPr id="4" name="表格 4"/>
          <p:cNvGraphicFramePr>
            <a:graphicFrameLocks noGrp="1"/>
          </p:cNvGraphicFramePr>
          <p:nvPr>
            <p:custDataLst>
              <p:tags r:id="rId1"/>
            </p:custDataLst>
            <p:extLst>
              <p:ext uri="{D42A27DB-BD31-4B8C-83A1-F6EECF244321}">
                <p14:modId xmlns:p14="http://schemas.microsoft.com/office/powerpoint/2010/main" val="4262539495"/>
              </p:ext>
            </p:extLst>
          </p:nvPr>
        </p:nvGraphicFramePr>
        <p:xfrm>
          <a:off x="1242810" y="1859445"/>
          <a:ext cx="9729988" cy="3609965"/>
        </p:xfrm>
        <a:graphic>
          <a:graphicData uri="http://schemas.openxmlformats.org/drawingml/2006/table">
            <a:tbl>
              <a:tblPr firstRow="1" bandRow="1">
                <a:tableStyleId>{5C22544A-7EE6-4342-B048-85BDC9FD1C3A}</a:tableStyleId>
              </a:tblPr>
              <a:tblGrid>
                <a:gridCol w="1400384">
                  <a:extLst>
                    <a:ext uri="{9D8B030D-6E8A-4147-A177-3AD203B41FA5}">
                      <a16:colId xmlns:a16="http://schemas.microsoft.com/office/drawing/2014/main" val="20000"/>
                    </a:ext>
                  </a:extLst>
                </a:gridCol>
                <a:gridCol w="1400384">
                  <a:extLst>
                    <a:ext uri="{9D8B030D-6E8A-4147-A177-3AD203B41FA5}">
                      <a16:colId xmlns:a16="http://schemas.microsoft.com/office/drawing/2014/main" val="20001"/>
                    </a:ext>
                  </a:extLst>
                </a:gridCol>
                <a:gridCol w="1400384">
                  <a:extLst>
                    <a:ext uri="{9D8B030D-6E8A-4147-A177-3AD203B41FA5}">
                      <a16:colId xmlns:a16="http://schemas.microsoft.com/office/drawing/2014/main" val="20002"/>
                    </a:ext>
                  </a:extLst>
                </a:gridCol>
                <a:gridCol w="1382209">
                  <a:extLst>
                    <a:ext uri="{9D8B030D-6E8A-4147-A177-3AD203B41FA5}">
                      <a16:colId xmlns:a16="http://schemas.microsoft.com/office/drawing/2014/main" val="20003"/>
                    </a:ext>
                  </a:extLst>
                </a:gridCol>
                <a:gridCol w="1382209">
                  <a:extLst>
                    <a:ext uri="{9D8B030D-6E8A-4147-A177-3AD203B41FA5}">
                      <a16:colId xmlns:a16="http://schemas.microsoft.com/office/drawing/2014/main" val="495815212"/>
                    </a:ext>
                  </a:extLst>
                </a:gridCol>
                <a:gridCol w="1382209">
                  <a:extLst>
                    <a:ext uri="{9D8B030D-6E8A-4147-A177-3AD203B41FA5}">
                      <a16:colId xmlns:a16="http://schemas.microsoft.com/office/drawing/2014/main" val="20004"/>
                    </a:ext>
                  </a:extLst>
                </a:gridCol>
                <a:gridCol w="1382209">
                  <a:extLst>
                    <a:ext uri="{9D8B030D-6E8A-4147-A177-3AD203B41FA5}">
                      <a16:colId xmlns:a16="http://schemas.microsoft.com/office/drawing/2014/main" val="20005"/>
                    </a:ext>
                  </a:extLst>
                </a:gridCol>
              </a:tblGrid>
              <a:tr h="721993">
                <a:tc>
                  <a:txBody>
                    <a:bodyPr/>
                    <a:lstStyle/>
                    <a:p>
                      <a:pPr algn="ctr"/>
                      <a:endParaRPr lang="zh-CN" altLang="en-US" dirty="0"/>
                    </a:p>
                  </a:txBody>
                  <a:tcPr anchor="ctr"/>
                </a:tc>
                <a:tc>
                  <a:txBody>
                    <a:bodyPr/>
                    <a:lstStyle/>
                    <a:p>
                      <a:pPr algn="ctr"/>
                      <a:r>
                        <a:rPr lang="en-US" altLang="zh-CN" dirty="0"/>
                        <a:t>SVM</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LR</a:t>
                      </a:r>
                      <a:endParaRPr lang="zh-CN" altLang="en-US" dirty="0"/>
                    </a:p>
                  </a:txBody>
                  <a:tcPr anchor="ctr"/>
                </a:tc>
                <a:tc>
                  <a:txBody>
                    <a:bodyPr/>
                    <a:lstStyle/>
                    <a:p>
                      <a:pPr algn="ctr"/>
                      <a:r>
                        <a:rPr lang="en-US" altLang="zh-CN" dirty="0"/>
                        <a:t>EL-SVM</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EL-LR</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LSTM</a:t>
                      </a:r>
                      <a:endParaRPr lang="zh-CN" altLang="en-US" dirty="0"/>
                    </a:p>
                  </a:txBody>
                  <a:tcPr anchor="ctr">
                    <a:solidFill>
                      <a:schemeClr val="accent1">
                        <a:lumMod val="75000"/>
                      </a:schemeClr>
                    </a:solidFill>
                  </a:tcPr>
                </a:tc>
                <a:tc>
                  <a:txBody>
                    <a:bodyPr/>
                    <a:lstStyle/>
                    <a:p>
                      <a:pPr algn="ctr"/>
                      <a:r>
                        <a:rPr lang="en-US" altLang="zh-CN" dirty="0"/>
                        <a:t>BERT</a:t>
                      </a:r>
                      <a:endParaRPr lang="zh-CN" altLang="en-US" dirty="0"/>
                    </a:p>
                  </a:txBody>
                  <a:tcPr anchor="ctr">
                    <a:solidFill>
                      <a:schemeClr val="accent1">
                        <a:lumMod val="75000"/>
                      </a:schemeClr>
                    </a:solidFill>
                  </a:tcPr>
                </a:tc>
                <a:extLst>
                  <a:ext uri="{0D108BD9-81ED-4DB2-BD59-A6C34878D82A}">
                    <a16:rowId xmlns:a16="http://schemas.microsoft.com/office/drawing/2014/main" val="10000"/>
                  </a:ext>
                </a:extLst>
              </a:tr>
              <a:tr h="721993">
                <a:tc>
                  <a:txBody>
                    <a:bodyPr/>
                    <a:lstStyle/>
                    <a:p>
                      <a:pPr algn="ctr"/>
                      <a:r>
                        <a:rPr lang="en-US" altLang="zh-CN" dirty="0"/>
                        <a:t>Accuracy</a:t>
                      </a:r>
                      <a:endParaRPr lang="zh-CN" altLang="en-US" dirty="0"/>
                    </a:p>
                  </a:txBody>
                  <a:tcPr anchor="ctr"/>
                </a:tc>
                <a:tc>
                  <a:txBody>
                    <a:bodyPr/>
                    <a:lstStyle/>
                    <a:p>
                      <a:pPr algn="ctr">
                        <a:buNone/>
                      </a:pPr>
                      <a:r>
                        <a:rPr lang="zh-CN" altLang="en-US" sz="1800" dirty="0">
                          <a:latin typeface="Times New Roman" panose="02020603050405020304" charset="0"/>
                          <a:cs typeface="Times New Roman" panose="02020603050405020304" charset="0"/>
                        </a:rPr>
                        <a:t>0.580</a:t>
                      </a:r>
                      <a:endParaRPr lang="en-US" altLang="zh-CN" sz="1800" dirty="0">
                        <a:latin typeface="Times New Roman" panose="02020603050405020304" charset="0"/>
                        <a:cs typeface="Times New Roman" panose="0202060305040502030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latin typeface="+mn-lt"/>
                          <a:ea typeface="+mn-ea"/>
                          <a:cs typeface="+mn-cs"/>
                        </a:rPr>
                        <a:t>0.</a:t>
                      </a:r>
                      <a:r>
                        <a:rPr lang="en-US" altLang="zh-CN" sz="1800" kern="1200" dirty="0">
                          <a:solidFill>
                            <a:schemeClr val="dk1"/>
                          </a:solidFill>
                          <a:latin typeface="+mn-lt"/>
                          <a:ea typeface="+mn-ea"/>
                          <a:cs typeface="+mn-cs"/>
                        </a:rPr>
                        <a:t>554</a:t>
                      </a:r>
                    </a:p>
                  </a:txBody>
                  <a:tcPr anchor="ctr"/>
                </a:tc>
                <a:tc>
                  <a:txBody>
                    <a:bodyPr/>
                    <a:lstStyle/>
                    <a:p>
                      <a:pPr algn="ctr">
                        <a:buNone/>
                      </a:pPr>
                      <a:r>
                        <a:rPr lang="zh-CN" altLang="en-US" sz="1800" dirty="0">
                          <a:latin typeface="Times New Roman" panose="02020603050405020304" charset="0"/>
                          <a:cs typeface="Times New Roman" panose="02020603050405020304" charset="0"/>
                        </a:rPr>
                        <a:t>0.580</a:t>
                      </a:r>
                      <a:endParaRPr lang="en-US" altLang="zh-CN" sz="1800" dirty="0">
                        <a:latin typeface="Times New Roman" panose="02020603050405020304" charset="0"/>
                        <a:cs typeface="Times New Roman" panose="02020603050405020304" charset="0"/>
                      </a:endParaRPr>
                    </a:p>
                  </a:txBody>
                  <a:tcPr anchor="ctr"/>
                </a:tc>
                <a:tc>
                  <a:txBody>
                    <a:bodyPr/>
                    <a:lstStyle/>
                    <a:p>
                      <a:pPr algn="ctr"/>
                      <a:r>
                        <a:rPr lang="en-US" altLang="zh-CN" dirty="0"/>
                        <a:t>0.559</a:t>
                      </a:r>
                    </a:p>
                  </a:txBody>
                  <a:tcPr anchor="ctr"/>
                </a:tc>
                <a:tc>
                  <a:txBody>
                    <a:bodyPr/>
                    <a:lstStyle/>
                    <a:p>
                      <a:pPr algn="ctr"/>
                      <a:r>
                        <a:rPr lang="en-US" altLang="zh-CN" dirty="0">
                          <a:solidFill>
                            <a:schemeClr val="bg1"/>
                          </a:solidFill>
                        </a:rPr>
                        <a:t>0.833</a:t>
                      </a:r>
                      <a:endParaRPr lang="zh-CN" altLang="en-US" dirty="0">
                        <a:solidFill>
                          <a:schemeClr val="bg1"/>
                        </a:solidFill>
                      </a:endParaRPr>
                    </a:p>
                  </a:txBody>
                  <a:tcPr anchor="ctr">
                    <a:solidFill>
                      <a:schemeClr val="accent1">
                        <a:lumMod val="75000"/>
                      </a:schemeClr>
                    </a:solidFill>
                  </a:tcPr>
                </a:tc>
                <a:tc>
                  <a:txBody>
                    <a:bodyPr/>
                    <a:lstStyle/>
                    <a:p>
                      <a:pPr algn="ctr"/>
                      <a:r>
                        <a:rPr lang="en-US" altLang="zh-CN" dirty="0">
                          <a:solidFill>
                            <a:schemeClr val="bg1"/>
                          </a:solidFill>
                        </a:rPr>
                        <a:t>0.861</a:t>
                      </a:r>
                    </a:p>
                  </a:txBody>
                  <a:tcPr anchor="ctr">
                    <a:solidFill>
                      <a:schemeClr val="accent1">
                        <a:lumMod val="75000"/>
                      </a:schemeClr>
                    </a:solidFill>
                  </a:tcPr>
                </a:tc>
                <a:extLst>
                  <a:ext uri="{0D108BD9-81ED-4DB2-BD59-A6C34878D82A}">
                    <a16:rowId xmlns:a16="http://schemas.microsoft.com/office/drawing/2014/main" val="10001"/>
                  </a:ext>
                </a:extLst>
              </a:tr>
              <a:tr h="721993">
                <a:tc>
                  <a:txBody>
                    <a:bodyPr/>
                    <a:lstStyle/>
                    <a:p>
                      <a:pPr algn="ctr">
                        <a:buClrTx/>
                        <a:buSzTx/>
                        <a:buFontTx/>
                        <a:buNone/>
                      </a:pPr>
                      <a:r>
                        <a:rPr lang="en-US" altLang="zh-CN" sz="1800" kern="1200" dirty="0">
                          <a:solidFill>
                            <a:schemeClr val="dk1"/>
                          </a:solidFill>
                          <a:latin typeface="+mn-lt"/>
                          <a:ea typeface="+mn-ea"/>
                          <a:cs typeface="+mn-cs"/>
                        </a:rPr>
                        <a:t>Precision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charset="0"/>
                          <a:cs typeface="Times New Roman" panose="02020603050405020304" charset="0"/>
                          <a:sym typeface="+mn-ea"/>
                        </a:rPr>
                        <a:t>0.56</a:t>
                      </a:r>
                      <a:r>
                        <a:rPr lang="en-US" altLang="zh-CN" sz="1800" dirty="0">
                          <a:latin typeface="Times New Roman" panose="02020603050405020304" charset="0"/>
                          <a:cs typeface="Times New Roman" panose="02020603050405020304" charset="0"/>
                          <a:sym typeface="+mn-ea"/>
                        </a:rPr>
                        <a:t>6</a:t>
                      </a:r>
                      <a:endParaRPr lang="en-US" altLang="zh-CN" sz="1800" dirty="0">
                        <a:latin typeface="Times New Roman" panose="02020603050405020304" charset="0"/>
                        <a:cs typeface="Times New Roman" panose="0202060305040502030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mn-lt"/>
                          <a:ea typeface="+mn-ea"/>
                          <a:cs typeface="+mn-cs"/>
                        </a:rPr>
                        <a:t>0.581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Times New Roman" panose="02020603050405020304" charset="0"/>
                          <a:cs typeface="Times New Roman" panose="02020603050405020304" charset="0"/>
                          <a:sym typeface="+mn-ea"/>
                        </a:rPr>
                        <a:t>0.56</a:t>
                      </a:r>
                      <a:r>
                        <a:rPr lang="en-US" altLang="zh-CN" sz="1800" dirty="0">
                          <a:latin typeface="Times New Roman" panose="02020603050405020304" charset="0"/>
                          <a:cs typeface="Times New Roman" panose="02020603050405020304" charset="0"/>
                          <a:sym typeface="+mn-ea"/>
                        </a:rPr>
                        <a:t>6</a:t>
                      </a:r>
                      <a:endParaRPr lang="en-US" altLang="zh-CN" sz="1800" dirty="0">
                        <a:latin typeface="Times New Roman" panose="02020603050405020304" charset="0"/>
                        <a:cs typeface="Times New Roman" panose="02020603050405020304" charset="0"/>
                      </a:endParaRPr>
                    </a:p>
                  </a:txBody>
                  <a:tcPr anchor="ctr"/>
                </a:tc>
                <a:tc>
                  <a:txBody>
                    <a:bodyPr/>
                    <a:lstStyle/>
                    <a:p>
                      <a:pPr algn="ctr"/>
                      <a:r>
                        <a:rPr lang="en-US" altLang="zh-CN" dirty="0"/>
                        <a:t>0.584</a:t>
                      </a:r>
                    </a:p>
                  </a:txBody>
                  <a:tcPr anchor="ctr"/>
                </a:tc>
                <a:tc>
                  <a:txBody>
                    <a:bodyPr/>
                    <a:lstStyle/>
                    <a:p>
                      <a:pPr algn="ctr">
                        <a:buClrTx/>
                        <a:buSzTx/>
                        <a:buFontTx/>
                        <a:buNone/>
                      </a:pPr>
                      <a:r>
                        <a:rPr lang="en-US" altLang="zh-CN" sz="1800" kern="1200" dirty="0">
                          <a:solidFill>
                            <a:schemeClr val="bg1"/>
                          </a:solidFill>
                          <a:latin typeface="+mn-lt"/>
                          <a:ea typeface="+mn-ea"/>
                          <a:cs typeface="+mn-cs"/>
                        </a:rPr>
                        <a:t>0.825</a:t>
                      </a:r>
                    </a:p>
                  </a:txBody>
                  <a:tcPr anchor="ctr">
                    <a:solidFill>
                      <a:schemeClr val="accent1">
                        <a:lumMod val="75000"/>
                      </a:schemeClr>
                    </a:solidFill>
                  </a:tcPr>
                </a:tc>
                <a:tc>
                  <a:txBody>
                    <a:bodyPr/>
                    <a:lstStyle/>
                    <a:p>
                      <a:pPr algn="ctr"/>
                      <a:r>
                        <a:rPr lang="en-US" altLang="zh-CN" dirty="0">
                          <a:solidFill>
                            <a:schemeClr val="bg1"/>
                          </a:solidFill>
                        </a:rPr>
                        <a:t>0.840</a:t>
                      </a:r>
                    </a:p>
                  </a:txBody>
                  <a:tcPr anchor="ctr">
                    <a:solidFill>
                      <a:schemeClr val="accent1">
                        <a:lumMod val="75000"/>
                      </a:schemeClr>
                    </a:solidFill>
                  </a:tcPr>
                </a:tc>
                <a:extLst>
                  <a:ext uri="{0D108BD9-81ED-4DB2-BD59-A6C34878D82A}">
                    <a16:rowId xmlns:a16="http://schemas.microsoft.com/office/drawing/2014/main" val="10002"/>
                  </a:ext>
                </a:extLst>
              </a:tr>
              <a:tr h="721993">
                <a:tc>
                  <a:txBody>
                    <a:bodyPr/>
                    <a:lstStyle/>
                    <a:p>
                      <a:pPr algn="ctr">
                        <a:buClrTx/>
                        <a:buSzTx/>
                        <a:buFontTx/>
                        <a:buNone/>
                      </a:pPr>
                      <a:r>
                        <a:rPr lang="en-US" altLang="zh-CN" sz="1800" kern="1200" dirty="0">
                          <a:solidFill>
                            <a:schemeClr val="dk1"/>
                          </a:solidFill>
                          <a:latin typeface="+mn-lt"/>
                          <a:ea typeface="+mn-ea"/>
                          <a:cs typeface="+mn-cs"/>
                        </a:rPr>
                        <a:t>Recall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mn-lt"/>
                          <a:ea typeface="+mn-ea"/>
                          <a:cs typeface="+mn-cs"/>
                        </a:rPr>
                        <a:t>1.0</a:t>
                      </a:r>
                      <a:endParaRPr lang="zh-CN" altLang="en-US" sz="18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mn-lt"/>
                          <a:ea typeface="+mn-ea"/>
                          <a:cs typeface="+mn-cs"/>
                        </a:rPr>
                        <a:t>0.664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mn-lt"/>
                          <a:ea typeface="+mn-ea"/>
                          <a:cs typeface="+mn-cs"/>
                        </a:rPr>
                        <a:t>1.0</a:t>
                      </a:r>
                      <a:endParaRPr lang="zh-CN" altLang="en-US" sz="1800" kern="1200" dirty="0">
                        <a:solidFill>
                          <a:schemeClr val="dk1"/>
                        </a:solidFill>
                        <a:latin typeface="+mn-lt"/>
                        <a:ea typeface="+mn-ea"/>
                        <a:cs typeface="+mn-cs"/>
                      </a:endParaRPr>
                    </a:p>
                  </a:txBody>
                  <a:tcPr anchor="ctr"/>
                </a:tc>
                <a:tc>
                  <a:txBody>
                    <a:bodyPr/>
                    <a:lstStyle/>
                    <a:p>
                      <a:pPr algn="ctr"/>
                      <a:r>
                        <a:rPr lang="en-US" altLang="zh-CN" dirty="0"/>
                        <a:t>0.678</a:t>
                      </a:r>
                    </a:p>
                  </a:txBody>
                  <a:tcPr anchor="ctr"/>
                </a:tc>
                <a:tc>
                  <a:txBody>
                    <a:bodyPr/>
                    <a:lstStyle/>
                    <a:p>
                      <a:pPr algn="ctr">
                        <a:buClrTx/>
                        <a:buSzTx/>
                        <a:buFontTx/>
                        <a:buNone/>
                      </a:pPr>
                      <a:r>
                        <a:rPr lang="en-US" altLang="zh-CN" sz="1800" kern="1200" dirty="0">
                          <a:solidFill>
                            <a:schemeClr val="bg1"/>
                          </a:solidFill>
                          <a:latin typeface="+mn-lt"/>
                          <a:ea typeface="+mn-ea"/>
                          <a:cs typeface="+mn-cs"/>
                        </a:rPr>
                        <a:t>0.875</a:t>
                      </a:r>
                    </a:p>
                  </a:txBody>
                  <a:tcPr anchor="ctr">
                    <a:solidFill>
                      <a:schemeClr val="accent1">
                        <a:lumMod val="75000"/>
                      </a:schemeClr>
                    </a:solidFill>
                  </a:tcPr>
                </a:tc>
                <a:tc>
                  <a:txBody>
                    <a:bodyPr/>
                    <a:lstStyle/>
                    <a:p>
                      <a:pPr algn="ctr"/>
                      <a:r>
                        <a:rPr lang="en-US" altLang="zh-CN" dirty="0">
                          <a:solidFill>
                            <a:schemeClr val="bg1"/>
                          </a:solidFill>
                        </a:rPr>
                        <a:t>0.923</a:t>
                      </a:r>
                    </a:p>
                  </a:txBody>
                  <a:tcPr anchor="ctr">
                    <a:solidFill>
                      <a:schemeClr val="accent1">
                        <a:lumMod val="75000"/>
                      </a:schemeClr>
                    </a:solidFill>
                  </a:tcPr>
                </a:tc>
                <a:extLst>
                  <a:ext uri="{0D108BD9-81ED-4DB2-BD59-A6C34878D82A}">
                    <a16:rowId xmlns:a16="http://schemas.microsoft.com/office/drawing/2014/main" val="10003"/>
                  </a:ext>
                </a:extLst>
              </a:tr>
              <a:tr h="721993">
                <a:tc>
                  <a:txBody>
                    <a:bodyPr/>
                    <a:lstStyle/>
                    <a:p>
                      <a:pPr algn="ctr">
                        <a:buClrTx/>
                        <a:buSzTx/>
                        <a:buFontTx/>
                        <a:buNone/>
                      </a:pPr>
                      <a:r>
                        <a:rPr lang="en-US" altLang="zh-CN" sz="1800" kern="1200" dirty="0">
                          <a:solidFill>
                            <a:schemeClr val="dk1"/>
                          </a:solidFill>
                          <a:latin typeface="+mn-lt"/>
                          <a:ea typeface="+mn-ea"/>
                          <a:cs typeface="+mn-cs"/>
                        </a:rPr>
                        <a:t>F1 Score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mn-lt"/>
                          <a:ea typeface="+mn-ea"/>
                          <a:cs typeface="+mn-cs"/>
                        </a:rPr>
                        <a:t>0.723</a:t>
                      </a:r>
                      <a:endParaRPr lang="zh-CN" altLang="en-US" sz="18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mn-lt"/>
                          <a:ea typeface="+mn-ea"/>
                          <a:cs typeface="+mn-cs"/>
                        </a:rPr>
                        <a:t>0.620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chemeClr val="dk1"/>
                          </a:solidFill>
                          <a:latin typeface="+mn-lt"/>
                          <a:ea typeface="+mn-ea"/>
                          <a:cs typeface="+mn-cs"/>
                        </a:rPr>
                        <a:t>0.723</a:t>
                      </a:r>
                      <a:endParaRPr lang="zh-CN" altLang="en-US" sz="1800" kern="1200" dirty="0">
                        <a:solidFill>
                          <a:schemeClr val="dk1"/>
                        </a:solidFill>
                        <a:latin typeface="+mn-lt"/>
                        <a:ea typeface="+mn-ea"/>
                        <a:cs typeface="+mn-cs"/>
                      </a:endParaRPr>
                    </a:p>
                  </a:txBody>
                  <a:tcPr anchor="ctr"/>
                </a:tc>
                <a:tc>
                  <a:txBody>
                    <a:bodyPr/>
                    <a:lstStyle/>
                    <a:p>
                      <a:pPr algn="ctr"/>
                      <a:r>
                        <a:rPr lang="en-US" altLang="zh-CN" dirty="0"/>
                        <a:t>0.627</a:t>
                      </a:r>
                    </a:p>
                  </a:txBody>
                  <a:tcPr anchor="ctr"/>
                </a:tc>
                <a:tc>
                  <a:txBody>
                    <a:bodyPr/>
                    <a:lstStyle/>
                    <a:p>
                      <a:pPr algn="ctr">
                        <a:buClrTx/>
                        <a:buSzTx/>
                        <a:buFontTx/>
                        <a:buNone/>
                      </a:pPr>
                      <a:r>
                        <a:rPr lang="en-US" altLang="zh-CN" sz="1800" kern="1200" dirty="0">
                          <a:solidFill>
                            <a:schemeClr val="bg1"/>
                          </a:solidFill>
                          <a:latin typeface="+mn-lt"/>
                          <a:ea typeface="+mn-ea"/>
                          <a:cs typeface="+mn-cs"/>
                        </a:rPr>
                        <a:t>0.849</a:t>
                      </a:r>
                    </a:p>
                  </a:txBody>
                  <a:tcPr anchor="ctr">
                    <a:solidFill>
                      <a:schemeClr val="accent1">
                        <a:lumMod val="75000"/>
                      </a:schemeClr>
                    </a:solidFill>
                  </a:tcPr>
                </a:tc>
                <a:tc>
                  <a:txBody>
                    <a:bodyPr/>
                    <a:lstStyle/>
                    <a:p>
                      <a:pPr algn="ctr"/>
                      <a:r>
                        <a:rPr lang="en-US" altLang="zh-CN" dirty="0">
                          <a:solidFill>
                            <a:schemeClr val="bg1"/>
                          </a:solidFill>
                        </a:rPr>
                        <a:t>0.879</a:t>
                      </a:r>
                    </a:p>
                  </a:txBody>
                  <a:tcPr anchor="ctr">
                    <a:solidFill>
                      <a:schemeClr val="accent1">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93846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81801" y="235517"/>
            <a:ext cx="6095365" cy="748030"/>
          </a:xfrm>
          <a:prstGeom prst="rect">
            <a:avLst/>
          </a:prstGeom>
        </p:spPr>
        <p:txBody>
          <a:bodyPr>
            <a:spAutoFit/>
          </a:bodyPr>
          <a:lstStyle/>
          <a:p>
            <a:pPr algn="ctr"/>
            <a:r>
              <a:rPr kumimoji="1" lang="en-US" sz="4265" dirty="0">
                <a:solidFill>
                  <a:srgbClr val="FFFFFF"/>
                </a:solidFill>
              </a:rPr>
              <a:t>Reference</a:t>
            </a:r>
          </a:p>
        </p:txBody>
      </p:sp>
      <p:cxnSp>
        <p:nvCxnSpPr>
          <p:cNvPr id="10" name="直线连接符 5"/>
          <p:cNvCxnSpPr/>
          <p:nvPr/>
        </p:nvCxnSpPr>
        <p:spPr>
          <a:xfrm flipH="1">
            <a:off x="1277372" y="666358"/>
            <a:ext cx="1525153"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6"/>
          <p:cNvCxnSpPr/>
          <p:nvPr/>
        </p:nvCxnSpPr>
        <p:spPr>
          <a:xfrm flipH="1">
            <a:off x="9204262" y="673616"/>
            <a:ext cx="1525153"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00" name="文本框 99"/>
          <p:cNvSpPr txBox="1"/>
          <p:nvPr/>
        </p:nvSpPr>
        <p:spPr>
          <a:xfrm>
            <a:off x="1277620" y="1427480"/>
            <a:ext cx="9452610" cy="4485459"/>
          </a:xfrm>
          <a:prstGeom prst="rect">
            <a:avLst/>
          </a:prstGeom>
          <a:noFill/>
          <a:ln w="9525">
            <a:noFill/>
          </a:ln>
        </p:spPr>
        <p:txBody>
          <a:bodyPr wrap="square">
            <a:spAutoFit/>
          </a:bodyPr>
          <a:lstStyle/>
          <a:p>
            <a:pPr marL="342900" indent="-342900">
              <a:lnSpc>
                <a:spcPct val="150000"/>
              </a:lnSpc>
              <a:buFont typeface="Arial" panose="020B0604020202020204" pitchFamily="34" charset="0"/>
              <a:buChar char="•"/>
            </a:pPr>
            <a:r>
              <a:rPr lang="en-US" sz="1600" b="0" dirty="0">
                <a:solidFill>
                  <a:schemeClr val="bg1"/>
                </a:solidFill>
                <a:latin typeface="Abadi" panose="020B0604020104020204" pitchFamily="34" charset="0"/>
                <a:ea typeface="等线" panose="02010600030101010101" pitchFamily="2" charset="-122"/>
              </a:rPr>
              <a:t>1. John </a:t>
            </a:r>
            <a:r>
              <a:rPr lang="en-US" sz="1600" b="0" dirty="0" err="1">
                <a:solidFill>
                  <a:schemeClr val="bg1"/>
                </a:solidFill>
                <a:latin typeface="Abadi" panose="020B0604020104020204" pitchFamily="34" charset="0"/>
                <a:ea typeface="等线" panose="02010600030101010101" pitchFamily="2" charset="-122"/>
              </a:rPr>
              <a:t>Duchi</a:t>
            </a:r>
            <a:r>
              <a:rPr lang="en-US" sz="1600" b="0" dirty="0">
                <a:solidFill>
                  <a:schemeClr val="bg1"/>
                </a:solidFill>
                <a:latin typeface="Abadi" panose="020B0604020104020204" pitchFamily="34" charset="0"/>
                <a:ea typeface="等线" panose="02010600030101010101" pitchFamily="2" charset="-122"/>
              </a:rPr>
              <a:t>. Adaptive </a:t>
            </a:r>
            <a:r>
              <a:rPr lang="en-US" sz="1600" b="0" dirty="0" err="1">
                <a:solidFill>
                  <a:schemeClr val="bg1"/>
                </a:solidFill>
                <a:latin typeface="Abadi" panose="020B0604020104020204" pitchFamily="34" charset="0"/>
                <a:ea typeface="等线" panose="02010600030101010101" pitchFamily="2" charset="-122"/>
              </a:rPr>
              <a:t>Subgradient</a:t>
            </a:r>
            <a:r>
              <a:rPr lang="en-US" sz="1600" b="0" dirty="0">
                <a:solidFill>
                  <a:schemeClr val="bg1"/>
                </a:solidFill>
                <a:latin typeface="Abadi" panose="020B0604020104020204" pitchFamily="34" charset="0"/>
                <a:ea typeface="等线" panose="02010600030101010101" pitchFamily="2" charset="-122"/>
              </a:rPr>
              <a:t> Methods for Online Learning and Stochastic Optimization. Journal of Machine Learning Research 12 (2011) 2121-2159</a:t>
            </a:r>
          </a:p>
          <a:p>
            <a:pPr marL="342900" indent="-342900">
              <a:lnSpc>
                <a:spcPct val="150000"/>
              </a:lnSpc>
              <a:buFont typeface="Arial" panose="020B0604020202020204" pitchFamily="34" charset="0"/>
              <a:buChar char="•"/>
            </a:pPr>
            <a:r>
              <a:rPr lang="en-US" sz="1600" b="0" dirty="0">
                <a:solidFill>
                  <a:schemeClr val="bg1"/>
                </a:solidFill>
                <a:latin typeface="Abadi" panose="020B0604020104020204" pitchFamily="34" charset="0"/>
                <a:ea typeface="等线" panose="02010600030101010101" pitchFamily="2" charset="-122"/>
              </a:rPr>
              <a:t>2. Andrew L. Maas, Raymond E. Daly, Peter T. Pham, Dan Huang, Andrew Y. Ng, &amp; Christopher Potts. Learning Word Vectors for Sentiment Analysis Stanford, CA 94305</a:t>
            </a:r>
          </a:p>
          <a:p>
            <a:pPr marL="342900" indent="-342900">
              <a:lnSpc>
                <a:spcPct val="150000"/>
              </a:lnSpc>
              <a:buFont typeface="Arial" panose="020B0604020202020204" pitchFamily="34" charset="0"/>
              <a:buChar char="•"/>
            </a:pPr>
            <a:r>
              <a:rPr lang="en-US" sz="1600" b="0" dirty="0">
                <a:solidFill>
                  <a:schemeClr val="bg1"/>
                </a:solidFill>
                <a:latin typeface="Abadi" panose="020B0604020104020204" pitchFamily="34" charset="0"/>
                <a:ea typeface="等线" panose="02010600030101010101" pitchFamily="2" charset="-122"/>
              </a:rPr>
              <a:t>3. Y. </a:t>
            </a:r>
            <a:r>
              <a:rPr lang="en-US" sz="1600" b="0" dirty="0" err="1">
                <a:solidFill>
                  <a:schemeClr val="bg1"/>
                </a:solidFill>
                <a:latin typeface="Abadi" panose="020B0604020104020204" pitchFamily="34" charset="0"/>
                <a:ea typeface="等线" panose="02010600030101010101" pitchFamily="2" charset="-122"/>
              </a:rPr>
              <a:t>Bengio</a:t>
            </a:r>
            <a:r>
              <a:rPr lang="en-US" sz="1600" b="0" dirty="0">
                <a:solidFill>
                  <a:schemeClr val="bg1"/>
                </a:solidFill>
                <a:latin typeface="Abadi" panose="020B0604020104020204" pitchFamily="34" charset="0"/>
                <a:ea typeface="等线" panose="02010600030101010101" pitchFamily="2" charset="-122"/>
              </a:rPr>
              <a:t>, R. Ducharme, P. Vincent, &amp; C. </a:t>
            </a:r>
            <a:r>
              <a:rPr lang="en-US" sz="1600" b="0" dirty="0" err="1">
                <a:solidFill>
                  <a:schemeClr val="bg1"/>
                </a:solidFill>
                <a:latin typeface="Abadi" panose="020B0604020104020204" pitchFamily="34" charset="0"/>
                <a:ea typeface="等线" panose="02010600030101010101" pitchFamily="2" charset="-122"/>
              </a:rPr>
              <a:t>Jauvin</a:t>
            </a:r>
            <a:r>
              <a:rPr lang="en-US" sz="1600" b="0" dirty="0">
                <a:solidFill>
                  <a:schemeClr val="bg1"/>
                </a:solidFill>
                <a:latin typeface="Abadi" panose="020B0604020104020204" pitchFamily="34" charset="0"/>
                <a:ea typeface="等线" panose="02010600030101010101" pitchFamily="2" charset="-122"/>
              </a:rPr>
              <a:t>. 2003. a neural probabilistic language model. Journal of Machine Learning Research, 3:1137–1155, August</a:t>
            </a:r>
          </a:p>
          <a:p>
            <a:pPr marL="342900" indent="-342900">
              <a:lnSpc>
                <a:spcPct val="150000"/>
              </a:lnSpc>
              <a:buFont typeface="Arial" panose="020B0604020202020204" pitchFamily="34" charset="0"/>
              <a:buChar char="•"/>
            </a:pPr>
            <a:r>
              <a:rPr lang="en-US" sz="1600" b="0" dirty="0">
                <a:solidFill>
                  <a:schemeClr val="bg1"/>
                </a:solidFill>
                <a:latin typeface="Abadi" panose="020B0604020104020204" pitchFamily="34" charset="0"/>
                <a:ea typeface="等线" panose="02010600030101010101" pitchFamily="2" charset="-122"/>
              </a:rPr>
              <a:t>4. Vaswani, A., </a:t>
            </a:r>
            <a:r>
              <a:rPr lang="en-US" sz="1600" b="0" dirty="0" err="1">
                <a:solidFill>
                  <a:schemeClr val="bg1"/>
                </a:solidFill>
                <a:latin typeface="Abadi" panose="020B0604020104020204" pitchFamily="34" charset="0"/>
                <a:ea typeface="等线" panose="02010600030101010101" pitchFamily="2" charset="-122"/>
              </a:rPr>
              <a:t>Shazeer</a:t>
            </a:r>
            <a:r>
              <a:rPr lang="en-US" sz="1600" b="0" dirty="0">
                <a:solidFill>
                  <a:schemeClr val="bg1"/>
                </a:solidFill>
                <a:latin typeface="Abadi" panose="020B0604020104020204" pitchFamily="34" charset="0"/>
                <a:ea typeface="等线" panose="02010600030101010101" pitchFamily="2" charset="-122"/>
              </a:rPr>
              <a:t>, N., Parmar, N., </a:t>
            </a:r>
            <a:r>
              <a:rPr lang="en-US" sz="1600" b="0" dirty="0" err="1">
                <a:solidFill>
                  <a:schemeClr val="bg1"/>
                </a:solidFill>
                <a:latin typeface="Abadi" panose="020B0604020104020204" pitchFamily="34" charset="0"/>
                <a:ea typeface="等线" panose="02010600030101010101" pitchFamily="2" charset="-122"/>
              </a:rPr>
              <a:t>Uszkoreit</a:t>
            </a:r>
            <a:r>
              <a:rPr lang="en-US" sz="1600" b="0" dirty="0">
                <a:solidFill>
                  <a:schemeClr val="bg1"/>
                </a:solidFill>
                <a:latin typeface="Abadi" panose="020B0604020104020204" pitchFamily="34" charset="0"/>
                <a:ea typeface="等线" panose="02010600030101010101" pitchFamily="2" charset="-122"/>
              </a:rPr>
              <a:t>, J., Jones, L., Gomez, A. N., Kaiser, Ł., &amp; </a:t>
            </a:r>
            <a:r>
              <a:rPr lang="en-US" sz="1600" b="0" dirty="0" err="1">
                <a:solidFill>
                  <a:schemeClr val="bg1"/>
                </a:solidFill>
                <a:latin typeface="Abadi" panose="020B0604020104020204" pitchFamily="34" charset="0"/>
                <a:ea typeface="等线" panose="02010600030101010101" pitchFamily="2" charset="-122"/>
              </a:rPr>
              <a:t>Polosukhin</a:t>
            </a:r>
            <a:r>
              <a:rPr lang="en-US" sz="1600" b="0" dirty="0">
                <a:solidFill>
                  <a:schemeClr val="bg1"/>
                </a:solidFill>
                <a:latin typeface="Abadi" panose="020B0604020104020204" pitchFamily="34" charset="0"/>
                <a:ea typeface="等线" panose="02010600030101010101" pitchFamily="2" charset="-122"/>
              </a:rPr>
              <a:t>, I. (2017). Attention is all you need. Paper presented at the , 2017- 5999-6009.</a:t>
            </a:r>
          </a:p>
          <a:p>
            <a:pPr marL="342900" indent="-342900">
              <a:lnSpc>
                <a:spcPct val="150000"/>
              </a:lnSpc>
              <a:buFont typeface="Arial" panose="020B0604020202020204" pitchFamily="34" charset="0"/>
              <a:buChar char="•"/>
            </a:pPr>
            <a:r>
              <a:rPr lang="en-US" sz="1600" dirty="0">
                <a:solidFill>
                  <a:schemeClr val="bg1"/>
                </a:solidFill>
                <a:latin typeface="Abadi" panose="020B0604020104020204" pitchFamily="34" charset="0"/>
                <a:ea typeface="等线" panose="02010600030101010101" pitchFamily="2" charset="-122"/>
              </a:rPr>
              <a:t>5. Jacob, D., Ming-Wei, C., Kenton, L., &amp; Kristina T.(2018). BERT: Pre-training of Deep Bidirectional Transformers for Language Understanding.</a:t>
            </a:r>
            <a:endParaRPr lang="en-US" sz="1600" b="0" dirty="0">
              <a:solidFill>
                <a:schemeClr val="bg1"/>
              </a:solidFill>
              <a:latin typeface="Abadi" panose="020B0604020104020204" pitchFamily="34" charset="0"/>
              <a:ea typeface="等线" panose="02010600030101010101" pitchFamily="2" charset="-122"/>
            </a:endParaRPr>
          </a:p>
          <a:p>
            <a:pPr marL="342900" indent="-342900">
              <a:lnSpc>
                <a:spcPct val="150000"/>
              </a:lnSpc>
              <a:buFont typeface="Arial" panose="020B0604020202020204" pitchFamily="34" charset="0"/>
              <a:buChar char="•"/>
            </a:pPr>
            <a:r>
              <a:rPr lang="en-US" sz="1600" dirty="0">
                <a:solidFill>
                  <a:schemeClr val="bg1"/>
                </a:solidFill>
                <a:latin typeface="Abadi" panose="020B0604020104020204" pitchFamily="34" charset="0"/>
                <a:ea typeface="等线" panose="02010600030101010101" pitchFamily="2" charset="-122"/>
              </a:rPr>
              <a:t>6. </a:t>
            </a:r>
            <a:r>
              <a:rPr lang="en-US" altLang="zh-CN" sz="1600" dirty="0">
                <a:solidFill>
                  <a:schemeClr val="bg1"/>
                </a:solidFill>
                <a:latin typeface="Abadi" panose="020B0604020104020204" pitchFamily="34" charset="0"/>
                <a:ea typeface="等线" panose="02010600030101010101" pitchFamily="2" charset="-122"/>
              </a:rPr>
              <a:t>Song, C., Tu, C., Yang, C., Liu, Z., &amp; Sun, M.,(2018).</a:t>
            </a:r>
            <a:r>
              <a:rPr lang="en-US" sz="1600" dirty="0">
                <a:solidFill>
                  <a:schemeClr val="bg1"/>
                </a:solidFill>
                <a:latin typeface="Abadi" panose="020B0604020104020204" pitchFamily="34" charset="0"/>
                <a:ea typeface="等线" panose="02010600030101010101" pitchFamily="2" charset="-122"/>
              </a:rPr>
              <a:t> CED: Credible Early Detection of Social Media </a:t>
            </a:r>
            <a:r>
              <a:rPr lang="en-US" sz="1600">
                <a:solidFill>
                  <a:schemeClr val="bg1"/>
                </a:solidFill>
                <a:latin typeface="Abadi" panose="020B0604020104020204" pitchFamily="34" charset="0"/>
                <a:ea typeface="等线" panose="02010600030101010101" pitchFamily="2" charset="-122"/>
              </a:rPr>
              <a:t>Rumors.</a:t>
            </a:r>
            <a:endParaRPr lang="en-US" sz="1600" dirty="0">
              <a:solidFill>
                <a:schemeClr val="bg1"/>
              </a:solidFill>
              <a:latin typeface="Abadi" panose="020B0604020104020204" pitchFamily="34" charset="0"/>
              <a:ea typeface="等线"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4" y="357"/>
            <a:ext cx="12190730" cy="6857286"/>
          </a:xfrm>
          <a:prstGeom prst="rect">
            <a:avLst/>
          </a:prstGeom>
          <a:solidFill>
            <a:srgbClr val="1A1E2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rgbClr val="2CBD94"/>
              </a:solidFill>
            </a:endParaRPr>
          </a:p>
        </p:txBody>
      </p:sp>
      <p:sp>
        <p:nvSpPr>
          <p:cNvPr id="5" name="矩形 4"/>
          <p:cNvSpPr/>
          <p:nvPr/>
        </p:nvSpPr>
        <p:spPr>
          <a:xfrm>
            <a:off x="3048476" y="2774247"/>
            <a:ext cx="6095365" cy="1404620"/>
          </a:xfrm>
          <a:prstGeom prst="rect">
            <a:avLst/>
          </a:prstGeom>
        </p:spPr>
        <p:txBody>
          <a:bodyPr>
            <a:spAutoFit/>
          </a:bodyPr>
          <a:lstStyle/>
          <a:p>
            <a:pPr algn="ctr"/>
            <a:r>
              <a:rPr kumimoji="1" lang="en-US" altLang="zh-CN" sz="4265" dirty="0">
                <a:solidFill>
                  <a:srgbClr val="2CBD94"/>
                </a:solidFill>
              </a:rPr>
              <a:t>THANK </a:t>
            </a:r>
            <a:r>
              <a:rPr kumimoji="1" lang="en-US" altLang="zh-CN" sz="4265" dirty="0">
                <a:solidFill>
                  <a:srgbClr val="FFFFFF"/>
                </a:solidFill>
              </a:rPr>
              <a:t>YOU</a:t>
            </a:r>
          </a:p>
          <a:p>
            <a:pPr algn="ctr"/>
            <a:r>
              <a:rPr kumimoji="1" lang="en-US" altLang="zh-CN" sz="4265" dirty="0">
                <a:solidFill>
                  <a:srgbClr val="FFFFFF"/>
                </a:solidFill>
              </a:rPr>
              <a:t>FOR</a:t>
            </a:r>
            <a:r>
              <a:rPr kumimoji="1" lang="zh-CN" altLang="en-US" sz="4265" dirty="0">
                <a:solidFill>
                  <a:srgbClr val="FFFFFF"/>
                </a:solidFill>
              </a:rPr>
              <a:t> </a:t>
            </a:r>
            <a:r>
              <a:rPr kumimoji="1" lang="en-US" altLang="zh-CN" sz="4265" dirty="0">
                <a:solidFill>
                  <a:srgbClr val="FFFFFF"/>
                </a:solidFill>
              </a:rPr>
              <a:t>WATCHING</a:t>
            </a:r>
          </a:p>
        </p:txBody>
      </p:sp>
      <p:cxnSp>
        <p:nvCxnSpPr>
          <p:cNvPr id="6" name="直线连接符 5"/>
          <p:cNvCxnSpPr/>
          <p:nvPr/>
        </p:nvCxnSpPr>
        <p:spPr>
          <a:xfrm flipH="1">
            <a:off x="1344047" y="3205088"/>
            <a:ext cx="1525153"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7" name="直线连接符 6"/>
          <p:cNvCxnSpPr/>
          <p:nvPr/>
        </p:nvCxnSpPr>
        <p:spPr>
          <a:xfrm flipH="1">
            <a:off x="9270937" y="3212346"/>
            <a:ext cx="1525153"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40080" y="361950"/>
            <a:ext cx="6059170" cy="767080"/>
          </a:xfrm>
          <a:prstGeom prst="rect">
            <a:avLst/>
          </a:prstGeom>
          <a:noFill/>
          <a:ln w="3175" cmpd="sng">
            <a:solidFill>
              <a:schemeClr val="tx1"/>
            </a:solidFill>
          </a:ln>
        </p:spPr>
        <p:txBody>
          <a:bodyPr wrap="square" lIns="91436" tIns="45718" rIns="91436" bIns="45718" rtlCol="0">
            <a:spAutoFit/>
          </a:bodyPr>
          <a:lstStyle/>
          <a:p>
            <a:pPr algn="ctr"/>
            <a:r>
              <a:rPr kumimoji="1" lang="en-US" sz="4400" dirty="0">
                <a:solidFill>
                  <a:schemeClr val="tx1"/>
                </a:solidFill>
                <a:latin typeface="Times New Roman" panose="02020603050405020304" charset="0"/>
                <a:cs typeface="Times New Roman" panose="02020603050405020304" charset="0"/>
              </a:rPr>
              <a:t>Introduction: Background</a:t>
            </a:r>
          </a:p>
        </p:txBody>
      </p:sp>
      <p:sp>
        <p:nvSpPr>
          <p:cNvPr id="9" name="文本框 8"/>
          <p:cNvSpPr txBox="1"/>
          <p:nvPr/>
        </p:nvSpPr>
        <p:spPr>
          <a:xfrm>
            <a:off x="539750" y="1640840"/>
            <a:ext cx="11369040" cy="1814830"/>
          </a:xfrm>
          <a:prstGeom prst="rect">
            <a:avLst/>
          </a:prstGeom>
          <a:noFill/>
        </p:spPr>
        <p:txBody>
          <a:bodyPr wrap="square" rtlCol="0">
            <a:spAutoFit/>
          </a:bodyPr>
          <a:lstStyle/>
          <a:p>
            <a:pPr algn="ctr"/>
            <a:r>
              <a:rPr lang="en-US" altLang="zh-CN" sz="2800">
                <a:latin typeface="Times New Roman" panose="02020603050405020304" charset="0"/>
                <a:cs typeface="Times New Roman" panose="02020603050405020304" charset="0"/>
              </a:rPr>
              <a:t>T</a:t>
            </a:r>
            <a:r>
              <a:rPr lang="zh-CN" altLang="en-US" sz="2800">
                <a:latin typeface="Times New Roman" panose="02020603050405020304" charset="0"/>
                <a:cs typeface="Times New Roman" panose="02020603050405020304" charset="0"/>
              </a:rPr>
              <a:t>he development of social media has accelerated the spread of information </a:t>
            </a:r>
          </a:p>
          <a:p>
            <a:pPr algn="ctr"/>
            <a:r>
              <a:rPr lang="en-US" altLang="zh-CN" sz="2800">
                <a:latin typeface="Times New Roman" panose="02020603050405020304" charset="0"/>
                <a:cs typeface="Times New Roman" panose="02020603050405020304" charset="0"/>
              </a:rPr>
              <a:t>A</a:t>
            </a:r>
            <a:r>
              <a:rPr lang="zh-CN" altLang="en-US" sz="2800">
                <a:latin typeface="Times New Roman" panose="02020603050405020304" charset="0"/>
                <a:cs typeface="Times New Roman" panose="02020603050405020304" charset="0"/>
              </a:rPr>
              <a:t>lso brought about the proliferation of false rumor information</a:t>
            </a:r>
          </a:p>
          <a:p>
            <a:pPr algn="ctr"/>
            <a:r>
              <a:rPr lang="en-US" altLang="zh-CN" sz="2800">
                <a:latin typeface="Times New Roman" panose="02020603050405020304" charset="0"/>
                <a:cs typeface="Times New Roman" panose="02020603050405020304" charset="0"/>
              </a:rPr>
              <a:t>W</a:t>
            </a:r>
            <a:r>
              <a:rPr lang="zh-CN" altLang="en-US" sz="2800">
                <a:latin typeface="Times New Roman" panose="02020603050405020304" charset="0"/>
                <a:cs typeface="Times New Roman" panose="02020603050405020304" charset="0"/>
              </a:rPr>
              <a:t>hich often triggers many instability factors and has a huge impact on the economy and society.</a:t>
            </a:r>
          </a:p>
        </p:txBody>
      </p:sp>
      <p:sp>
        <p:nvSpPr>
          <p:cNvPr id="10" name="文本框 9"/>
          <p:cNvSpPr txBox="1"/>
          <p:nvPr/>
        </p:nvSpPr>
        <p:spPr>
          <a:xfrm>
            <a:off x="411480" y="3719830"/>
            <a:ext cx="11369040" cy="1938020"/>
          </a:xfrm>
          <a:prstGeom prst="rect">
            <a:avLst/>
          </a:prstGeom>
          <a:noFill/>
        </p:spPr>
        <p:txBody>
          <a:bodyPr wrap="square" rtlCol="0">
            <a:spAutoFit/>
          </a:bodyPr>
          <a:lstStyle/>
          <a:p>
            <a:pPr algn="ctr"/>
            <a:r>
              <a:rPr lang="zh-CN" altLang="en-US" sz="4000">
                <a:latin typeface="Times New Roman" panose="02020603050405020304" charset="0"/>
                <a:cs typeface="Times New Roman" panose="02020603050405020304" charset="0"/>
                <a:sym typeface="+mn-ea"/>
              </a:rPr>
              <a:t>Identif</a:t>
            </a:r>
            <a:r>
              <a:rPr lang="en-US" altLang="zh-CN" sz="4000">
                <a:latin typeface="Times New Roman" panose="02020603050405020304" charset="0"/>
                <a:cs typeface="Times New Roman" panose="02020603050405020304" charset="0"/>
                <a:sym typeface="+mn-ea"/>
              </a:rPr>
              <a:t>y</a:t>
            </a:r>
            <a:r>
              <a:rPr lang="zh-CN" altLang="en-US" sz="4000">
                <a:latin typeface="Times New Roman" panose="02020603050405020304" charset="0"/>
                <a:cs typeface="Times New Roman" panose="02020603050405020304" charset="0"/>
                <a:sym typeface="+mn-ea"/>
              </a:rPr>
              <a:t> </a:t>
            </a:r>
            <a:r>
              <a:rPr lang="en-US" altLang="zh-CN" sz="4000">
                <a:latin typeface="Times New Roman" panose="02020603050405020304" charset="0"/>
                <a:cs typeface="Times New Roman" panose="02020603050405020304" charset="0"/>
                <a:sym typeface="+mn-ea"/>
              </a:rPr>
              <a:t>f</a:t>
            </a:r>
            <a:r>
              <a:rPr lang="zh-CN" altLang="en-US" sz="4000">
                <a:latin typeface="Times New Roman" panose="02020603050405020304" charset="0"/>
                <a:cs typeface="Times New Roman" panose="02020603050405020304" charset="0"/>
                <a:sym typeface="+mn-ea"/>
              </a:rPr>
              <a:t>alse </a:t>
            </a:r>
            <a:r>
              <a:rPr lang="en-US" altLang="zh-CN" sz="4000">
                <a:latin typeface="Times New Roman" panose="02020603050405020304" charset="0"/>
                <a:cs typeface="Times New Roman" panose="02020603050405020304" charset="0"/>
                <a:sym typeface="+mn-ea"/>
              </a:rPr>
              <a:t>i</a:t>
            </a:r>
            <a:r>
              <a:rPr lang="zh-CN" altLang="en-US" sz="4000">
                <a:latin typeface="Times New Roman" panose="02020603050405020304" charset="0"/>
                <a:cs typeface="Times New Roman" panose="02020603050405020304" charset="0"/>
                <a:sym typeface="+mn-ea"/>
              </a:rPr>
              <a:t>nformation</a:t>
            </a:r>
          </a:p>
          <a:p>
            <a:pPr algn="ctr"/>
            <a:r>
              <a:rPr lang="en-US" altLang="zh-CN" sz="4000">
                <a:latin typeface="Times New Roman" panose="02020603050405020304" charset="0"/>
                <a:cs typeface="Times New Roman" panose="02020603050405020304" charset="0"/>
                <a:sym typeface="+mn-ea"/>
              </a:rPr>
              <a:t>by using Machine Learning model</a:t>
            </a:r>
          </a:p>
          <a:p>
            <a:pPr algn="ctr"/>
            <a:r>
              <a:rPr lang="en-US" altLang="zh-CN" sz="4000">
                <a:latin typeface="Times New Roman" panose="02020603050405020304" charset="0"/>
                <a:cs typeface="Times New Roman" panose="02020603050405020304" charset="0"/>
                <a:sym typeface="+mn-ea"/>
              </a:rPr>
              <a:t>becomes a necessary need</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40080" y="361950"/>
            <a:ext cx="4486910" cy="767080"/>
          </a:xfrm>
          <a:prstGeom prst="rect">
            <a:avLst/>
          </a:prstGeom>
          <a:noFill/>
          <a:ln w="3175" cmpd="sng">
            <a:solidFill>
              <a:schemeClr val="tx1"/>
            </a:solidFill>
          </a:ln>
        </p:spPr>
        <p:txBody>
          <a:bodyPr wrap="square" lIns="91436" tIns="45718" rIns="91436" bIns="45718" rtlCol="0">
            <a:spAutoFit/>
          </a:bodyPr>
          <a:lstStyle/>
          <a:p>
            <a:pPr algn="ctr"/>
            <a:r>
              <a:rPr kumimoji="1" lang="en-US" sz="4400" dirty="0">
                <a:solidFill>
                  <a:schemeClr val="tx1"/>
                </a:solidFill>
                <a:latin typeface="Times New Roman" panose="02020603050405020304" charset="0"/>
                <a:cs typeface="Times New Roman" panose="02020603050405020304" charset="0"/>
              </a:rPr>
              <a:t>Introduction: Data</a:t>
            </a:r>
          </a:p>
        </p:txBody>
      </p:sp>
      <p:sp>
        <p:nvSpPr>
          <p:cNvPr id="9" name="文本框 8"/>
          <p:cNvSpPr txBox="1"/>
          <p:nvPr/>
        </p:nvSpPr>
        <p:spPr>
          <a:xfrm>
            <a:off x="640080" y="2180590"/>
            <a:ext cx="11196320" cy="2122805"/>
          </a:xfrm>
          <a:prstGeom prst="rect">
            <a:avLst/>
          </a:prstGeom>
          <a:noFill/>
        </p:spPr>
        <p:txBody>
          <a:bodyPr wrap="square" rtlCol="0">
            <a:spAutoFit/>
          </a:bodyPr>
          <a:lstStyle/>
          <a:p>
            <a:pPr marL="571500" indent="-571500" algn="l">
              <a:lnSpc>
                <a:spcPct val="150000"/>
              </a:lnSpc>
              <a:buFont typeface="Arial" panose="020B0604020202020204" pitchFamily="34" charset="0"/>
              <a:buChar char="•"/>
            </a:pPr>
            <a:r>
              <a:rPr lang="en-US" sz="4400" b="1">
                <a:latin typeface="Times New Roman" panose="02020603050405020304" charset="0"/>
                <a:cs typeface="Times New Roman" panose="02020603050405020304" charset="0"/>
              </a:rPr>
              <a:t>Comes from Github</a:t>
            </a:r>
          </a:p>
          <a:p>
            <a:pPr marL="342900" indent="-342900" algn="l">
              <a:lnSpc>
                <a:spcPct val="150000"/>
              </a:lnSpc>
              <a:buFont typeface="Arial" panose="020B0604020202020204" pitchFamily="34" charset="0"/>
              <a:buChar char="•"/>
            </a:pPr>
            <a:r>
              <a:rPr lang="en-US" sz="4400" b="1">
                <a:latin typeface="Times New Roman" panose="02020603050405020304" charset="0"/>
                <a:cs typeface="Times New Roman" panose="02020603050405020304" charset="0"/>
              </a:rPr>
              <a:t>  Contains 1538 </a:t>
            </a:r>
            <a:r>
              <a:rPr lang="en-US" altLang="zh-CN" sz="4400" b="1">
                <a:latin typeface="Times New Roman" panose="02020603050405020304" charset="0"/>
                <a:cs typeface="Times New Roman" panose="02020603050405020304" charset="0"/>
              </a:rPr>
              <a:t>rumors &amp; 1849 non-rumors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40080" y="361950"/>
            <a:ext cx="6074410" cy="767080"/>
          </a:xfrm>
          <a:prstGeom prst="rect">
            <a:avLst/>
          </a:prstGeom>
          <a:noFill/>
          <a:ln w="3175" cmpd="sng">
            <a:solidFill>
              <a:schemeClr val="tx1"/>
            </a:solidFill>
          </a:ln>
        </p:spPr>
        <p:txBody>
          <a:bodyPr wrap="square" lIns="91436" tIns="45718" rIns="91436" bIns="45718" rtlCol="0">
            <a:spAutoFit/>
          </a:bodyPr>
          <a:lstStyle/>
          <a:p>
            <a:pPr algn="ctr"/>
            <a:r>
              <a:rPr kumimoji="1" lang="en-US" sz="4400" dirty="0">
                <a:solidFill>
                  <a:schemeClr val="tx1"/>
                </a:solidFill>
                <a:latin typeface="Times New Roman" panose="02020603050405020304" charset="0"/>
                <a:cs typeface="Times New Roman" panose="02020603050405020304" charset="0"/>
              </a:rPr>
              <a:t>Data preprocessing</a:t>
            </a:r>
          </a:p>
        </p:txBody>
      </p:sp>
      <p:sp>
        <p:nvSpPr>
          <p:cNvPr id="62" name="右箭头 8"/>
          <p:cNvSpPr/>
          <p:nvPr/>
        </p:nvSpPr>
        <p:spPr>
          <a:xfrm>
            <a:off x="0" y="3332997"/>
            <a:ext cx="12191999" cy="607281"/>
          </a:xfrm>
          <a:prstGeom prst="rightArrow">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schemeClr val="bg1">
                  <a:lumMod val="50000"/>
                </a:schemeClr>
              </a:solidFill>
              <a:latin typeface="Times New Roman" panose="02020603050405020304" charset="0"/>
              <a:ea typeface="微软雅黑" panose="020B0503020204020204" charset="-122"/>
              <a:cs typeface="Times New Roman" panose="02020603050405020304" charset="0"/>
            </a:endParaRPr>
          </a:p>
        </p:txBody>
      </p:sp>
      <p:grpSp>
        <p:nvGrpSpPr>
          <p:cNvPr id="63" name="组合 62"/>
          <p:cNvGrpSpPr/>
          <p:nvPr/>
        </p:nvGrpSpPr>
        <p:grpSpPr>
          <a:xfrm>
            <a:off x="4126033" y="2963663"/>
            <a:ext cx="1294415" cy="1296844"/>
            <a:chOff x="3230147" y="2282581"/>
            <a:chExt cx="970811" cy="972633"/>
          </a:xfrm>
          <a:solidFill>
            <a:schemeClr val="tx1">
              <a:lumMod val="75000"/>
              <a:lumOff val="25000"/>
            </a:schemeClr>
          </a:solidFill>
        </p:grpSpPr>
        <p:sp>
          <p:nvSpPr>
            <p:cNvPr id="64" name="Oval 16"/>
            <p:cNvSpPr>
              <a:spLocks noChangeArrowheads="1"/>
            </p:cNvSpPr>
            <p:nvPr/>
          </p:nvSpPr>
          <p:spPr bwMode="auto">
            <a:xfrm>
              <a:off x="3230147" y="2282581"/>
              <a:ext cx="970811" cy="972633"/>
            </a:xfrm>
            <a:prstGeom prst="ellipse">
              <a:avLst/>
            </a:prstGeom>
            <a:solidFill>
              <a:schemeClr val="bg1"/>
            </a:solidFill>
            <a:ln w="20701">
              <a:noFill/>
              <a:round/>
            </a:ln>
          </p:spPr>
          <p:txBody>
            <a:bodyPr/>
            <a:lstStyle/>
            <a:p>
              <a:pPr defTabSz="914400"/>
              <a:endParaRPr lang="zh-CN" altLang="en-US" sz="3200">
                <a:solidFill>
                  <a:schemeClr val="bg1">
                    <a:lumMod val="50000"/>
                  </a:schemeClr>
                </a:solidFill>
                <a:latin typeface="Times New Roman" panose="02020603050405020304" charset="0"/>
                <a:ea typeface="微软雅黑" panose="020B0503020204020204" charset="-122"/>
                <a:cs typeface="Times New Roman" panose="02020603050405020304" charset="0"/>
              </a:endParaRPr>
            </a:p>
          </p:txBody>
        </p:sp>
        <p:grpSp>
          <p:nvGrpSpPr>
            <p:cNvPr id="65" name="Group 35"/>
            <p:cNvGrpSpPr/>
            <p:nvPr/>
          </p:nvGrpSpPr>
          <p:grpSpPr>
            <a:xfrm>
              <a:off x="3535221" y="2617346"/>
              <a:ext cx="360188" cy="303102"/>
              <a:chOff x="4605338" y="3814763"/>
              <a:chExt cx="420688" cy="354013"/>
            </a:xfrm>
            <a:grpFill/>
          </p:grpSpPr>
          <p:sp>
            <p:nvSpPr>
              <p:cNvPr id="6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67" name="Oval 33"/>
              <p:cNvSpPr>
                <a:spLocks noChangeArrowheads="1"/>
              </p:cNvSpPr>
              <p:nvPr/>
            </p:nvSpPr>
            <p:spPr bwMode="auto">
              <a:xfrm>
                <a:off x="4932363" y="4103688"/>
                <a:ext cx="6350" cy="4763"/>
              </a:xfrm>
              <a:prstGeom prst="ellipse">
                <a:avLst/>
              </a:pr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6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6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7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7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7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7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grpSp>
      </p:grpSp>
      <p:grpSp>
        <p:nvGrpSpPr>
          <p:cNvPr id="74" name="组合 73"/>
          <p:cNvGrpSpPr/>
          <p:nvPr/>
        </p:nvGrpSpPr>
        <p:grpSpPr>
          <a:xfrm>
            <a:off x="9387299" y="2963663"/>
            <a:ext cx="1292387" cy="1296844"/>
            <a:chOff x="6541252" y="2282581"/>
            <a:chExt cx="969290" cy="972633"/>
          </a:xfrm>
          <a:solidFill>
            <a:schemeClr val="tx1">
              <a:lumMod val="75000"/>
              <a:lumOff val="25000"/>
            </a:schemeClr>
          </a:solidFill>
        </p:grpSpPr>
        <p:sp>
          <p:nvSpPr>
            <p:cNvPr id="75" name="Oval 24"/>
            <p:cNvSpPr>
              <a:spLocks noChangeArrowheads="1"/>
            </p:cNvSpPr>
            <p:nvPr/>
          </p:nvSpPr>
          <p:spPr bwMode="auto">
            <a:xfrm>
              <a:off x="6541252" y="2282581"/>
              <a:ext cx="969290" cy="972633"/>
            </a:xfrm>
            <a:prstGeom prst="ellipse">
              <a:avLst/>
            </a:prstGeom>
            <a:solidFill>
              <a:schemeClr val="bg1"/>
            </a:solidFill>
            <a:ln w="20638">
              <a:noFill/>
              <a:round/>
            </a:ln>
          </p:spPr>
          <p:txBody>
            <a:bodyPr/>
            <a:lstStyle/>
            <a:p>
              <a:pPr defTabSz="914400"/>
              <a:endParaRPr lang="zh-CN" altLang="en-US" sz="3200">
                <a:solidFill>
                  <a:schemeClr val="bg1">
                    <a:lumMod val="50000"/>
                  </a:schemeClr>
                </a:solidFill>
                <a:latin typeface="Times New Roman" panose="02020603050405020304" charset="0"/>
                <a:ea typeface="微软雅黑" panose="020B0503020204020204" charset="-122"/>
                <a:cs typeface="Times New Roman" panose="02020603050405020304" charset="0"/>
              </a:endParaRPr>
            </a:p>
          </p:txBody>
        </p:sp>
        <p:grpSp>
          <p:nvGrpSpPr>
            <p:cNvPr id="76" name="Group 85"/>
            <p:cNvGrpSpPr/>
            <p:nvPr/>
          </p:nvGrpSpPr>
          <p:grpSpPr>
            <a:xfrm>
              <a:off x="6834930" y="2581771"/>
              <a:ext cx="381935" cy="381935"/>
              <a:chOff x="1200150" y="3768725"/>
              <a:chExt cx="446088" cy="446088"/>
            </a:xfrm>
            <a:grpFill/>
          </p:grpSpPr>
          <p:sp>
            <p:nvSpPr>
              <p:cNvPr id="7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solidFill>
                <a:schemeClr val="tx1">
                  <a:lumMod val="85000"/>
                  <a:lumOff val="15000"/>
                </a:schemeClr>
              </a:solid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7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7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grpSp>
      </p:grpSp>
      <p:sp>
        <p:nvSpPr>
          <p:cNvPr id="81" name="Oval 20"/>
          <p:cNvSpPr>
            <a:spLocks noChangeArrowheads="1"/>
          </p:cNvSpPr>
          <p:nvPr/>
        </p:nvSpPr>
        <p:spPr bwMode="auto">
          <a:xfrm>
            <a:off x="6755651" y="2963663"/>
            <a:ext cx="1296443" cy="1296844"/>
          </a:xfrm>
          <a:prstGeom prst="ellipse">
            <a:avLst/>
          </a:prstGeom>
          <a:solidFill>
            <a:schemeClr val="bg1"/>
          </a:solidFill>
          <a:ln w="20701">
            <a:noFill/>
            <a:round/>
          </a:ln>
        </p:spPr>
        <p:txBody>
          <a:bodyPr/>
          <a:lstStyle/>
          <a:p>
            <a:pPr defTabSz="914400"/>
            <a:endParaRPr lang="zh-CN" altLang="en-US" sz="3200">
              <a:solidFill>
                <a:schemeClr val="bg1">
                  <a:lumMod val="50000"/>
                </a:schemeClr>
              </a:solidFill>
              <a:latin typeface="Times New Roman" panose="02020603050405020304" charset="0"/>
              <a:ea typeface="微软雅黑" panose="020B0503020204020204" charset="-122"/>
              <a:cs typeface="Times New Roman" panose="02020603050405020304" charset="0"/>
            </a:endParaRPr>
          </a:p>
        </p:txBody>
      </p:sp>
      <p:grpSp>
        <p:nvGrpSpPr>
          <p:cNvPr id="82" name="Group 259"/>
          <p:cNvGrpSpPr/>
          <p:nvPr/>
        </p:nvGrpSpPr>
        <p:grpSpPr>
          <a:xfrm>
            <a:off x="7181870" y="3380178"/>
            <a:ext cx="444005" cy="509247"/>
            <a:chOff x="4638675" y="4654550"/>
            <a:chExt cx="388938" cy="446088"/>
          </a:xfrm>
          <a:solidFill>
            <a:schemeClr val="tx1">
              <a:lumMod val="85000"/>
              <a:lumOff val="15000"/>
            </a:schemeClr>
          </a:solidFill>
        </p:grpSpPr>
        <p:sp>
          <p:nvSpPr>
            <p:cNvPr id="83"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84"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85"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grpSp>
      <p:grpSp>
        <p:nvGrpSpPr>
          <p:cNvPr id="86" name="组合 85"/>
          <p:cNvGrpSpPr/>
          <p:nvPr/>
        </p:nvGrpSpPr>
        <p:grpSpPr>
          <a:xfrm>
            <a:off x="1496414" y="2963663"/>
            <a:ext cx="1294415" cy="1296844"/>
            <a:chOff x="1574594" y="2282581"/>
            <a:chExt cx="970811" cy="972633"/>
          </a:xfrm>
          <a:solidFill>
            <a:schemeClr val="bg1"/>
          </a:solidFill>
        </p:grpSpPr>
        <p:sp>
          <p:nvSpPr>
            <p:cNvPr id="87" name="Oval 12"/>
            <p:cNvSpPr>
              <a:spLocks noChangeArrowheads="1"/>
            </p:cNvSpPr>
            <p:nvPr/>
          </p:nvSpPr>
          <p:spPr bwMode="auto">
            <a:xfrm>
              <a:off x="1574594" y="2282581"/>
              <a:ext cx="970811" cy="972633"/>
            </a:xfrm>
            <a:prstGeom prst="ellipse">
              <a:avLst/>
            </a:prstGeom>
            <a:grpFill/>
            <a:ln w="20701">
              <a:noFill/>
              <a:round/>
            </a:ln>
          </p:spPr>
          <p:txBody>
            <a:bodyPr/>
            <a:lstStyle/>
            <a:p>
              <a:pPr defTabSz="914400"/>
              <a:endParaRPr lang="zh-CN" altLang="en-US" sz="3200">
                <a:solidFill>
                  <a:schemeClr val="bg1">
                    <a:lumMod val="50000"/>
                  </a:schemeClr>
                </a:solidFill>
                <a:latin typeface="Times New Roman" panose="02020603050405020304" charset="0"/>
                <a:ea typeface="微软雅黑" panose="020B0503020204020204" charset="-122"/>
                <a:cs typeface="Times New Roman" panose="02020603050405020304" charset="0"/>
              </a:endParaRPr>
            </a:p>
          </p:txBody>
        </p:sp>
        <p:grpSp>
          <p:nvGrpSpPr>
            <p:cNvPr id="88" name="Group 268"/>
            <p:cNvGrpSpPr/>
            <p:nvPr/>
          </p:nvGrpSpPr>
          <p:grpSpPr>
            <a:xfrm>
              <a:off x="1901913" y="2580786"/>
              <a:ext cx="316168" cy="397424"/>
              <a:chOff x="3793638" y="5511170"/>
              <a:chExt cx="369275" cy="464180"/>
            </a:xfrm>
            <a:grpFill/>
          </p:grpSpPr>
          <p:sp>
            <p:nvSpPr>
              <p:cNvPr id="89" name="Freeform 248"/>
              <p:cNvSpPr>
                <a:spLocks noEditPoints="1"/>
              </p:cNvSpPr>
              <p:nvPr/>
            </p:nvSpPr>
            <p:spPr bwMode="auto">
              <a:xfrm>
                <a:off x="3793638" y="5511170"/>
                <a:ext cx="369275" cy="405441"/>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solidFill>
                <a:schemeClr val="tx1">
                  <a:lumMod val="75000"/>
                  <a:lumOff val="25000"/>
                </a:schemeClr>
              </a:solid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9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9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9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sp>
            <p:nvSpPr>
              <p:cNvPr id="9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1219200">
                  <a:defRPr/>
                </a:pPr>
                <a:endParaRPr lang="en-AU" sz="2400" kern="0">
                  <a:solidFill>
                    <a:schemeClr val="bg1">
                      <a:lumMod val="50000"/>
                    </a:schemeClr>
                  </a:solidFill>
                  <a:latin typeface="Times New Roman" panose="02020603050405020304" charset="0"/>
                  <a:ea typeface="Microsoft YaHei UI" panose="020B0503020204020204" charset="-122"/>
                  <a:cs typeface="Times New Roman" panose="02020603050405020304" charset="0"/>
                </a:endParaRPr>
              </a:p>
            </p:txBody>
          </p:sp>
        </p:grpSp>
      </p:grpSp>
      <p:sp>
        <p:nvSpPr>
          <p:cNvPr id="100" name="矩形 99"/>
          <p:cNvSpPr/>
          <p:nvPr/>
        </p:nvSpPr>
        <p:spPr>
          <a:xfrm>
            <a:off x="8253095" y="1242060"/>
            <a:ext cx="3559175" cy="1198880"/>
          </a:xfrm>
          <a:prstGeom prst="rect">
            <a:avLst/>
          </a:prstGeom>
        </p:spPr>
        <p:txBody>
          <a:bodyPr wrap="square">
            <a:spAutoFit/>
          </a:bodyPr>
          <a:lstStyle/>
          <a:p>
            <a:pPr algn="ctr" defTabSz="914400">
              <a:lnSpc>
                <a:spcPct val="150000"/>
              </a:lnSpc>
              <a:buClr>
                <a:srgbClr val="E7E6E6">
                  <a:lumMod val="10000"/>
                </a:srgbClr>
              </a:buClr>
              <a:buSzTx/>
              <a:buFontTx/>
            </a:pPr>
            <a:r>
              <a:rPr lang="en-US" altLang="zh-CN" sz="1600" b="1" err="1">
                <a:latin typeface="Times New Roman" panose="02020603050405020304" charset="0"/>
                <a:ea typeface="微软雅黑" panose="020B0503020204020204" charset="-122"/>
                <a:cs typeface="Times New Roman" panose="02020603050405020304" charset="0"/>
                <a:sym typeface="+mn-lt"/>
              </a:rPr>
              <a:t>Filling the length of the vectors to make them equilong</a:t>
            </a:r>
            <a:br>
              <a:rPr lang="en-US" altLang="zh-CN" sz="1600" b="1" err="1">
                <a:latin typeface="Times New Roman" panose="02020603050405020304" charset="0"/>
                <a:ea typeface="微软雅黑" panose="020B0503020204020204" charset="-122"/>
                <a:cs typeface="Times New Roman" panose="02020603050405020304" charset="0"/>
                <a:sym typeface="+mn-lt"/>
              </a:rPr>
            </a:br>
            <a:r>
              <a:rPr lang="en-US" altLang="zh-CN" sz="1600" b="1" err="1">
                <a:latin typeface="Times New Roman" panose="02020603050405020304" charset="0"/>
                <a:ea typeface="微软雅黑" panose="020B0503020204020204" charset="-122"/>
                <a:cs typeface="Times New Roman" panose="02020603050405020304" charset="0"/>
                <a:sym typeface="+mn-lt"/>
              </a:rPr>
              <a:t>Merge the vectors into Matrices</a:t>
            </a:r>
          </a:p>
        </p:txBody>
      </p:sp>
      <p:sp>
        <p:nvSpPr>
          <p:cNvPr id="106" name="文本框 105"/>
          <p:cNvSpPr txBox="1"/>
          <p:nvPr/>
        </p:nvSpPr>
        <p:spPr>
          <a:xfrm>
            <a:off x="1031875" y="4457700"/>
            <a:ext cx="2221230" cy="306705"/>
          </a:xfrm>
          <a:prstGeom prst="rect">
            <a:avLst/>
          </a:prstGeom>
          <a:solidFill>
            <a:srgbClr val="595959"/>
          </a:solidFill>
        </p:spPr>
        <p:txBody>
          <a:bodyPr wrap="square" rtlCol="0">
            <a:spAutoFit/>
          </a:bodyPr>
          <a:lstStyle/>
          <a:p>
            <a:pPr algn="ctr"/>
            <a:r>
              <a:rPr lang="en-US" altLang="zh-CN" sz="1400" b="1" spc="300">
                <a:solidFill>
                  <a:schemeClr val="bg1"/>
                </a:solidFill>
                <a:latin typeface="Times New Roman" panose="02020603050405020304" charset="0"/>
                <a:cs typeface="Times New Roman" panose="02020603050405020304" charset="0"/>
              </a:rPr>
              <a:t>Out-of-Order</a:t>
            </a:r>
          </a:p>
        </p:txBody>
      </p:sp>
      <p:sp>
        <p:nvSpPr>
          <p:cNvPr id="107" name="文本框 106"/>
          <p:cNvSpPr txBox="1"/>
          <p:nvPr/>
        </p:nvSpPr>
        <p:spPr>
          <a:xfrm>
            <a:off x="6306820" y="4457700"/>
            <a:ext cx="2193925" cy="306705"/>
          </a:xfrm>
          <a:prstGeom prst="rect">
            <a:avLst/>
          </a:prstGeom>
          <a:solidFill>
            <a:srgbClr val="595959"/>
          </a:solidFill>
        </p:spPr>
        <p:txBody>
          <a:bodyPr wrap="square" rtlCol="0">
            <a:spAutoFit/>
          </a:bodyPr>
          <a:lstStyle/>
          <a:p>
            <a:pPr algn="ctr"/>
            <a:r>
              <a:rPr lang="en-US" altLang="zh-CN" sz="1400" b="1" spc="300">
                <a:solidFill>
                  <a:schemeClr val="bg1"/>
                </a:solidFill>
                <a:latin typeface="Times New Roman" panose="02020603050405020304" charset="0"/>
                <a:cs typeface="Times New Roman" panose="02020603050405020304" charset="0"/>
              </a:rPr>
              <a:t>word to vector</a:t>
            </a:r>
          </a:p>
        </p:txBody>
      </p:sp>
      <p:sp>
        <p:nvSpPr>
          <p:cNvPr id="108" name="文本框 107"/>
          <p:cNvSpPr txBox="1"/>
          <p:nvPr/>
        </p:nvSpPr>
        <p:spPr>
          <a:xfrm>
            <a:off x="3681095" y="2547620"/>
            <a:ext cx="2326640" cy="306705"/>
          </a:xfrm>
          <a:prstGeom prst="rect">
            <a:avLst/>
          </a:prstGeom>
          <a:solidFill>
            <a:srgbClr val="595959"/>
          </a:solidFill>
        </p:spPr>
        <p:txBody>
          <a:bodyPr wrap="square" rtlCol="0">
            <a:spAutoFit/>
          </a:bodyPr>
          <a:lstStyle/>
          <a:p>
            <a:pPr algn="ctr"/>
            <a:r>
              <a:rPr lang="en-US" altLang="zh-CN" sz="1400" b="1" spc="300">
                <a:solidFill>
                  <a:schemeClr val="bg1"/>
                </a:solidFill>
                <a:latin typeface="Times New Roman" panose="02020603050405020304" charset="0"/>
                <a:cs typeface="Times New Roman" panose="02020603050405020304" charset="0"/>
              </a:rPr>
              <a:t>Word Dictionary</a:t>
            </a:r>
          </a:p>
        </p:txBody>
      </p:sp>
      <p:sp>
        <p:nvSpPr>
          <p:cNvPr id="109" name="文本框 108"/>
          <p:cNvSpPr txBox="1"/>
          <p:nvPr/>
        </p:nvSpPr>
        <p:spPr>
          <a:xfrm>
            <a:off x="8976995" y="2548890"/>
            <a:ext cx="2112010" cy="306705"/>
          </a:xfrm>
          <a:prstGeom prst="rect">
            <a:avLst/>
          </a:prstGeom>
          <a:solidFill>
            <a:srgbClr val="595959"/>
          </a:solidFill>
        </p:spPr>
        <p:txBody>
          <a:bodyPr wrap="square" rtlCol="0">
            <a:spAutoFit/>
          </a:bodyPr>
          <a:lstStyle/>
          <a:p>
            <a:pPr algn="ctr"/>
            <a:r>
              <a:rPr lang="en-US" altLang="zh-CN" sz="1400" b="1" spc="300">
                <a:solidFill>
                  <a:schemeClr val="bg1"/>
                </a:solidFill>
                <a:latin typeface="Times New Roman" panose="02020603050405020304" charset="0"/>
                <a:cs typeface="Times New Roman" panose="02020603050405020304" charset="0"/>
              </a:rPr>
              <a:t>Length filling</a:t>
            </a:r>
          </a:p>
        </p:txBody>
      </p:sp>
      <p:sp>
        <p:nvSpPr>
          <p:cNvPr id="2" name="矩形 1"/>
          <p:cNvSpPr/>
          <p:nvPr/>
        </p:nvSpPr>
        <p:spPr>
          <a:xfrm>
            <a:off x="469900" y="4961890"/>
            <a:ext cx="3347720" cy="829945"/>
          </a:xfrm>
          <a:prstGeom prst="rect">
            <a:avLst/>
          </a:prstGeom>
        </p:spPr>
        <p:txBody>
          <a:bodyPr wrap="square">
            <a:spAutoFit/>
          </a:bodyPr>
          <a:lstStyle/>
          <a:p>
            <a:pPr algn="ctr" defTabSz="914400">
              <a:lnSpc>
                <a:spcPct val="150000"/>
              </a:lnSpc>
              <a:buClr>
                <a:srgbClr val="E7E6E6">
                  <a:lumMod val="10000"/>
                </a:srgbClr>
              </a:buClr>
            </a:pPr>
            <a:r>
              <a:rPr lang="en-US" altLang="zh-CN" sz="1600" b="1" err="1">
                <a:solidFill>
                  <a:schemeClr val="tx1"/>
                </a:solidFill>
                <a:latin typeface="Times New Roman" panose="02020603050405020304" charset="0"/>
                <a:ea typeface="微软雅黑" panose="020B0503020204020204" charset="-122"/>
                <a:cs typeface="Times New Roman" panose="02020603050405020304" charset="0"/>
                <a:sym typeface="+mn-lt"/>
              </a:rPr>
              <a:t>Merge the rumor and non-rumor</a:t>
            </a:r>
            <a:br>
              <a:rPr lang="en-US" altLang="zh-CN" sz="1600" b="1" err="1">
                <a:solidFill>
                  <a:schemeClr val="tx1"/>
                </a:solidFill>
                <a:latin typeface="Times New Roman" panose="02020603050405020304" charset="0"/>
                <a:ea typeface="微软雅黑" panose="020B0503020204020204" charset="-122"/>
                <a:cs typeface="Times New Roman" panose="02020603050405020304" charset="0"/>
                <a:sym typeface="+mn-lt"/>
              </a:rPr>
            </a:br>
            <a:r>
              <a:rPr lang="en-US" altLang="zh-CN" sz="1600" b="1" err="1">
                <a:solidFill>
                  <a:schemeClr val="tx1"/>
                </a:solidFill>
                <a:latin typeface="Times New Roman" panose="02020603050405020304" charset="0"/>
                <a:ea typeface="微软雅黑" panose="020B0503020204020204" charset="-122"/>
                <a:cs typeface="Times New Roman" panose="02020603050405020304" charset="0"/>
                <a:sym typeface="+mn-lt"/>
              </a:rPr>
              <a:t>Throw them out of order</a:t>
            </a:r>
          </a:p>
        </p:txBody>
      </p:sp>
      <p:sp>
        <p:nvSpPr>
          <p:cNvPr id="3" name="矩形 2"/>
          <p:cNvSpPr/>
          <p:nvPr/>
        </p:nvSpPr>
        <p:spPr>
          <a:xfrm>
            <a:off x="2908300" y="1239520"/>
            <a:ext cx="3730625" cy="1198880"/>
          </a:xfrm>
          <a:prstGeom prst="rect">
            <a:avLst/>
          </a:prstGeom>
        </p:spPr>
        <p:txBody>
          <a:bodyPr wrap="square">
            <a:spAutoFit/>
          </a:bodyPr>
          <a:lstStyle/>
          <a:p>
            <a:pPr algn="ctr" defTabSz="914400">
              <a:lnSpc>
                <a:spcPct val="150000"/>
              </a:lnSpc>
              <a:buClr>
                <a:srgbClr val="E7E6E6">
                  <a:lumMod val="10000"/>
                </a:srgbClr>
              </a:buClr>
            </a:pPr>
            <a:r>
              <a:rPr lang="en-US" altLang="zh-CN" sz="1600" b="1" err="1">
                <a:solidFill>
                  <a:schemeClr val="tx1"/>
                </a:solidFill>
                <a:latin typeface="Times New Roman" panose="02020603050405020304" charset="0"/>
                <a:ea typeface="微软雅黑" panose="020B0503020204020204" charset="-122"/>
                <a:cs typeface="Times New Roman" panose="02020603050405020304" charset="0"/>
                <a:sym typeface="+mn-lt"/>
              </a:rPr>
              <a:t>Generate a dictionary for all the words in the dataset</a:t>
            </a:r>
            <a:br>
              <a:rPr lang="en-US" altLang="zh-CN" sz="1600" b="1" err="1">
                <a:solidFill>
                  <a:schemeClr val="tx1"/>
                </a:solidFill>
                <a:latin typeface="Times New Roman" panose="02020603050405020304" charset="0"/>
                <a:ea typeface="微软雅黑" panose="020B0503020204020204" charset="-122"/>
                <a:cs typeface="Times New Roman" panose="02020603050405020304" charset="0"/>
                <a:sym typeface="+mn-lt"/>
              </a:rPr>
            </a:br>
            <a:r>
              <a:rPr lang="en-US" altLang="zh-CN" sz="1600" b="1" err="1">
                <a:solidFill>
                  <a:schemeClr val="tx1"/>
                </a:solidFill>
                <a:latin typeface="Times New Roman" panose="02020603050405020304" charset="0"/>
                <a:ea typeface="微软雅黑" panose="020B0503020204020204" charset="-122"/>
                <a:cs typeface="Times New Roman" panose="02020603050405020304" charset="0"/>
                <a:sym typeface="+mn-lt"/>
              </a:rPr>
              <a:t>Onde word corresponds to one number </a:t>
            </a:r>
          </a:p>
        </p:txBody>
      </p:sp>
      <p:sp>
        <p:nvSpPr>
          <p:cNvPr id="5" name="文本框 4"/>
          <p:cNvSpPr txBox="1"/>
          <p:nvPr/>
        </p:nvSpPr>
        <p:spPr>
          <a:xfrm>
            <a:off x="5402898" y="4961890"/>
            <a:ext cx="4001770" cy="829945"/>
          </a:xfrm>
          <a:prstGeom prst="rect">
            <a:avLst/>
          </a:prstGeom>
          <a:noFill/>
        </p:spPr>
        <p:txBody>
          <a:bodyPr wrap="none" rtlCol="0">
            <a:spAutoFit/>
          </a:bodyPr>
          <a:lstStyle/>
          <a:p>
            <a:pPr algn="ctr">
              <a:lnSpc>
                <a:spcPct val="150000"/>
              </a:lnSpc>
              <a:buClr>
                <a:srgbClr val="E7E6E6">
                  <a:lumMod val="10000"/>
                </a:srgbClr>
              </a:buClr>
              <a:buSzTx/>
              <a:buFontTx/>
            </a:pPr>
            <a:r>
              <a:rPr lang="en-US" altLang="zh-CN" sz="1600" b="1" err="1">
                <a:latin typeface="Times New Roman" panose="02020603050405020304" charset="0"/>
                <a:ea typeface="微软雅黑" panose="020B0503020204020204" charset="-122"/>
                <a:cs typeface="Times New Roman" panose="02020603050405020304" charset="0"/>
              </a:rPr>
              <a:t>Use the previously generated dictionary </a:t>
            </a:r>
            <a:br>
              <a:rPr lang="en-US" altLang="zh-CN" sz="1600" b="1" err="1">
                <a:latin typeface="Times New Roman" panose="02020603050405020304" charset="0"/>
                <a:ea typeface="微软雅黑" panose="020B0503020204020204" charset="-122"/>
                <a:cs typeface="Times New Roman" panose="02020603050405020304" charset="0"/>
              </a:rPr>
            </a:br>
            <a:r>
              <a:rPr lang="en-US" altLang="zh-CN" sz="1600" b="1" err="1">
                <a:latin typeface="Times New Roman" panose="02020603050405020304" charset="0"/>
                <a:ea typeface="微软雅黑" panose="020B0503020204020204" charset="-122"/>
                <a:cs typeface="Times New Roman" panose="02020603050405020304" charset="0"/>
              </a:rPr>
              <a:t> convert sentences into unequal length vectors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7429500"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1340044" y="752167"/>
            <a:ext cx="3286125" cy="1174750"/>
          </a:xfrm>
          <a:prstGeom prst="rect">
            <a:avLst/>
          </a:prstGeom>
          <a:noFill/>
        </p:spPr>
        <p:txBody>
          <a:bodyPr wrap="none" lIns="68570" tIns="34289" rIns="68570" bIns="34289" rtlCol="0">
            <a:spAutoFit/>
          </a:bodyPr>
          <a:lstStyle/>
          <a:p>
            <a:pPr defTabSz="685800"/>
            <a:r>
              <a:rPr lang="en-US" sz="7200" b="1" dirty="0">
                <a:solidFill>
                  <a:schemeClr val="bg1"/>
                </a:solidFill>
                <a:latin typeface="Times New Roman" panose="02020603050405020304" charset="0"/>
                <a:ea typeface="宋体" panose="02010600030101010101" pitchFamily="2" charset="-122"/>
                <a:cs typeface="Times New Roman" panose="02020603050405020304" charset="0"/>
              </a:rPr>
              <a:t>Model I</a:t>
            </a:r>
          </a:p>
        </p:txBody>
      </p:sp>
      <p:sp>
        <p:nvSpPr>
          <p:cNvPr id="6" name="文本框 5"/>
          <p:cNvSpPr txBox="1"/>
          <p:nvPr/>
        </p:nvSpPr>
        <p:spPr>
          <a:xfrm>
            <a:off x="935664" y="2374706"/>
            <a:ext cx="1241425" cy="497840"/>
          </a:xfrm>
          <a:prstGeom prst="rect">
            <a:avLst/>
          </a:prstGeom>
          <a:noFill/>
        </p:spPr>
        <p:txBody>
          <a:bodyPr wrap="none" lIns="68570" tIns="34289" rIns="68570" bIns="34289" rtlCol="0">
            <a:spAutoFit/>
          </a:bodyPr>
          <a:lstStyle/>
          <a:p>
            <a:pPr defTabSz="685800"/>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Using:</a:t>
            </a:r>
          </a:p>
        </p:txBody>
      </p:sp>
      <p:sp>
        <p:nvSpPr>
          <p:cNvPr id="2" name="文本框 1"/>
          <p:cNvSpPr txBox="1"/>
          <p:nvPr/>
        </p:nvSpPr>
        <p:spPr>
          <a:xfrm>
            <a:off x="935664" y="3125911"/>
            <a:ext cx="5827395" cy="2221230"/>
          </a:xfrm>
          <a:prstGeom prst="rect">
            <a:avLst/>
          </a:prstGeom>
          <a:noFill/>
        </p:spPr>
        <p:txBody>
          <a:bodyPr wrap="none" lIns="68570" tIns="34289" rIns="68570" bIns="34289" rtlCol="0">
            <a:spAutoFit/>
          </a:bodyPr>
          <a:lstStyle/>
          <a:p>
            <a:pPr marL="457200" indent="-457200" defTabSz="685800">
              <a:buFont typeface="Arial" panose="020B0604020202020204" pitchFamily="34" charset="0"/>
              <a:buChar char="•"/>
            </a:pPr>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SVM</a:t>
            </a:r>
          </a:p>
          <a:p>
            <a:pPr marL="457200" indent="-457200" defTabSz="685800">
              <a:lnSpc>
                <a:spcPct val="200000"/>
              </a:lnSpc>
              <a:buFont typeface="Arial" panose="020B0604020202020204" pitchFamily="34" charset="0"/>
              <a:buChar char="•"/>
            </a:pPr>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Logistic Regression</a:t>
            </a:r>
          </a:p>
          <a:p>
            <a:pPr marL="457200" indent="-457200" defTabSz="685800">
              <a:lnSpc>
                <a:spcPct val="200000"/>
              </a:lnSpc>
              <a:buFont typeface="Arial" panose="020B0604020202020204" pitchFamily="34" charset="0"/>
              <a:buChar char="•"/>
            </a:pPr>
            <a:r>
              <a:rPr lang="en-US" sz="2800" b="1" dirty="0">
                <a:solidFill>
                  <a:schemeClr val="bg1"/>
                </a:solidFill>
                <a:latin typeface="Times New Roman" panose="02020603050405020304" charset="0"/>
                <a:ea typeface="宋体" panose="02010600030101010101" pitchFamily="2" charset="-122"/>
                <a:cs typeface="Times New Roman" panose="02020603050405020304" charset="0"/>
              </a:rPr>
              <a:t>Ensemble Learning - bootstarp</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p:nvPr>
            <p:custDataLst>
              <p:tags r:id="rId1"/>
            </p:custDataLst>
          </p:nvPr>
        </p:nvGraphicFramePr>
        <p:xfrm>
          <a:off x="1420495" y="1265555"/>
          <a:ext cx="8941435" cy="4231640"/>
        </p:xfrm>
        <a:graphic>
          <a:graphicData uri="http://schemas.openxmlformats.org/drawingml/2006/table">
            <a:tbl>
              <a:tblPr firstRow="1" bandRow="1">
                <a:tableStyleId>{5C22544A-7EE6-4342-B048-85BDC9FD1C3A}</a:tableStyleId>
              </a:tblPr>
              <a:tblGrid>
                <a:gridCol w="3253105">
                  <a:extLst>
                    <a:ext uri="{9D8B030D-6E8A-4147-A177-3AD203B41FA5}">
                      <a16:colId xmlns:a16="http://schemas.microsoft.com/office/drawing/2014/main" val="20000"/>
                    </a:ext>
                  </a:extLst>
                </a:gridCol>
                <a:gridCol w="2844165">
                  <a:extLst>
                    <a:ext uri="{9D8B030D-6E8A-4147-A177-3AD203B41FA5}">
                      <a16:colId xmlns:a16="http://schemas.microsoft.com/office/drawing/2014/main" val="20001"/>
                    </a:ext>
                  </a:extLst>
                </a:gridCol>
                <a:gridCol w="2844165">
                  <a:extLst>
                    <a:ext uri="{9D8B030D-6E8A-4147-A177-3AD203B41FA5}">
                      <a16:colId xmlns:a16="http://schemas.microsoft.com/office/drawing/2014/main" val="20002"/>
                    </a:ext>
                  </a:extLst>
                </a:gridCol>
              </a:tblGrid>
              <a:tr h="1057910">
                <a:tc>
                  <a:txBody>
                    <a:bodyPr/>
                    <a:lstStyle/>
                    <a:p>
                      <a:pPr algn="ctr">
                        <a:buNone/>
                      </a:pPr>
                      <a:endParaRPr lang="zh-CN" altLang="en-US" sz="5400">
                        <a:latin typeface="Times New Roman" panose="02020603050405020304" charset="0"/>
                        <a:cs typeface="Times New Roman" panose="02020603050405020304" charset="0"/>
                      </a:endParaRPr>
                    </a:p>
                  </a:txBody>
                  <a:tcPr anchor="ctr"/>
                </a:tc>
                <a:tc>
                  <a:txBody>
                    <a:bodyPr/>
                    <a:lstStyle/>
                    <a:p>
                      <a:pPr algn="ctr">
                        <a:buNone/>
                      </a:pPr>
                      <a:r>
                        <a:rPr lang="en-US" altLang="zh-CN" sz="5400">
                          <a:latin typeface="Times New Roman" panose="02020603050405020304" charset="0"/>
                          <a:cs typeface="Times New Roman" panose="02020603050405020304" charset="0"/>
                        </a:rPr>
                        <a:t>SVM</a:t>
                      </a:r>
                    </a:p>
                  </a:txBody>
                  <a:tcPr anchor="ctr"/>
                </a:tc>
                <a:tc>
                  <a:txBody>
                    <a:bodyPr/>
                    <a:lstStyle/>
                    <a:p>
                      <a:pPr algn="ctr">
                        <a:buNone/>
                      </a:pPr>
                      <a:r>
                        <a:rPr lang="en-US" altLang="zh-CN" sz="5400">
                          <a:latin typeface="Times New Roman" panose="02020603050405020304" charset="0"/>
                          <a:cs typeface="Times New Roman" panose="02020603050405020304" charset="0"/>
                        </a:rPr>
                        <a:t>LR</a:t>
                      </a:r>
                    </a:p>
                  </a:txBody>
                  <a:tcPr anchor="ctr"/>
                </a:tc>
                <a:extLst>
                  <a:ext uri="{0D108BD9-81ED-4DB2-BD59-A6C34878D82A}">
                    <a16:rowId xmlns:a16="http://schemas.microsoft.com/office/drawing/2014/main" val="10000"/>
                  </a:ext>
                </a:extLst>
              </a:tr>
              <a:tr h="1057910">
                <a:tc>
                  <a:txBody>
                    <a:bodyPr/>
                    <a:lstStyle/>
                    <a:p>
                      <a:pPr algn="ctr">
                        <a:buNone/>
                      </a:pPr>
                      <a:r>
                        <a:rPr lang="en-US" altLang="zh-CN" sz="5400">
                          <a:latin typeface="Times New Roman" panose="02020603050405020304" charset="0"/>
                          <a:cs typeface="Times New Roman" panose="02020603050405020304" charset="0"/>
                        </a:rPr>
                        <a:t>Accuracy</a:t>
                      </a:r>
                    </a:p>
                  </a:txBody>
                  <a:tcPr anchor="ctr"/>
                </a:tc>
                <a:tc>
                  <a:txBody>
                    <a:bodyPr/>
                    <a:lstStyle/>
                    <a:p>
                      <a:pPr algn="ctr">
                        <a:buNone/>
                      </a:pPr>
                      <a:r>
                        <a:rPr lang="zh-CN" altLang="en-US" sz="5400" dirty="0">
                          <a:latin typeface="Times New Roman" panose="02020603050405020304" charset="0"/>
                          <a:cs typeface="Times New Roman" panose="02020603050405020304" charset="0"/>
                        </a:rPr>
                        <a:t>0.580</a:t>
                      </a:r>
                      <a:r>
                        <a:rPr lang="en-US" altLang="zh-CN" sz="5400" dirty="0">
                          <a:latin typeface="Times New Roman" panose="02020603050405020304" charset="0"/>
                          <a:cs typeface="Times New Roman" panose="02020603050405020304" charset="0"/>
                        </a:rPr>
                        <a:t>2</a:t>
                      </a:r>
                    </a:p>
                  </a:txBody>
                  <a:tcPr anchor="ctr"/>
                </a:tc>
                <a:tc>
                  <a:txBody>
                    <a:bodyPr/>
                    <a:lstStyle/>
                    <a:p>
                      <a:pPr algn="ctr">
                        <a:buNone/>
                      </a:pPr>
                      <a:r>
                        <a:rPr lang="zh-CN" altLang="en-US" sz="5400">
                          <a:latin typeface="Times New Roman" panose="02020603050405020304" charset="0"/>
                          <a:cs typeface="Times New Roman" panose="02020603050405020304" charset="0"/>
                        </a:rPr>
                        <a:t>0.5542</a:t>
                      </a:r>
                    </a:p>
                  </a:txBody>
                  <a:tcPr anchor="ctr"/>
                </a:tc>
                <a:extLst>
                  <a:ext uri="{0D108BD9-81ED-4DB2-BD59-A6C34878D82A}">
                    <a16:rowId xmlns:a16="http://schemas.microsoft.com/office/drawing/2014/main" val="10001"/>
                  </a:ext>
                </a:extLst>
              </a:tr>
              <a:tr h="1057910">
                <a:tc>
                  <a:txBody>
                    <a:bodyPr/>
                    <a:lstStyle/>
                    <a:p>
                      <a:pPr algn="ctr">
                        <a:buNone/>
                      </a:pPr>
                      <a:r>
                        <a:rPr lang="en-US" altLang="zh-CN" sz="5400">
                          <a:latin typeface="Times New Roman" panose="02020603050405020304" charset="0"/>
                          <a:cs typeface="Times New Roman" panose="02020603050405020304" charset="0"/>
                        </a:rPr>
                        <a:t>Precision</a:t>
                      </a:r>
                    </a:p>
                  </a:txBody>
                  <a:tcPr anchor="ctr"/>
                </a:tc>
                <a:tc>
                  <a:txBody>
                    <a:bodyPr/>
                    <a:lstStyle/>
                    <a:p>
                      <a:pPr algn="ctr">
                        <a:buNone/>
                      </a:pPr>
                      <a:r>
                        <a:rPr lang="zh-CN" altLang="en-US" sz="5400" dirty="0">
                          <a:latin typeface="Times New Roman" panose="02020603050405020304" charset="0"/>
                          <a:cs typeface="Times New Roman" panose="02020603050405020304" charset="0"/>
                          <a:sym typeface="+mn-ea"/>
                        </a:rPr>
                        <a:t>0.565</a:t>
                      </a:r>
                      <a:r>
                        <a:rPr lang="en-US" altLang="zh-CN" sz="5400" dirty="0">
                          <a:latin typeface="Times New Roman" panose="02020603050405020304" charset="0"/>
                          <a:cs typeface="Times New Roman" panose="02020603050405020304" charset="0"/>
                          <a:sym typeface="+mn-ea"/>
                        </a:rPr>
                        <a:t>9</a:t>
                      </a:r>
                      <a:endParaRPr lang="en-US" sz="5400" dirty="0">
                        <a:latin typeface="Times New Roman" panose="02020603050405020304" charset="0"/>
                        <a:cs typeface="Times New Roman" panose="02020603050405020304" charset="0"/>
                      </a:endParaRPr>
                    </a:p>
                  </a:txBody>
                  <a:tcPr anchor="ctr"/>
                </a:tc>
                <a:tc>
                  <a:txBody>
                    <a:bodyPr/>
                    <a:lstStyle/>
                    <a:p>
                      <a:pPr algn="ctr">
                        <a:buNone/>
                      </a:pPr>
                      <a:r>
                        <a:rPr lang="en-US" altLang="zh-CN" sz="5400">
                          <a:latin typeface="Times New Roman" panose="02020603050405020304" charset="0"/>
                          <a:cs typeface="Times New Roman" panose="02020603050405020304" charset="0"/>
                        </a:rPr>
                        <a:t>0.5811</a:t>
                      </a:r>
                    </a:p>
                  </a:txBody>
                  <a:tcPr anchor="ctr"/>
                </a:tc>
                <a:extLst>
                  <a:ext uri="{0D108BD9-81ED-4DB2-BD59-A6C34878D82A}">
                    <a16:rowId xmlns:a16="http://schemas.microsoft.com/office/drawing/2014/main" val="10002"/>
                  </a:ext>
                </a:extLst>
              </a:tr>
              <a:tr h="1057910">
                <a:tc>
                  <a:txBody>
                    <a:bodyPr/>
                    <a:lstStyle/>
                    <a:p>
                      <a:pPr algn="ctr">
                        <a:buNone/>
                      </a:pPr>
                      <a:r>
                        <a:rPr lang="en-US" sz="5400">
                          <a:latin typeface="Times New Roman" panose="02020603050405020304" charset="0"/>
                          <a:cs typeface="Times New Roman" panose="02020603050405020304" charset="0"/>
                        </a:rPr>
                        <a:t>Recall</a:t>
                      </a:r>
                    </a:p>
                  </a:txBody>
                  <a:tcPr anchor="ctr"/>
                </a:tc>
                <a:tc>
                  <a:txBody>
                    <a:bodyPr/>
                    <a:lstStyle/>
                    <a:p>
                      <a:pPr algn="ctr">
                        <a:buNone/>
                      </a:pPr>
                      <a:r>
                        <a:rPr lang="en-US" sz="5400">
                          <a:latin typeface="Times New Roman" panose="02020603050405020304" charset="0"/>
                          <a:cs typeface="Times New Roman" panose="02020603050405020304" charset="0"/>
                          <a:sym typeface="+mn-ea"/>
                        </a:rPr>
                        <a:t>1.0</a:t>
                      </a:r>
                      <a:endParaRPr lang="en-US" sz="5400">
                        <a:latin typeface="Times New Roman" panose="02020603050405020304" charset="0"/>
                        <a:cs typeface="Times New Roman" panose="02020603050405020304" charset="0"/>
                      </a:endParaRPr>
                    </a:p>
                  </a:txBody>
                  <a:tcPr anchor="ctr"/>
                </a:tc>
                <a:tc>
                  <a:txBody>
                    <a:bodyPr/>
                    <a:lstStyle/>
                    <a:p>
                      <a:pPr algn="ctr">
                        <a:buNone/>
                      </a:pPr>
                      <a:r>
                        <a:rPr lang="en-US" altLang="zh-CN" sz="5400" dirty="0">
                          <a:latin typeface="Times New Roman" panose="02020603050405020304" charset="0"/>
                          <a:cs typeface="Times New Roman" panose="02020603050405020304" charset="0"/>
                          <a:sym typeface="+mn-ea"/>
                        </a:rPr>
                        <a:t>0.6638</a:t>
                      </a:r>
                      <a:endParaRPr lang="en-US" altLang="zh-CN" sz="5400" dirty="0">
                        <a:latin typeface="Times New Roman" panose="02020603050405020304" charset="0"/>
                        <a:cs typeface="Times New Roman" panose="02020603050405020304" charset="0"/>
                      </a:endParaRPr>
                    </a:p>
                  </a:txBody>
                  <a:tcPr anchor="ctr"/>
                </a:tc>
                <a:extLst>
                  <a:ext uri="{0D108BD9-81ED-4DB2-BD59-A6C34878D82A}">
                    <a16:rowId xmlns:a16="http://schemas.microsoft.com/office/drawing/2014/main" val="10003"/>
                  </a:ext>
                </a:extLst>
              </a:tr>
            </a:tbl>
          </a:graphicData>
        </a:graphic>
      </p:graphicFrame>
      <p:sp>
        <p:nvSpPr>
          <p:cNvPr id="10" name="文本框 9"/>
          <p:cNvSpPr txBox="1"/>
          <p:nvPr/>
        </p:nvSpPr>
        <p:spPr>
          <a:xfrm>
            <a:off x="2567305" y="5497195"/>
            <a:ext cx="8181340" cy="1106805"/>
          </a:xfrm>
          <a:prstGeom prst="rect">
            <a:avLst/>
          </a:prstGeom>
          <a:noFill/>
        </p:spPr>
        <p:txBody>
          <a:bodyPr wrap="square" rtlCol="0">
            <a:spAutoFit/>
          </a:bodyPr>
          <a:lstStyle/>
          <a:p>
            <a:pPr indent="0" algn="l">
              <a:lnSpc>
                <a:spcPct val="150000"/>
              </a:lnSpc>
              <a:buFont typeface="Arial" panose="020B0604020202020204" pitchFamily="34" charset="0"/>
              <a:buNone/>
            </a:pPr>
            <a:r>
              <a:rPr lang="en-US" altLang="zh-CN" sz="4400" b="1">
                <a:latin typeface="Times New Roman" panose="02020603050405020304" charset="0"/>
                <a:cs typeface="Times New Roman" panose="02020603050405020304" charset="0"/>
              </a:rPr>
              <a:t>Can EL makes result better?</a:t>
            </a:r>
          </a:p>
        </p:txBody>
      </p:sp>
      <p:sp>
        <p:nvSpPr>
          <p:cNvPr id="8" name="文本框 7"/>
          <p:cNvSpPr txBox="1"/>
          <p:nvPr/>
        </p:nvSpPr>
        <p:spPr>
          <a:xfrm>
            <a:off x="640080" y="361950"/>
            <a:ext cx="5756275" cy="767080"/>
          </a:xfrm>
          <a:prstGeom prst="rect">
            <a:avLst/>
          </a:prstGeom>
          <a:noFill/>
          <a:ln w="3175" cmpd="sng">
            <a:solidFill>
              <a:schemeClr val="tx1"/>
            </a:solidFill>
          </a:ln>
        </p:spPr>
        <p:txBody>
          <a:bodyPr wrap="square" lIns="91436" tIns="45718" rIns="91436" bIns="45718" rtlCol="0">
            <a:spAutoFit/>
          </a:bodyPr>
          <a:lstStyle/>
          <a:p>
            <a:pPr algn="ctr"/>
            <a:r>
              <a:rPr kumimoji="1" lang="en-US" sz="4400" dirty="0">
                <a:solidFill>
                  <a:schemeClr val="tx1"/>
                </a:solidFill>
                <a:latin typeface="Times New Roman" panose="02020603050405020304" charset="0"/>
                <a:cs typeface="Times New Roman" panose="02020603050405020304" charset="0"/>
              </a:rPr>
              <a:t>Model I: SVM &amp; LR</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40080" y="361950"/>
            <a:ext cx="5564505" cy="767080"/>
          </a:xfrm>
          <a:prstGeom prst="rect">
            <a:avLst/>
          </a:prstGeom>
          <a:noFill/>
          <a:ln w="3175" cmpd="sng">
            <a:solidFill>
              <a:schemeClr val="tx1"/>
            </a:solidFill>
          </a:ln>
        </p:spPr>
        <p:txBody>
          <a:bodyPr wrap="square" lIns="91436" tIns="45718" rIns="91436" bIns="45718" rtlCol="0">
            <a:spAutoFit/>
          </a:bodyPr>
          <a:lstStyle/>
          <a:p>
            <a:pPr algn="ctr"/>
            <a:r>
              <a:rPr kumimoji="1" lang="en-US" sz="4400" dirty="0">
                <a:solidFill>
                  <a:schemeClr val="tx1"/>
                </a:solidFill>
                <a:latin typeface="Times New Roman" panose="02020603050405020304" charset="0"/>
                <a:cs typeface="Times New Roman" panose="02020603050405020304" charset="0"/>
              </a:rPr>
              <a:t>Model I: EL - bootstrap</a:t>
            </a:r>
          </a:p>
        </p:txBody>
      </p:sp>
      <p:sp>
        <p:nvSpPr>
          <p:cNvPr id="9" name="文本框 8"/>
          <p:cNvSpPr txBox="1"/>
          <p:nvPr/>
        </p:nvSpPr>
        <p:spPr>
          <a:xfrm>
            <a:off x="497840" y="1440815"/>
            <a:ext cx="11196320" cy="4154170"/>
          </a:xfrm>
          <a:prstGeom prst="rect">
            <a:avLst/>
          </a:prstGeom>
          <a:noFill/>
        </p:spPr>
        <p:txBody>
          <a:bodyPr wrap="square" rtlCol="0">
            <a:spAutoFit/>
          </a:bodyPr>
          <a:lstStyle/>
          <a:p>
            <a:pPr marL="571500" indent="-571500" algn="l">
              <a:lnSpc>
                <a:spcPct val="150000"/>
              </a:lnSpc>
              <a:buFont typeface="Arial" panose="020B0604020202020204" pitchFamily="34" charset="0"/>
              <a:buChar char="•"/>
            </a:pPr>
            <a:r>
              <a:rPr lang="en-US" sz="4400" b="1">
                <a:latin typeface="Times New Roman" panose="02020603050405020304" charset="0"/>
                <a:cs typeface="Times New Roman" panose="02020603050405020304" charset="0"/>
              </a:rPr>
              <a:t>Choose index with replacement randomly</a:t>
            </a:r>
          </a:p>
          <a:p>
            <a:pPr marL="571500" indent="-571500" algn="l">
              <a:lnSpc>
                <a:spcPct val="150000"/>
              </a:lnSpc>
              <a:buFont typeface="Arial" panose="020B0604020202020204" pitchFamily="34" charset="0"/>
              <a:buChar char="•"/>
            </a:pPr>
            <a:r>
              <a:rPr lang="en-US" altLang="zh-CN" sz="4400" b="1">
                <a:latin typeface="Times New Roman" panose="02020603050405020304" charset="0"/>
                <a:cs typeface="Times New Roman" panose="02020603050405020304" charset="0"/>
              </a:rPr>
              <a:t>Create new data set based on index</a:t>
            </a:r>
          </a:p>
          <a:p>
            <a:pPr marL="571500" indent="-571500" algn="l">
              <a:lnSpc>
                <a:spcPct val="150000"/>
              </a:lnSpc>
              <a:buFont typeface="Arial" panose="020B0604020202020204" pitchFamily="34" charset="0"/>
              <a:buChar char="•"/>
            </a:pPr>
            <a:r>
              <a:rPr lang="en-US" altLang="zh-CN" sz="4400" b="1">
                <a:latin typeface="Times New Roman" panose="02020603050405020304" charset="0"/>
                <a:cs typeface="Times New Roman" panose="02020603050405020304" charset="0"/>
              </a:rPr>
              <a:t>Use new data set to train model</a:t>
            </a:r>
          </a:p>
          <a:p>
            <a:pPr marL="571500" indent="-571500" algn="l">
              <a:lnSpc>
                <a:spcPct val="150000"/>
              </a:lnSpc>
              <a:buFont typeface="Arial" panose="020B0604020202020204" pitchFamily="34" charset="0"/>
              <a:buChar char="•"/>
            </a:pPr>
            <a:r>
              <a:rPr lang="en-US" altLang="zh-CN" sz="4400" b="1">
                <a:latin typeface="Times New Roman" panose="02020603050405020304" charset="0"/>
                <a:cs typeface="Times New Roman" panose="02020603050405020304" charset="0"/>
              </a:rPr>
              <a:t>Store 101 results and voting</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40080" y="361950"/>
            <a:ext cx="5564505" cy="767080"/>
          </a:xfrm>
          <a:prstGeom prst="rect">
            <a:avLst/>
          </a:prstGeom>
          <a:noFill/>
          <a:ln w="3175" cmpd="sng">
            <a:solidFill>
              <a:schemeClr val="tx1"/>
            </a:solidFill>
          </a:ln>
        </p:spPr>
        <p:txBody>
          <a:bodyPr wrap="square" lIns="91436" tIns="45718" rIns="91436" bIns="45718" rtlCol="0">
            <a:spAutoFit/>
          </a:bodyPr>
          <a:lstStyle/>
          <a:p>
            <a:pPr algn="ctr"/>
            <a:r>
              <a:rPr kumimoji="1" lang="en-US" sz="4400" dirty="0">
                <a:solidFill>
                  <a:schemeClr val="tx1"/>
                </a:solidFill>
                <a:latin typeface="Times New Roman" panose="02020603050405020304" charset="0"/>
                <a:cs typeface="Times New Roman" panose="02020603050405020304" charset="0"/>
              </a:rPr>
              <a:t>Model I: EL - bootstrap</a:t>
            </a:r>
          </a:p>
        </p:txBody>
      </p:sp>
      <p:graphicFrame>
        <p:nvGraphicFramePr>
          <p:cNvPr id="2" name="表格 1"/>
          <p:cNvGraphicFramePr/>
          <p:nvPr>
            <p:custDataLst>
              <p:tags r:id="rId1"/>
            </p:custDataLst>
          </p:nvPr>
        </p:nvGraphicFramePr>
        <p:xfrm>
          <a:off x="1420495" y="1265555"/>
          <a:ext cx="8941435" cy="4231640"/>
        </p:xfrm>
        <a:graphic>
          <a:graphicData uri="http://schemas.openxmlformats.org/drawingml/2006/table">
            <a:tbl>
              <a:tblPr firstRow="1" bandRow="1">
                <a:tableStyleId>{5C22544A-7EE6-4342-B048-85BDC9FD1C3A}</a:tableStyleId>
              </a:tblPr>
              <a:tblGrid>
                <a:gridCol w="3253105">
                  <a:extLst>
                    <a:ext uri="{9D8B030D-6E8A-4147-A177-3AD203B41FA5}">
                      <a16:colId xmlns:a16="http://schemas.microsoft.com/office/drawing/2014/main" val="20000"/>
                    </a:ext>
                  </a:extLst>
                </a:gridCol>
                <a:gridCol w="2844165">
                  <a:extLst>
                    <a:ext uri="{9D8B030D-6E8A-4147-A177-3AD203B41FA5}">
                      <a16:colId xmlns:a16="http://schemas.microsoft.com/office/drawing/2014/main" val="20001"/>
                    </a:ext>
                  </a:extLst>
                </a:gridCol>
                <a:gridCol w="2844165">
                  <a:extLst>
                    <a:ext uri="{9D8B030D-6E8A-4147-A177-3AD203B41FA5}">
                      <a16:colId xmlns:a16="http://schemas.microsoft.com/office/drawing/2014/main" val="20002"/>
                    </a:ext>
                  </a:extLst>
                </a:gridCol>
              </a:tblGrid>
              <a:tr h="1057910">
                <a:tc>
                  <a:txBody>
                    <a:bodyPr/>
                    <a:lstStyle/>
                    <a:p>
                      <a:pPr algn="ctr">
                        <a:buNone/>
                      </a:pPr>
                      <a:endParaRPr lang="zh-CN" altLang="en-US" sz="5400">
                        <a:latin typeface="Times New Roman" panose="02020603050405020304" charset="0"/>
                        <a:cs typeface="Times New Roman" panose="02020603050405020304" charset="0"/>
                      </a:endParaRPr>
                    </a:p>
                  </a:txBody>
                  <a:tcPr anchor="ctr"/>
                </a:tc>
                <a:tc>
                  <a:txBody>
                    <a:bodyPr/>
                    <a:lstStyle/>
                    <a:p>
                      <a:pPr algn="ctr">
                        <a:buNone/>
                      </a:pPr>
                      <a:r>
                        <a:rPr lang="en-US" altLang="zh-CN" sz="5400">
                          <a:latin typeface="Times New Roman" panose="02020603050405020304" charset="0"/>
                          <a:cs typeface="Times New Roman" panose="02020603050405020304" charset="0"/>
                        </a:rPr>
                        <a:t>SVM</a:t>
                      </a:r>
                    </a:p>
                  </a:txBody>
                  <a:tcPr anchor="ctr"/>
                </a:tc>
                <a:tc>
                  <a:txBody>
                    <a:bodyPr/>
                    <a:lstStyle/>
                    <a:p>
                      <a:pPr algn="ctr">
                        <a:buNone/>
                      </a:pPr>
                      <a:r>
                        <a:rPr lang="en-US" altLang="zh-CN" sz="5400">
                          <a:latin typeface="Times New Roman" panose="02020603050405020304" charset="0"/>
                          <a:cs typeface="Times New Roman" panose="02020603050405020304" charset="0"/>
                        </a:rPr>
                        <a:t>LR</a:t>
                      </a:r>
                    </a:p>
                  </a:txBody>
                  <a:tcPr anchor="ctr"/>
                </a:tc>
                <a:extLst>
                  <a:ext uri="{0D108BD9-81ED-4DB2-BD59-A6C34878D82A}">
                    <a16:rowId xmlns:a16="http://schemas.microsoft.com/office/drawing/2014/main" val="10000"/>
                  </a:ext>
                </a:extLst>
              </a:tr>
              <a:tr h="1057910">
                <a:tc>
                  <a:txBody>
                    <a:bodyPr/>
                    <a:lstStyle/>
                    <a:p>
                      <a:pPr algn="ctr">
                        <a:buNone/>
                      </a:pPr>
                      <a:r>
                        <a:rPr lang="en-US" altLang="zh-CN" sz="5400">
                          <a:latin typeface="Times New Roman" panose="02020603050405020304" charset="0"/>
                          <a:cs typeface="Times New Roman" panose="02020603050405020304" charset="0"/>
                        </a:rPr>
                        <a:t>Accuracy</a:t>
                      </a:r>
                    </a:p>
                  </a:txBody>
                  <a:tcPr anchor="ctr"/>
                </a:tc>
                <a:tc>
                  <a:txBody>
                    <a:bodyPr/>
                    <a:lstStyle/>
                    <a:p>
                      <a:pPr algn="ctr">
                        <a:buNone/>
                      </a:pPr>
                      <a:r>
                        <a:rPr lang="zh-CN" altLang="en-US" sz="5400" dirty="0">
                          <a:latin typeface="Times New Roman" panose="02020603050405020304" charset="0"/>
                          <a:cs typeface="Times New Roman" panose="02020603050405020304" charset="0"/>
                        </a:rPr>
                        <a:t>0.580</a:t>
                      </a:r>
                      <a:r>
                        <a:rPr lang="en-US" altLang="zh-CN" sz="5400" dirty="0">
                          <a:latin typeface="Times New Roman" panose="02020603050405020304" charset="0"/>
                          <a:cs typeface="Times New Roman" panose="02020603050405020304" charset="0"/>
                        </a:rPr>
                        <a:t>2</a:t>
                      </a:r>
                    </a:p>
                  </a:txBody>
                  <a:tcPr anchor="ctr"/>
                </a:tc>
                <a:tc>
                  <a:txBody>
                    <a:bodyPr/>
                    <a:lstStyle/>
                    <a:p>
                      <a:pPr algn="ctr">
                        <a:buNone/>
                      </a:pPr>
                      <a:r>
                        <a:rPr lang="zh-CN" altLang="en-US" sz="5400">
                          <a:latin typeface="Times New Roman" panose="02020603050405020304" charset="0"/>
                          <a:cs typeface="Times New Roman" panose="02020603050405020304" charset="0"/>
                        </a:rPr>
                        <a:t>0.55</a:t>
                      </a:r>
                      <a:r>
                        <a:rPr lang="en-US" altLang="zh-CN" sz="5400">
                          <a:latin typeface="Times New Roman" panose="02020603050405020304" charset="0"/>
                          <a:cs typeface="Times New Roman" panose="02020603050405020304" charset="0"/>
                        </a:rPr>
                        <a:t>90</a:t>
                      </a:r>
                    </a:p>
                  </a:txBody>
                  <a:tcPr anchor="ctr"/>
                </a:tc>
                <a:extLst>
                  <a:ext uri="{0D108BD9-81ED-4DB2-BD59-A6C34878D82A}">
                    <a16:rowId xmlns:a16="http://schemas.microsoft.com/office/drawing/2014/main" val="10001"/>
                  </a:ext>
                </a:extLst>
              </a:tr>
              <a:tr h="1057910">
                <a:tc>
                  <a:txBody>
                    <a:bodyPr/>
                    <a:lstStyle/>
                    <a:p>
                      <a:pPr algn="ctr">
                        <a:buNone/>
                      </a:pPr>
                      <a:r>
                        <a:rPr lang="en-US" altLang="zh-CN" sz="5400">
                          <a:latin typeface="Times New Roman" panose="02020603050405020304" charset="0"/>
                          <a:cs typeface="Times New Roman" panose="02020603050405020304" charset="0"/>
                        </a:rPr>
                        <a:t>Precision</a:t>
                      </a:r>
                    </a:p>
                  </a:txBody>
                  <a:tcPr anchor="ctr"/>
                </a:tc>
                <a:tc>
                  <a:txBody>
                    <a:bodyPr/>
                    <a:lstStyle/>
                    <a:p>
                      <a:pPr algn="ctr">
                        <a:buNone/>
                      </a:pPr>
                      <a:r>
                        <a:rPr lang="zh-CN" altLang="en-US" sz="5400">
                          <a:latin typeface="Times New Roman" panose="02020603050405020304" charset="0"/>
                          <a:cs typeface="Times New Roman" panose="02020603050405020304" charset="0"/>
                          <a:sym typeface="+mn-ea"/>
                        </a:rPr>
                        <a:t>0.565</a:t>
                      </a:r>
                      <a:r>
                        <a:rPr lang="en-US" altLang="zh-CN" sz="5400">
                          <a:latin typeface="Times New Roman" panose="02020603050405020304" charset="0"/>
                          <a:cs typeface="Times New Roman" panose="02020603050405020304" charset="0"/>
                          <a:sym typeface="+mn-ea"/>
                        </a:rPr>
                        <a:t>9</a:t>
                      </a:r>
                      <a:endParaRPr lang="en-US" sz="5400">
                        <a:latin typeface="Times New Roman" panose="02020603050405020304" charset="0"/>
                        <a:cs typeface="Times New Roman" panose="02020603050405020304" charset="0"/>
                      </a:endParaRPr>
                    </a:p>
                  </a:txBody>
                  <a:tcPr anchor="ctr"/>
                </a:tc>
                <a:tc>
                  <a:txBody>
                    <a:bodyPr/>
                    <a:lstStyle/>
                    <a:p>
                      <a:pPr algn="ctr">
                        <a:buNone/>
                      </a:pPr>
                      <a:r>
                        <a:rPr lang="en-US" altLang="zh-CN" sz="5400">
                          <a:latin typeface="Times New Roman" panose="02020603050405020304" charset="0"/>
                          <a:cs typeface="Times New Roman" panose="02020603050405020304" charset="0"/>
                        </a:rPr>
                        <a:t>0.5836</a:t>
                      </a:r>
                    </a:p>
                  </a:txBody>
                  <a:tcPr anchor="ctr"/>
                </a:tc>
                <a:extLst>
                  <a:ext uri="{0D108BD9-81ED-4DB2-BD59-A6C34878D82A}">
                    <a16:rowId xmlns:a16="http://schemas.microsoft.com/office/drawing/2014/main" val="10002"/>
                  </a:ext>
                </a:extLst>
              </a:tr>
              <a:tr h="1057910">
                <a:tc>
                  <a:txBody>
                    <a:bodyPr/>
                    <a:lstStyle/>
                    <a:p>
                      <a:pPr algn="ctr">
                        <a:buNone/>
                      </a:pPr>
                      <a:r>
                        <a:rPr lang="en-US" sz="5400">
                          <a:latin typeface="Times New Roman" panose="02020603050405020304" charset="0"/>
                          <a:cs typeface="Times New Roman" panose="02020603050405020304" charset="0"/>
                        </a:rPr>
                        <a:t>Recall</a:t>
                      </a:r>
                    </a:p>
                  </a:txBody>
                  <a:tcPr anchor="ctr"/>
                </a:tc>
                <a:tc>
                  <a:txBody>
                    <a:bodyPr/>
                    <a:lstStyle/>
                    <a:p>
                      <a:pPr algn="ctr">
                        <a:buNone/>
                      </a:pPr>
                      <a:r>
                        <a:rPr lang="en-US" sz="5400">
                          <a:latin typeface="Times New Roman" panose="02020603050405020304" charset="0"/>
                          <a:cs typeface="Times New Roman" panose="02020603050405020304" charset="0"/>
                          <a:sym typeface="+mn-ea"/>
                        </a:rPr>
                        <a:t>1.0</a:t>
                      </a:r>
                      <a:endParaRPr lang="en-US" sz="5400">
                        <a:latin typeface="Times New Roman" panose="02020603050405020304" charset="0"/>
                        <a:cs typeface="Times New Roman" panose="02020603050405020304" charset="0"/>
                      </a:endParaRPr>
                    </a:p>
                  </a:txBody>
                  <a:tcPr anchor="ctr"/>
                </a:tc>
                <a:tc>
                  <a:txBody>
                    <a:bodyPr/>
                    <a:lstStyle/>
                    <a:p>
                      <a:pPr algn="ctr">
                        <a:buNone/>
                      </a:pPr>
                      <a:r>
                        <a:rPr lang="en-US" altLang="zh-CN" sz="5400" dirty="0">
                          <a:latin typeface="Times New Roman" panose="02020603050405020304" charset="0"/>
                          <a:cs typeface="Times New Roman" panose="02020603050405020304" charset="0"/>
                          <a:sym typeface="+mn-ea"/>
                        </a:rPr>
                        <a:t>0.6767</a:t>
                      </a:r>
                    </a:p>
                  </a:txBody>
                  <a:tcPr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MxNGRkZWVhMWY5YTMzZWU5MzFlYmM0MmRhNWQyMDY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9daa61b-7a10-41c5-b01f-37b29668a043}"/>
  <p:tag name="TABLE_ENDDRAG_ORIGIN_RECT" val="704*333"/>
  <p:tag name="TABLE_ENDDRAG_RECT" val="111*99*704*333"/>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96ed804-b4c4-47dc-85fd-d0e1624c464b}"/>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213,&quot;width&quot;:8081}"/>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0d41755b-8f20-428e-970a-c25931fba7b9}"/>
  <p:tag name="TABLE_ENDDRAG_ORIGIN_RECT" val="205*129"/>
  <p:tag name="TABLE_ENDDRAG_RECT" val="144*225*205*129"/>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d80e4ba8-0bda-49f1-89bd-c9b026c7d952}"/>
  <p:tag name="TABLE_ENDDRAG_ORIGIN_RECT" val="205*140"/>
  <p:tag name="TABLE_ENDDRAG_RECT" val="128*393*205*140"/>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efe9fe2c-a27e-41a8-99ca-73d04ae34709}"/>
</p:tagLst>
</file>

<file path=ppt/theme/theme1.xml><?xml version="1.0" encoding="utf-8"?>
<a:theme xmlns:a="http://schemas.openxmlformats.org/drawingml/2006/main" name="Office 主题">
  <a:themeElements>
    <a:clrScheme name="自定义 30">
      <a:dk1>
        <a:sysClr val="windowText" lastClr="000000"/>
      </a:dk1>
      <a:lt1>
        <a:sysClr val="window" lastClr="FFFFFF"/>
      </a:lt1>
      <a:dk2>
        <a:srgbClr val="44546A"/>
      </a:dk2>
      <a:lt2>
        <a:srgbClr val="E7E6E6"/>
      </a:lt2>
      <a:accent1>
        <a:srgbClr val="7030A0"/>
      </a:accent1>
      <a:accent2>
        <a:srgbClr val="BC3A87"/>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2048</Words>
  <Application>Microsoft Office PowerPoint</Application>
  <PresentationFormat>宽屏</PresentationFormat>
  <Paragraphs>264</Paragraphs>
  <Slides>25</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等线</vt:lpstr>
      <vt:lpstr>微软雅黑</vt:lpstr>
      <vt:lpstr>Abadi</vt:lpstr>
      <vt:lpstr>Arial</vt:lpstr>
      <vt:lpstr>Calibri</vt:lpstr>
      <vt:lpstr>Segoe UI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lenovo pc</cp:lastModifiedBy>
  <cp:revision>77</cp:revision>
  <dcterms:created xsi:type="dcterms:W3CDTF">2015-08-10T01:59:00Z</dcterms:created>
  <dcterms:modified xsi:type="dcterms:W3CDTF">2022-05-18T10:06:40Z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B155B7DA7D594540BE11EC9DC177FDDA</vt:lpwstr>
  </property>
  <property fmtid="{D5CDD505-2E9C-101B-9397-08002B2CF9AE}" pid="3" name="KSOProductBuildVer">
    <vt:lpwstr>2052-11.1.0.11691</vt:lpwstr>
  </property>
</Properties>
</file>