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2011083" y="1867408"/>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Ronald Spires</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dirty="0" err="1"/>
              <a:t>DevSecOps</a:t>
            </a:r>
            <a:r>
              <a:rPr lang="en-US" dirty="0"/>
              <a:t> pipeline– A secure coding pipeline that is full circle to ensure The code is secure and efficient.</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The debugger is a crucial part if coding that should be used often to ensure code works and presents no errors at any stage. </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sz="2000" dirty="0"/>
              <a:t>The joy of coding or cybersecurity is that there is always a risk involved. You have to stay on top of everything to prevent hackers from getting data and ensure your code is secure to avoid errors. A benefit to this is that you are always learning and improving.</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Probably the biggest recommendation you see with coding is to keep it simple and concise. This is important as it will be easier to understand and fix as needed as well as not requiring a lot of time to learn new code methods.</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indent="-285750">
              <a:spcBef>
                <a:spcPts val="0"/>
              </a:spcBef>
              <a:buSzPts val="2200"/>
            </a:pPr>
            <a:r>
              <a:rPr lang="en-US" sz="1800" dirty="0"/>
              <a:t>In conclusion, secure coding entails of more than most people would think. The zero trust policy is also a good policy to use as you can never be too careful or too trusting.</a:t>
            </a:r>
            <a:endParaRPr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Seacord</a:t>
            </a:r>
            <a:r>
              <a:rPr lang="en-US" dirty="0"/>
              <a:t>, R. C. (2005). Secure coding in C and C++. Pearson Education.</a:t>
            </a:r>
          </a:p>
          <a:p>
            <a:pPr marL="228600" lvl="0" indent="-228600" algn="l" rtl="0">
              <a:lnSpc>
                <a:spcPct val="90000"/>
              </a:lnSpc>
              <a:spcBef>
                <a:spcPts val="0"/>
              </a:spcBef>
              <a:spcAft>
                <a:spcPts val="0"/>
              </a:spcAft>
              <a:buClr>
                <a:schemeClr val="lt1"/>
              </a:buClr>
              <a:buSzPts val="2200"/>
              <a:buChar char="•"/>
            </a:pPr>
            <a:r>
              <a:rPr lang="en-US" dirty="0" err="1"/>
              <a:t>Kirsh</a:t>
            </a:r>
            <a:r>
              <a:rPr lang="en-US" dirty="0"/>
              <a:t>, A. (2022, August 16). Top 10 secure C++ coding practices – </a:t>
            </a:r>
            <a:r>
              <a:rPr lang="en-US" dirty="0" err="1"/>
              <a:t>Incredibuild</a:t>
            </a:r>
            <a:r>
              <a:rPr lang="en-US" dirty="0"/>
              <a:t>. </a:t>
            </a:r>
            <a:r>
              <a:rPr lang="en-US" dirty="0" err="1"/>
              <a:t>Incredibuild</a:t>
            </a:r>
            <a:r>
              <a:rPr lang="en-US" dirty="0"/>
              <a:t>. https://www.incredibuild.com/blog/top-10-secure-c-coding-practices</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This model is to give us a detailed description of the defense in depth model. This security policy is important in ensuring that your code is secure and does not give you easily avoidable errors or easier for a hacker to gain access.</a:t>
            </a:r>
            <a:endParaRPr sz="16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t>There are four threat levels classified in the chart seen here.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102352360"/>
              </p:ext>
            </p:extLst>
          </p:nvPr>
        </p:nvGraphicFramePr>
        <p:xfrm>
          <a:off x="3171900" y="2561050"/>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 – a cyber threat is more likely to occur</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 – this is how urgent the threat should be addressed</a:t>
                      </a:r>
                      <a:endParaRPr lang="en-US" sz="1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 – not an urgent threat or issue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 – Threats and issues are less 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1.	Validate Input Data</a:t>
            </a:r>
          </a:p>
          <a:p>
            <a:pPr marL="0" lvl="0" indent="0" algn="l" rtl="0">
              <a:lnSpc>
                <a:spcPct val="90000"/>
              </a:lnSpc>
              <a:spcBef>
                <a:spcPts val="0"/>
              </a:spcBef>
              <a:spcAft>
                <a:spcPts val="0"/>
              </a:spcAft>
              <a:buClr>
                <a:schemeClr val="lt1"/>
              </a:buClr>
              <a:buSzPts val="2200"/>
              <a:buNone/>
            </a:pPr>
            <a:r>
              <a:rPr lang="en-US" dirty="0"/>
              <a:t>
2.	Heed Compiler Warnings</a:t>
            </a:r>
          </a:p>
          <a:p>
            <a:pPr marL="0" lvl="0" indent="0" algn="l" rtl="0">
              <a:lnSpc>
                <a:spcPct val="90000"/>
              </a:lnSpc>
              <a:spcBef>
                <a:spcPts val="0"/>
              </a:spcBef>
              <a:spcAft>
                <a:spcPts val="0"/>
              </a:spcAft>
              <a:buClr>
                <a:schemeClr val="lt1"/>
              </a:buClr>
              <a:buSzPts val="2200"/>
              <a:buNone/>
            </a:pPr>
            <a:r>
              <a:rPr lang="en-US" dirty="0"/>
              <a:t>
3.	Architect and Design for Security Policies</a:t>
            </a:r>
          </a:p>
          <a:p>
            <a:pPr marL="0" lvl="0" indent="0" algn="l" rtl="0">
              <a:lnSpc>
                <a:spcPct val="90000"/>
              </a:lnSpc>
              <a:spcBef>
                <a:spcPts val="0"/>
              </a:spcBef>
              <a:spcAft>
                <a:spcPts val="0"/>
              </a:spcAft>
              <a:buClr>
                <a:schemeClr val="lt1"/>
              </a:buClr>
              <a:buSzPts val="2200"/>
              <a:buNone/>
            </a:pPr>
            <a:r>
              <a:rPr lang="en-US" dirty="0"/>
              <a:t>
4.	Keep It Simple</a:t>
            </a:r>
          </a:p>
          <a:p>
            <a:pPr marL="0" lvl="0" indent="0" algn="l" rtl="0">
              <a:lnSpc>
                <a:spcPct val="90000"/>
              </a:lnSpc>
              <a:spcBef>
                <a:spcPts val="0"/>
              </a:spcBef>
              <a:spcAft>
                <a:spcPts val="0"/>
              </a:spcAft>
              <a:buClr>
                <a:schemeClr val="lt1"/>
              </a:buClr>
              <a:buSzPts val="2200"/>
              <a:buNone/>
            </a:pPr>
            <a:r>
              <a:rPr lang="en-US" dirty="0"/>
              <a:t>
5.	Default Deny</a:t>
            </a:r>
          </a:p>
          <a:p>
            <a:pPr marL="0" lvl="0" indent="0" algn="l" rtl="0">
              <a:lnSpc>
                <a:spcPct val="90000"/>
              </a:lnSpc>
              <a:spcBef>
                <a:spcPts val="0"/>
              </a:spcBef>
              <a:spcAft>
                <a:spcPts val="0"/>
              </a:spcAft>
              <a:buClr>
                <a:schemeClr val="lt1"/>
              </a:buClr>
              <a:buSzPts val="2200"/>
              <a:buNone/>
            </a:pPr>
            <a:r>
              <a:rPr lang="en-US" dirty="0"/>
              <a:t>
6.	Adhere to the Principle of Least Privilege</a:t>
            </a:r>
          </a:p>
          <a:p>
            <a:pPr marL="0" lvl="0" indent="0" algn="l" rtl="0">
              <a:lnSpc>
                <a:spcPct val="90000"/>
              </a:lnSpc>
              <a:spcBef>
                <a:spcPts val="0"/>
              </a:spcBef>
              <a:spcAft>
                <a:spcPts val="0"/>
              </a:spcAft>
              <a:buClr>
                <a:schemeClr val="lt1"/>
              </a:buClr>
              <a:buSzPts val="2200"/>
              <a:buNone/>
            </a:pPr>
            <a:r>
              <a:rPr lang="en-US" dirty="0"/>
              <a:t>
7.	Sanitize Data Sent to Other Systems</a:t>
            </a:r>
          </a:p>
          <a:p>
            <a:pPr marL="0" lvl="0" indent="0" algn="l" rtl="0">
              <a:lnSpc>
                <a:spcPct val="90000"/>
              </a:lnSpc>
              <a:spcBef>
                <a:spcPts val="0"/>
              </a:spcBef>
              <a:spcAft>
                <a:spcPts val="0"/>
              </a:spcAft>
              <a:buClr>
                <a:schemeClr val="lt1"/>
              </a:buClr>
              <a:buSzPts val="2200"/>
              <a:buNone/>
            </a:pPr>
            <a:r>
              <a:rPr lang="en-US" dirty="0"/>
              <a:t>
8.	Practice Defense in Depth </a:t>
            </a:r>
          </a:p>
          <a:p>
            <a:pPr marL="0" lvl="0" indent="0" algn="l" rtl="0">
              <a:lnSpc>
                <a:spcPct val="90000"/>
              </a:lnSpc>
              <a:spcBef>
                <a:spcPts val="0"/>
              </a:spcBef>
              <a:spcAft>
                <a:spcPts val="0"/>
              </a:spcAft>
              <a:buClr>
                <a:schemeClr val="lt1"/>
              </a:buClr>
              <a:buSzPts val="2200"/>
              <a:buNone/>
            </a:pPr>
            <a:r>
              <a:rPr lang="en-US" dirty="0"/>
              <a:t>
9.	Use Effective Quality Assurance Techniques</a:t>
            </a:r>
          </a:p>
          <a:p>
            <a:pPr marL="0" lvl="0" indent="0" algn="l" rtl="0">
              <a:lnSpc>
                <a:spcPct val="90000"/>
              </a:lnSpc>
              <a:spcBef>
                <a:spcPts val="0"/>
              </a:spcBef>
              <a:spcAft>
                <a:spcPts val="0"/>
              </a:spcAft>
              <a:buClr>
                <a:schemeClr val="lt1"/>
              </a:buClr>
              <a:buSzPts val="2200"/>
              <a:buNone/>
            </a:pPr>
            <a:r>
              <a:rPr lang="en-US" dirty="0"/>
              <a:t>
10.	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AutoNum type="arabicPeriod"/>
            </a:pPr>
            <a:r>
              <a:rPr lang="en-US" sz="2000" dirty="0"/>
              <a:t>Data type</a:t>
            </a:r>
          </a:p>
          <a:p>
            <a:pPr lvl="0" indent="-457200" algn="l" rtl="0">
              <a:lnSpc>
                <a:spcPct val="90000"/>
              </a:lnSpc>
              <a:spcBef>
                <a:spcPts val="0"/>
              </a:spcBef>
              <a:spcAft>
                <a:spcPts val="0"/>
              </a:spcAft>
              <a:buClr>
                <a:schemeClr val="lt1"/>
              </a:buClr>
              <a:buSzPts val="2000"/>
              <a:buAutoNum type="arabicPeriod"/>
            </a:pPr>
            <a:r>
              <a:rPr lang="en-US" dirty="0"/>
              <a:t>Data value</a:t>
            </a:r>
          </a:p>
          <a:p>
            <a:pPr lvl="0" indent="-457200" algn="l" rtl="0">
              <a:lnSpc>
                <a:spcPct val="90000"/>
              </a:lnSpc>
              <a:spcBef>
                <a:spcPts val="0"/>
              </a:spcBef>
              <a:spcAft>
                <a:spcPts val="0"/>
              </a:spcAft>
              <a:buClr>
                <a:schemeClr val="lt1"/>
              </a:buClr>
              <a:buSzPts val="2000"/>
              <a:buAutoNum type="arabicPeriod"/>
            </a:pPr>
            <a:r>
              <a:rPr lang="en-US" dirty="0"/>
              <a:t>String correctness</a:t>
            </a:r>
          </a:p>
          <a:p>
            <a:pPr lvl="0" indent="-457200" algn="l" rtl="0">
              <a:lnSpc>
                <a:spcPct val="90000"/>
              </a:lnSpc>
              <a:spcBef>
                <a:spcPts val="0"/>
              </a:spcBef>
              <a:spcAft>
                <a:spcPts val="0"/>
              </a:spcAft>
              <a:buClr>
                <a:schemeClr val="lt1"/>
              </a:buClr>
              <a:buSzPts val="2000"/>
              <a:buAutoNum type="arabicPeriod"/>
            </a:pPr>
            <a:r>
              <a:rPr lang="en-US" dirty="0"/>
              <a:t>SQL injection</a:t>
            </a:r>
          </a:p>
          <a:p>
            <a:pPr lvl="0" indent="-457200" algn="l" rtl="0">
              <a:lnSpc>
                <a:spcPct val="90000"/>
              </a:lnSpc>
              <a:spcBef>
                <a:spcPts val="0"/>
              </a:spcBef>
              <a:spcAft>
                <a:spcPts val="0"/>
              </a:spcAft>
              <a:buClr>
                <a:schemeClr val="lt1"/>
              </a:buClr>
              <a:buSzPts val="2000"/>
              <a:buAutoNum type="arabicPeriod"/>
            </a:pPr>
            <a:r>
              <a:rPr lang="en-US" dirty="0"/>
              <a:t>Memory protection</a:t>
            </a:r>
          </a:p>
          <a:p>
            <a:pPr lvl="0" indent="-457200" algn="l" rtl="0">
              <a:lnSpc>
                <a:spcPct val="90000"/>
              </a:lnSpc>
              <a:spcBef>
                <a:spcPts val="0"/>
              </a:spcBef>
              <a:spcAft>
                <a:spcPts val="0"/>
              </a:spcAft>
              <a:buClr>
                <a:schemeClr val="lt1"/>
              </a:buClr>
              <a:buSzPts val="2000"/>
              <a:buAutoNum type="arabicPeriod"/>
            </a:pPr>
            <a:r>
              <a:rPr lang="en-US" dirty="0"/>
              <a:t>Assertions</a:t>
            </a:r>
          </a:p>
          <a:p>
            <a:pPr lvl="0" indent="-457200" algn="l" rtl="0">
              <a:lnSpc>
                <a:spcPct val="90000"/>
              </a:lnSpc>
              <a:spcBef>
                <a:spcPts val="0"/>
              </a:spcBef>
              <a:spcAft>
                <a:spcPts val="0"/>
              </a:spcAft>
              <a:buClr>
                <a:schemeClr val="lt1"/>
              </a:buClr>
              <a:buSzPts val="2000"/>
              <a:buAutoNum type="arabicPeriod"/>
            </a:pPr>
            <a:r>
              <a:rPr lang="en-US" dirty="0"/>
              <a:t>Exceptions</a:t>
            </a:r>
          </a:p>
          <a:p>
            <a:pPr lvl="0" indent="-457200" algn="l" rtl="0">
              <a:lnSpc>
                <a:spcPct val="90000"/>
              </a:lnSpc>
              <a:spcBef>
                <a:spcPts val="0"/>
              </a:spcBef>
              <a:spcAft>
                <a:spcPts val="0"/>
              </a:spcAft>
              <a:buClr>
                <a:schemeClr val="lt1"/>
              </a:buClr>
              <a:buSzPts val="2000"/>
              <a:buAutoNum type="arabicPeriod"/>
            </a:pPr>
            <a:r>
              <a:rPr lang="en-US" dirty="0"/>
              <a:t>Deallocation (exceptions)</a:t>
            </a:r>
          </a:p>
          <a:p>
            <a:pPr lvl="0" indent="-457200" algn="l" rtl="0">
              <a:lnSpc>
                <a:spcPct val="90000"/>
              </a:lnSpc>
              <a:spcBef>
                <a:spcPts val="0"/>
              </a:spcBef>
              <a:spcAft>
                <a:spcPts val="0"/>
              </a:spcAft>
              <a:buClr>
                <a:schemeClr val="lt1"/>
              </a:buClr>
              <a:buSzPts val="2000"/>
              <a:buAutoNum type="arabicPeriod"/>
            </a:pPr>
            <a:r>
              <a:rPr lang="en-US" dirty="0"/>
              <a:t>Namespace</a:t>
            </a:r>
          </a:p>
          <a:p>
            <a:pPr lvl="0" indent="-457200" algn="l" rtl="0">
              <a:lnSpc>
                <a:spcPct val="90000"/>
              </a:lnSpc>
              <a:spcBef>
                <a:spcPts val="0"/>
              </a:spcBef>
              <a:spcAft>
                <a:spcPts val="0"/>
              </a:spcAft>
              <a:buClr>
                <a:schemeClr val="lt1"/>
              </a:buClr>
              <a:buSzPts val="2000"/>
              <a:buAutoNum type="arabicPeriod"/>
            </a:pPr>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000"/>
              <a:buNone/>
            </a:pPr>
            <a:r>
              <a:rPr lang="en-US" sz="2400" b="1" i="1" u="sng" dirty="0"/>
              <a:t>Encryption in rest</a:t>
            </a:r>
          </a:p>
          <a:p>
            <a:pPr marL="0" lvl="0" indent="0" rtl="0">
              <a:lnSpc>
                <a:spcPct val="90000"/>
              </a:lnSpc>
              <a:spcBef>
                <a:spcPts val="0"/>
              </a:spcBef>
              <a:spcAft>
                <a:spcPts val="0"/>
              </a:spcAft>
              <a:buClr>
                <a:schemeClr val="lt1"/>
              </a:buClr>
              <a:buSzPts val="2000"/>
              <a:buNone/>
            </a:pPr>
            <a:r>
              <a:rPr lang="en-US" sz="1600" dirty="0"/>
              <a:t> the process of securely encoding data as it is written into storage and decrypting the data as it is pulled from the storage for use</a:t>
            </a:r>
          </a:p>
          <a:p>
            <a:pPr marL="0" lvl="0" indent="0" algn="ctr" rtl="0">
              <a:lnSpc>
                <a:spcPct val="90000"/>
              </a:lnSpc>
              <a:spcBef>
                <a:spcPts val="0"/>
              </a:spcBef>
              <a:spcAft>
                <a:spcPts val="0"/>
              </a:spcAft>
              <a:buClr>
                <a:schemeClr val="lt1"/>
              </a:buClr>
              <a:buSzPts val="2000"/>
              <a:buNone/>
            </a:pPr>
            <a:endParaRPr lang="en-US" sz="1600" dirty="0"/>
          </a:p>
          <a:p>
            <a:pPr marL="0" lvl="0" indent="0" algn="ctr" rtl="0">
              <a:lnSpc>
                <a:spcPct val="90000"/>
              </a:lnSpc>
              <a:spcBef>
                <a:spcPts val="0"/>
              </a:spcBef>
              <a:spcAft>
                <a:spcPts val="0"/>
              </a:spcAft>
              <a:buClr>
                <a:schemeClr val="lt1"/>
              </a:buClr>
              <a:buSzPts val="2000"/>
              <a:buNone/>
            </a:pPr>
            <a:r>
              <a:rPr lang="en-US" sz="2400" b="1" i="1" u="sng" dirty="0"/>
              <a:t>Encryption In flight</a:t>
            </a:r>
          </a:p>
          <a:p>
            <a:pPr marL="0" lvl="0" indent="0" rtl="0">
              <a:lnSpc>
                <a:spcPct val="90000"/>
              </a:lnSpc>
              <a:spcBef>
                <a:spcPts val="0"/>
              </a:spcBef>
              <a:spcAft>
                <a:spcPts val="0"/>
              </a:spcAft>
              <a:buClr>
                <a:schemeClr val="lt1"/>
              </a:buClr>
              <a:buSzPts val="2000"/>
              <a:buNone/>
            </a:pPr>
            <a:r>
              <a:rPr lang="en-US" sz="1600" dirty="0"/>
              <a:t>The process of securely encoding data as it is being transmitted (hence “at flight”).</a:t>
            </a:r>
          </a:p>
          <a:p>
            <a:pPr marL="0" lvl="0" indent="0" algn="ctr" rtl="0">
              <a:lnSpc>
                <a:spcPct val="90000"/>
              </a:lnSpc>
              <a:spcBef>
                <a:spcPts val="0"/>
              </a:spcBef>
              <a:spcAft>
                <a:spcPts val="0"/>
              </a:spcAft>
              <a:buClr>
                <a:schemeClr val="lt1"/>
              </a:buClr>
              <a:buSzPts val="2000"/>
              <a:buNone/>
            </a:pPr>
            <a:endParaRPr lang="en-US" sz="2400" b="1" i="1" u="sng" dirty="0"/>
          </a:p>
          <a:p>
            <a:pPr marL="0" lvl="0" indent="0" algn="ctr" rtl="0">
              <a:lnSpc>
                <a:spcPct val="90000"/>
              </a:lnSpc>
              <a:spcBef>
                <a:spcPts val="0"/>
              </a:spcBef>
              <a:spcAft>
                <a:spcPts val="0"/>
              </a:spcAft>
              <a:buClr>
                <a:schemeClr val="lt1"/>
              </a:buClr>
              <a:buSzPts val="2000"/>
              <a:buNone/>
            </a:pPr>
            <a:r>
              <a:rPr lang="en-US" sz="2400" b="1" i="1" u="sng" dirty="0"/>
              <a:t>Encryption in use</a:t>
            </a:r>
          </a:p>
          <a:p>
            <a:pPr marL="0" lvl="0" indent="0" rtl="0">
              <a:lnSpc>
                <a:spcPct val="90000"/>
              </a:lnSpc>
              <a:spcBef>
                <a:spcPts val="0"/>
              </a:spcBef>
              <a:spcAft>
                <a:spcPts val="0"/>
              </a:spcAft>
              <a:buClr>
                <a:schemeClr val="lt1"/>
              </a:buClr>
              <a:buSzPts val="2000"/>
              <a:buNone/>
            </a:pPr>
            <a:r>
              <a:rPr lang="en-US" sz="1600" dirty="0"/>
              <a:t> the process of protecting data as it is being used by the memory.</a:t>
            </a:r>
          </a:p>
          <a:p>
            <a:pPr marL="0" lvl="0" indent="0" algn="l" rtl="0">
              <a:lnSpc>
                <a:spcPct val="90000"/>
              </a:lnSpc>
              <a:spcBef>
                <a:spcPts val="1000"/>
              </a:spcBef>
              <a:spcAft>
                <a:spcPts val="0"/>
              </a:spcAft>
              <a:buClr>
                <a:schemeClr val="lt1"/>
              </a:buClr>
              <a:buSzPts val="1600"/>
              <a:buNone/>
            </a:pPr>
            <a:endParaRPr lang="en-US" sz="1600" dirty="0"/>
          </a:p>
          <a:p>
            <a:pPr marL="228600" lvl="0" indent="-88900" algn="l" rtl="0">
              <a:lnSpc>
                <a:spcPct val="90000"/>
              </a:lnSpc>
              <a:spcBef>
                <a:spcPts val="1000"/>
              </a:spcBef>
              <a:spcAft>
                <a:spcPts val="0"/>
              </a:spcAft>
              <a:buClr>
                <a:schemeClr val="lt1"/>
              </a:buClr>
              <a:buSzPts val="2200"/>
              <a:buNone/>
            </a:pPr>
            <a:endParaRPr lang="en-US"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lang="en-US" dirty="0"/>
          </a:p>
          <a:p>
            <a:pPr marL="114300" indent="0">
              <a:buNone/>
            </a:pPr>
            <a:r>
              <a:rPr lang="en-US" dirty="0">
                <a:effectLst/>
              </a:rPr>
              <a:t>Authentication is the process of determining who the user is and this is important to ensure an unauthorized individual does not gain access to data.</a:t>
            </a:r>
          </a:p>
          <a:p>
            <a:pPr marL="114300" indent="0">
              <a:buNone/>
            </a:pPr>
            <a:br>
              <a:rPr lang="en-US" dirty="0"/>
            </a:br>
            <a:r>
              <a:rPr lang="en-US" dirty="0">
                <a:effectLst/>
              </a:rPr>
              <a:t>Authorization is the next framework after authentication in which users have different forms of authorization such as a network admin or a manager having access to more sensitive data.</a:t>
            </a:r>
          </a:p>
          <a:p>
            <a:pPr marL="114300" indent="0">
              <a:buNone/>
            </a:pPr>
            <a:br>
              <a:rPr lang="en-US" dirty="0"/>
            </a:br>
            <a:r>
              <a:rPr lang="en-US" dirty="0">
                <a:effectLst/>
              </a:rPr>
              <a:t>Accounting this process is good to ensure you know who is doing what on the system. </a:t>
            </a:r>
          </a:p>
          <a:p>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Ronald Spires</cp:lastModifiedBy>
  <cp:revision>8</cp:revision>
  <dcterms:created xsi:type="dcterms:W3CDTF">2020-08-19T17:59:24Z</dcterms:created>
  <dcterms:modified xsi:type="dcterms:W3CDTF">2023-08-21T02:59:07Z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