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iDJySMbWF41ddA/7jeQ2XrDgL4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bade14c4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bade14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3bade14c4f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3bade14c4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bade14c4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bade14c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bade14c4f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bade14c4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bade14c4f_1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bade14c4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bade14c4f_1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3bade14c4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bade14c4f_1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bade14c4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9fe346ec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9fe346e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9fe346e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29fe346ec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9fe346ec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29fe346ec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9fe346ec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9fe346e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1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7"/>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8"/>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8"/>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0"/>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1"/>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1"/>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1"/>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1"/>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1"/>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2"/>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22"/>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79" name="Google Shape;79;p22"/>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3"/>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3"/>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219200" y="3744413"/>
            <a:ext cx="7543800" cy="49479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2800"/>
              <a:buFont typeface="Arial Rounded"/>
              <a:buNone/>
            </a:pPr>
            <a:r>
              <a:rPr b="1" lang="en-US" sz="2800">
                <a:latin typeface="Arial Rounded"/>
                <a:ea typeface="Arial Rounded"/>
                <a:cs typeface="Arial Rounded"/>
                <a:sym typeface="Arial Rounded"/>
              </a:rPr>
              <a:t>Introduction to Frontend Development</a:t>
            </a:r>
            <a:endParaRPr/>
          </a:p>
        </p:txBody>
      </p:sp>
      <p:sp>
        <p:nvSpPr>
          <p:cNvPr id="102" name="Google Shape;102;p1"/>
          <p:cNvSpPr txBox="1"/>
          <p:nvPr>
            <p:ph idx="1" type="subTitle"/>
          </p:nvPr>
        </p:nvSpPr>
        <p:spPr>
          <a:xfrm>
            <a:off x="5620558" y="5027121"/>
            <a:ext cx="3746962" cy="1143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t>NAME : Pranav Jain</a:t>
            </a:r>
            <a:endParaRPr/>
          </a:p>
          <a:p>
            <a:pPr indent="0" lvl="0" marL="0" rtl="0" algn="l">
              <a:lnSpc>
                <a:spcPct val="90000"/>
              </a:lnSpc>
              <a:spcBef>
                <a:spcPts val="1400"/>
              </a:spcBef>
              <a:spcAft>
                <a:spcPts val="0"/>
              </a:spcAft>
              <a:buSzPct val="100000"/>
              <a:buNone/>
            </a:pPr>
            <a:r>
              <a:rPr lang="en-US"/>
              <a:t>DIV : D-2</a:t>
            </a:r>
            <a:endParaRPr/>
          </a:p>
          <a:p>
            <a:pPr indent="0" lvl="0" marL="0" rtl="0" algn="l">
              <a:lnSpc>
                <a:spcPct val="90000"/>
              </a:lnSpc>
              <a:spcBef>
                <a:spcPts val="1400"/>
              </a:spcBef>
              <a:spcAft>
                <a:spcPts val="0"/>
              </a:spcAft>
              <a:buSzPct val="100000"/>
              <a:buNone/>
            </a:pPr>
            <a:r>
              <a:rPr lang="en-US"/>
              <a:t>ROLL : 38</a:t>
            </a:r>
            <a:endParaRPr/>
          </a:p>
        </p:txBody>
      </p:sp>
      <p:pic>
        <p:nvPicPr>
          <p:cNvPr descr="Pimpri Chinchwad University - School of ..." id="103" name="Google Shape;103;p1"/>
          <p:cNvPicPr preferRelativeResize="0"/>
          <p:nvPr/>
        </p:nvPicPr>
        <p:blipFill rotWithShape="1">
          <a:blip r:embed="rId3">
            <a:alphaModFix/>
          </a:blip>
          <a:srcRect b="0" l="0" r="0" t="0"/>
          <a:stretch/>
        </p:blipFill>
        <p:spPr>
          <a:xfrm>
            <a:off x="2040047" y="479758"/>
            <a:ext cx="5063905" cy="24767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3bade14c4f_0_0"/>
          <p:cNvSpPr txBox="1"/>
          <p:nvPr>
            <p:ph type="title"/>
          </p:nvPr>
        </p:nvSpPr>
        <p:spPr>
          <a:xfrm>
            <a:off x="822950" y="286600"/>
            <a:ext cx="7543800" cy="1026300"/>
          </a:xfrm>
          <a:prstGeom prst="rect">
            <a:avLst/>
          </a:prstGeom>
        </p:spPr>
        <p:txBody>
          <a:bodyPr anchorCtr="0" anchor="b" bIns="91425" lIns="0" spcFirstLastPara="1" rIns="91425" wrap="square" tIns="91425">
            <a:normAutofit/>
          </a:bodyPr>
          <a:lstStyle/>
          <a:p>
            <a:pPr indent="0" lvl="0" marL="0" rtl="0" algn="l">
              <a:spcBef>
                <a:spcPts val="0"/>
              </a:spcBef>
              <a:spcAft>
                <a:spcPts val="0"/>
              </a:spcAft>
              <a:buNone/>
            </a:pPr>
            <a:r>
              <a:rPr lang="en-US"/>
              <a:t>Module 3:UI Frameworks</a:t>
            </a:r>
            <a:endParaRPr/>
          </a:p>
        </p:txBody>
      </p:sp>
      <p:sp>
        <p:nvSpPr>
          <p:cNvPr id="157" name="Google Shape;157;g33bade14c4f_0_0"/>
          <p:cNvSpPr txBox="1"/>
          <p:nvPr>
            <p:ph idx="1" type="body"/>
          </p:nvPr>
        </p:nvSpPr>
        <p:spPr>
          <a:xfrm>
            <a:off x="205950" y="1763400"/>
            <a:ext cx="8714100" cy="41058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None/>
            </a:pPr>
            <a:r>
              <a:rPr lang="en-US"/>
              <a:t>This modules covers the UI frameworks that we can use in our projects and websites to make it look good .</a:t>
            </a:r>
            <a:endParaRPr/>
          </a:p>
          <a:p>
            <a:pPr indent="0" lvl="0" marL="0" rtl="0" algn="l">
              <a:spcBef>
                <a:spcPts val="1200"/>
              </a:spcBef>
              <a:spcAft>
                <a:spcPts val="0"/>
              </a:spcAft>
              <a:buNone/>
            </a:pPr>
            <a:r>
              <a:rPr lang="en-US"/>
              <a:t>UI (User Interface) frameworks are collections of pre-built components, tools, and libraries that help developers design and implement user interfaces for websites and applications efficiently. They provide reusable UI elements like buttons, modals, forms, and navigation bars, ensuring consistency and responsiveness across different devices.</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US"/>
              <a:t>UI frameworks can be categorized into:</a:t>
            </a:r>
            <a:endParaRPr/>
          </a:p>
          <a:p>
            <a:pPr indent="0" lvl="0" marL="0" rtl="0" algn="l">
              <a:spcBef>
                <a:spcPts val="1200"/>
              </a:spcBef>
              <a:spcAft>
                <a:spcPts val="0"/>
              </a:spcAft>
              <a:buClr>
                <a:schemeClr val="dk1"/>
              </a:buClr>
              <a:buSzPts val="1100"/>
              <a:buFont typeface="Arial"/>
              <a:buNone/>
            </a:pPr>
            <a:r>
              <a:rPr lang="en-US"/>
              <a:t>1-)CSS Frameworks – Focus on styling (e.g., Bootstrap, Tailwind CSS).</a:t>
            </a:r>
            <a:endParaRPr/>
          </a:p>
          <a:p>
            <a:pPr indent="0" lvl="0" marL="0" rtl="0" algn="l">
              <a:spcBef>
                <a:spcPts val="1200"/>
              </a:spcBef>
              <a:spcAft>
                <a:spcPts val="0"/>
              </a:spcAft>
              <a:buClr>
                <a:schemeClr val="dk1"/>
              </a:buClr>
              <a:buSzPts val="1100"/>
              <a:buFont typeface="Arial"/>
              <a:buNone/>
            </a:pPr>
            <a:r>
              <a:rPr lang="en-US"/>
              <a:t>2-)JavaScript UI Frameworks – Include dynamic components and state management (e.g., React, Vue.js, Angular).</a:t>
            </a:r>
            <a:endParaRPr/>
          </a:p>
          <a:p>
            <a:pPr indent="0" lvl="0" marL="0" rtl="0" algn="l">
              <a:spcBef>
                <a:spcPts val="1200"/>
              </a:spcBef>
              <a:spcAft>
                <a:spcPts val="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3bade14c4f_0_7"/>
          <p:cNvSpPr txBox="1"/>
          <p:nvPr>
            <p:ph type="title"/>
          </p:nvPr>
        </p:nvSpPr>
        <p:spPr>
          <a:xfrm>
            <a:off x="822950" y="439001"/>
            <a:ext cx="7543800" cy="936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CSS framework- Bootstrap</a:t>
            </a:r>
            <a:endParaRPr/>
          </a:p>
        </p:txBody>
      </p:sp>
      <p:sp>
        <p:nvSpPr>
          <p:cNvPr id="163" name="Google Shape;163;g33bade14c4f_0_7"/>
          <p:cNvSpPr txBox="1"/>
          <p:nvPr>
            <p:ph idx="1" type="body"/>
          </p:nvPr>
        </p:nvSpPr>
        <p:spPr>
          <a:xfrm>
            <a:off x="205950" y="1673300"/>
            <a:ext cx="8791200" cy="4195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Bootstrap is a popular CSS framework that helps developers build responsive and mobile-first websites quickly. It provides predefined classes and components to simplify styling and layout design.</a:t>
            </a:r>
            <a:endParaRPr/>
          </a:p>
          <a:p>
            <a:pPr indent="0" lvl="0" marL="0" rtl="0" algn="l">
              <a:spcBef>
                <a:spcPts val="1200"/>
              </a:spcBef>
              <a:spcAft>
                <a:spcPts val="0"/>
              </a:spcAft>
              <a:buNone/>
            </a:pPr>
            <a:r>
              <a:rPr lang="en-US"/>
              <a:t>Bootstrap uses a flexbox-based grid system with 12 columns. You can create responsive layouts using container, row, and col-* classes.</a:t>
            </a:r>
            <a:endParaRPr/>
          </a:p>
          <a:p>
            <a:pPr indent="0" lvl="0" marL="0" rtl="0" algn="l">
              <a:spcBef>
                <a:spcPts val="1200"/>
              </a:spcBef>
              <a:spcAft>
                <a:spcPts val="0"/>
              </a:spcAft>
              <a:buClr>
                <a:schemeClr val="dk1"/>
              </a:buClr>
              <a:buSzPts val="1100"/>
              <a:buFont typeface="Arial"/>
              <a:buNone/>
            </a:pPr>
            <a:r>
              <a:t/>
            </a:r>
            <a:endParaRPr sz="1764"/>
          </a:p>
          <a:p>
            <a:pPr indent="0" lvl="0" marL="0" rtl="0" algn="l">
              <a:spcBef>
                <a:spcPts val="1200"/>
              </a:spcBef>
              <a:spcAft>
                <a:spcPts val="200"/>
              </a:spcAft>
              <a:buNone/>
            </a:pPr>
            <a:r>
              <a:t/>
            </a:r>
            <a:endParaRPr/>
          </a:p>
        </p:txBody>
      </p:sp>
      <p:pic>
        <p:nvPicPr>
          <p:cNvPr id="164" name="Google Shape;164;g33bade14c4f_0_7"/>
          <p:cNvPicPr preferRelativeResize="0"/>
          <p:nvPr/>
        </p:nvPicPr>
        <p:blipFill>
          <a:blip r:embed="rId3">
            <a:alphaModFix/>
          </a:blip>
          <a:stretch>
            <a:fillRect/>
          </a:stretch>
        </p:blipFill>
        <p:spPr>
          <a:xfrm>
            <a:off x="630700" y="3505200"/>
            <a:ext cx="7105150" cy="2261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3bade14c4f_0_12"/>
          <p:cNvSpPr txBox="1"/>
          <p:nvPr>
            <p:ph type="title"/>
          </p:nvPr>
        </p:nvSpPr>
        <p:spPr>
          <a:xfrm>
            <a:off x="822950" y="286601"/>
            <a:ext cx="7543800" cy="1129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Bootstrap components</a:t>
            </a:r>
            <a:endParaRPr/>
          </a:p>
        </p:txBody>
      </p:sp>
      <p:sp>
        <p:nvSpPr>
          <p:cNvPr id="170" name="Google Shape;170;g33bade14c4f_0_12"/>
          <p:cNvSpPr txBox="1"/>
          <p:nvPr>
            <p:ph idx="1" type="body"/>
          </p:nvPr>
        </p:nvSpPr>
        <p:spPr>
          <a:xfrm>
            <a:off x="411900" y="1642725"/>
            <a:ext cx="8456700" cy="50718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1-)TEXT/TYPOGRAPHY:-</a:t>
            </a:r>
            <a:endParaRPr/>
          </a:p>
          <a:p>
            <a:pPr indent="0" lvl="0" marL="0" rtl="0" algn="l">
              <a:spcBef>
                <a:spcPts val="1200"/>
              </a:spcBef>
              <a:spcAft>
                <a:spcPts val="0"/>
              </a:spcAft>
              <a:buClr>
                <a:schemeClr val="dk1"/>
              </a:buClr>
              <a:buSzPts val="1100"/>
              <a:buFont typeface="Arial"/>
              <a:buNone/>
            </a:pPr>
            <a:r>
              <a:rPr lang="en-US" sz="1600"/>
              <a:t>&lt;p class="text-primary"&gt;Primary text&lt;/p&gt;        //blue color  </a:t>
            </a:r>
            <a:endParaRPr sz="1600"/>
          </a:p>
          <a:p>
            <a:pPr indent="0" lvl="0" marL="0" rtl="0" algn="l">
              <a:spcBef>
                <a:spcPts val="1200"/>
              </a:spcBef>
              <a:spcAft>
                <a:spcPts val="0"/>
              </a:spcAft>
              <a:buClr>
                <a:schemeClr val="dk1"/>
              </a:buClr>
              <a:buSzPts val="1100"/>
              <a:buFont typeface="Arial"/>
              <a:buNone/>
            </a:pPr>
            <a:r>
              <a:rPr lang="en-US" sz="1600"/>
              <a:t>&lt;p class="text-danger"&gt;Danger text&lt;/p&gt;          //red </a:t>
            </a:r>
            <a:endParaRPr sz="1600"/>
          </a:p>
          <a:p>
            <a:pPr indent="0" lvl="0" marL="0" rtl="0" algn="l">
              <a:spcBef>
                <a:spcPts val="1200"/>
              </a:spcBef>
              <a:spcAft>
                <a:spcPts val="0"/>
              </a:spcAft>
              <a:buClr>
                <a:schemeClr val="dk1"/>
              </a:buClr>
              <a:buSzPts val="1100"/>
              <a:buFont typeface="Arial"/>
              <a:buNone/>
            </a:pPr>
            <a:r>
              <a:rPr lang="en-US" sz="1600"/>
              <a:t>&lt;p class="text-success"&gt;Success text&lt;/p&gt;        //green</a:t>
            </a:r>
            <a:endParaRPr sz="1600"/>
          </a:p>
          <a:p>
            <a:pPr indent="0" lvl="0" marL="0" rtl="0" algn="l">
              <a:spcBef>
                <a:spcPts val="1200"/>
              </a:spcBef>
              <a:spcAft>
                <a:spcPts val="0"/>
              </a:spcAft>
              <a:buClr>
                <a:schemeClr val="dk1"/>
              </a:buClr>
              <a:buSzPts val="1100"/>
              <a:buFont typeface="Arial"/>
              <a:buNone/>
            </a:pPr>
            <a:r>
              <a:rPr lang="en-US" sz="1600"/>
              <a:t>&lt;p class="text-warning"&gt;Warning text&lt;/p&gt;     //yellow</a:t>
            </a:r>
            <a:endParaRPr sz="1600"/>
          </a:p>
          <a:p>
            <a:pPr indent="0" lvl="0" marL="0" rtl="0" algn="l">
              <a:spcBef>
                <a:spcPts val="1200"/>
              </a:spcBef>
              <a:spcAft>
                <a:spcPts val="0"/>
              </a:spcAft>
              <a:buNone/>
            </a:pPr>
            <a:r>
              <a:rPr lang="en-US" sz="1600"/>
              <a:t>&lt;p class="text-muted"&gt;Muted text&lt;/p             //grey</a:t>
            </a:r>
            <a:endParaRPr sz="1600"/>
          </a:p>
          <a:p>
            <a:pPr indent="0" lvl="0" marL="0" rtl="0" algn="l">
              <a:spcBef>
                <a:spcPts val="1200"/>
              </a:spcBef>
              <a:spcAft>
                <a:spcPts val="0"/>
              </a:spcAft>
              <a:buClr>
                <a:schemeClr val="dk1"/>
              </a:buClr>
              <a:buSzPts val="1100"/>
              <a:buFont typeface="Arial"/>
              <a:buNone/>
            </a:pPr>
            <a:r>
              <a:rPr lang="en-US" sz="1800"/>
              <a:t>2-)BUTTONS:-</a:t>
            </a:r>
            <a:endParaRPr sz="1800"/>
          </a:p>
          <a:p>
            <a:pPr indent="0" lvl="0" marL="0" rtl="0" algn="l">
              <a:spcBef>
                <a:spcPts val="1200"/>
              </a:spcBef>
              <a:spcAft>
                <a:spcPts val="0"/>
              </a:spcAft>
              <a:buClr>
                <a:schemeClr val="dk1"/>
              </a:buClr>
              <a:buSzPts val="1100"/>
              <a:buFont typeface="Arial"/>
              <a:buNone/>
            </a:pPr>
            <a:r>
              <a:rPr lang="en-US" sz="1800"/>
              <a:t>&lt;button class="btn btn-primary"&gt;Primary&lt;/button&gt;</a:t>
            </a:r>
            <a:endParaRPr sz="1800"/>
          </a:p>
          <a:p>
            <a:pPr indent="0" lvl="0" marL="0" rtl="0" algn="l">
              <a:spcBef>
                <a:spcPts val="1200"/>
              </a:spcBef>
              <a:spcAft>
                <a:spcPts val="0"/>
              </a:spcAft>
              <a:buClr>
                <a:schemeClr val="dk1"/>
              </a:buClr>
              <a:buSzPts val="1100"/>
              <a:buFont typeface="Arial"/>
              <a:buNone/>
            </a:pPr>
            <a:r>
              <a:rPr lang="en-US" sz="1800"/>
              <a:t>&lt;button class="btn btn-secondary"&gt;Secondary&lt;/button&gt;</a:t>
            </a:r>
            <a:endParaRPr sz="1800"/>
          </a:p>
          <a:p>
            <a:pPr indent="0" lvl="0" marL="0" rtl="0" algn="l">
              <a:spcBef>
                <a:spcPts val="1200"/>
              </a:spcBef>
              <a:spcAft>
                <a:spcPts val="0"/>
              </a:spcAft>
              <a:buClr>
                <a:schemeClr val="dk1"/>
              </a:buClr>
              <a:buSzPts val="1100"/>
              <a:buFont typeface="Arial"/>
              <a:buNone/>
            </a:pPr>
            <a:r>
              <a:rPr lang="en-US" sz="1800"/>
              <a:t>&lt;button class="btn btn-success"&gt;Success&lt;/button&gt;</a:t>
            </a:r>
            <a:endParaRPr sz="1800"/>
          </a:p>
          <a:p>
            <a:pPr indent="0" lvl="0" marL="0" rtl="0" algn="l">
              <a:spcBef>
                <a:spcPts val="1200"/>
              </a:spcBef>
              <a:spcAft>
                <a:spcPts val="0"/>
              </a:spcAft>
              <a:buClr>
                <a:schemeClr val="dk1"/>
              </a:buClr>
              <a:buSzPts val="1100"/>
              <a:buFont typeface="Arial"/>
              <a:buNone/>
            </a:pPr>
            <a:r>
              <a:rPr lang="en-US" sz="1800"/>
              <a:t>&lt;button class="btn btn-danger"&gt;Danger&lt;/button&gt;</a:t>
            </a:r>
            <a:endParaRPr sz="1800"/>
          </a:p>
          <a:p>
            <a:pPr indent="0" lvl="0" marL="0" rtl="0" algn="l">
              <a:spcBef>
                <a:spcPts val="1200"/>
              </a:spcBef>
              <a:spcAft>
                <a:spcPts val="0"/>
              </a:spcAft>
              <a:buClr>
                <a:schemeClr val="dk1"/>
              </a:buClr>
              <a:buSzPts val="1100"/>
              <a:buFont typeface="Arial"/>
              <a:buNone/>
            </a:pPr>
            <a:r>
              <a:t/>
            </a:r>
            <a:endParaRPr sz="1800"/>
          </a:p>
          <a:p>
            <a:pPr indent="0" lvl="0" marL="0" rtl="0" algn="l">
              <a:spcBef>
                <a:spcPts val="1200"/>
              </a:spcBef>
              <a:spcAft>
                <a:spcPts val="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3bade14c4f_1_1"/>
          <p:cNvSpPr txBox="1"/>
          <p:nvPr>
            <p:ph type="title"/>
          </p:nvPr>
        </p:nvSpPr>
        <p:spPr>
          <a:xfrm>
            <a:off x="822950" y="286601"/>
            <a:ext cx="7543800" cy="10596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Other Bootstrap components</a:t>
            </a:r>
            <a:endParaRPr/>
          </a:p>
        </p:txBody>
      </p:sp>
      <p:sp>
        <p:nvSpPr>
          <p:cNvPr id="176" name="Google Shape;176;g33bade14c4f_1_1"/>
          <p:cNvSpPr txBox="1"/>
          <p:nvPr>
            <p:ph idx="1" type="body"/>
          </p:nvPr>
        </p:nvSpPr>
        <p:spPr>
          <a:xfrm>
            <a:off x="215900" y="1701800"/>
            <a:ext cx="8725200" cy="4167300"/>
          </a:xfrm>
          <a:prstGeom prst="rect">
            <a:avLst/>
          </a:prstGeom>
        </p:spPr>
        <p:txBody>
          <a:bodyPr anchorCtr="0" anchor="t" bIns="45700" lIns="0" spcFirstLastPara="1" rIns="0" wrap="square" tIns="45700">
            <a:normAutofit lnSpcReduction="20000"/>
          </a:bodyPr>
          <a:lstStyle/>
          <a:p>
            <a:pPr indent="-342900" lvl="0" marL="457200" rtl="0" algn="l">
              <a:spcBef>
                <a:spcPts val="1200"/>
              </a:spcBef>
              <a:spcAft>
                <a:spcPts val="0"/>
              </a:spcAft>
              <a:buSzPts val="1800"/>
              <a:buChar char="●"/>
            </a:pPr>
            <a:r>
              <a:rPr lang="en-US"/>
              <a:t>The classes for background colors are: .bg-primary, .bg-success, .bg-info, .bg-warning, .bg-danger, .bg-secondary, .bg-dark and .bg-light.</a:t>
            </a:r>
            <a:endParaRPr/>
          </a:p>
          <a:p>
            <a:pPr indent="0" lvl="0" marL="457200" rtl="0" algn="l">
              <a:spcBef>
                <a:spcPts val="1200"/>
              </a:spcBef>
              <a:spcAft>
                <a:spcPts val="0"/>
              </a:spcAft>
              <a:buNone/>
            </a:pPr>
            <a:r>
              <a:rPr lang="en-US"/>
              <a:t>The .table class adds basic styling to a table:</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US"/>
              <a:t>The .rounded class adds rounded corners to an image:</a:t>
            </a:r>
            <a:endParaRPr/>
          </a:p>
          <a:p>
            <a:pPr indent="-342900" lvl="0" marL="457200" rtl="0" algn="l">
              <a:spcBef>
                <a:spcPts val="0"/>
              </a:spcBef>
              <a:spcAft>
                <a:spcPts val="0"/>
              </a:spcAft>
              <a:buSzPts val="1800"/>
              <a:buChar char="●"/>
            </a:pPr>
            <a:r>
              <a:rPr lang="en-US"/>
              <a:t>&lt;img src="cinqueterre.jpg" class="rounded" alt="Cinque Terre"&gt;</a:t>
            </a:r>
            <a:endParaRPr/>
          </a:p>
          <a:p>
            <a:pPr indent="-342900" lvl="0" marL="457200" rtl="0" algn="l">
              <a:spcBef>
                <a:spcPts val="0"/>
              </a:spcBef>
              <a:spcAft>
                <a:spcPts val="0"/>
              </a:spcAft>
              <a:buSzPts val="1800"/>
              <a:buChar char="●"/>
            </a:pPr>
            <a:r>
              <a:rPr lang="en-US"/>
              <a:t>The .rounded-circle class shapes the image to a circle:</a:t>
            </a:r>
            <a:endParaRPr/>
          </a:p>
          <a:p>
            <a:pPr indent="-342900" lvl="0" marL="457200" rtl="0" algn="l">
              <a:spcBef>
                <a:spcPts val="0"/>
              </a:spcBef>
              <a:spcAft>
                <a:spcPts val="0"/>
              </a:spcAft>
              <a:buSzPts val="1800"/>
              <a:buChar char="●"/>
            </a:pPr>
            <a:r>
              <a:rPr lang="en-US"/>
              <a:t>&lt;img src="cinqueterre.jpg" class="rounded-circle" alt="Cinque Terre"&gt;</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en-US"/>
              <a:t>Float an image to the left with the .float-start class or to the right with .float-end:</a:t>
            </a:r>
            <a:endParaRPr/>
          </a:p>
          <a:p>
            <a:pPr indent="-342900" lvl="0" marL="457200" rtl="0" algn="l">
              <a:spcBef>
                <a:spcPts val="1200"/>
              </a:spcBef>
              <a:spcAft>
                <a:spcPts val="0"/>
              </a:spcAft>
              <a:buSzPts val="1800"/>
              <a:buChar char="●"/>
            </a:pPr>
            <a:r>
              <a:rPr lang="en-US"/>
              <a:t>&lt;img src="paris.jpg" class="float-start"&gt;</a:t>
            </a:r>
            <a:endParaRPr/>
          </a:p>
          <a:p>
            <a:pPr indent="-342900" lvl="0" marL="457200" rtl="0" algn="l">
              <a:spcBef>
                <a:spcPts val="0"/>
              </a:spcBef>
              <a:spcAft>
                <a:spcPts val="0"/>
              </a:spcAft>
              <a:buSzPts val="1800"/>
              <a:buChar char="●"/>
            </a:pPr>
            <a:r>
              <a:rPr lang="en-US"/>
              <a:t>&lt;img src="paris.jpg" class="float-end"&gt;</a:t>
            </a:r>
            <a:endParaRPr/>
          </a:p>
          <a:p>
            <a:pPr indent="0" lvl="0" marL="457200" rtl="0" algn="l">
              <a:spcBef>
                <a:spcPts val="1200"/>
              </a:spcBef>
              <a:spcAft>
                <a:spcPts val="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3bade14c4f_1_15"/>
          <p:cNvSpPr txBox="1"/>
          <p:nvPr>
            <p:ph type="title"/>
          </p:nvPr>
        </p:nvSpPr>
        <p:spPr>
          <a:xfrm>
            <a:off x="822950" y="286601"/>
            <a:ext cx="7543800" cy="10977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Module 3: React</a:t>
            </a:r>
            <a:endParaRPr/>
          </a:p>
        </p:txBody>
      </p:sp>
      <p:sp>
        <p:nvSpPr>
          <p:cNvPr id="182" name="Google Shape;182;g33bade14c4f_1_15"/>
          <p:cNvSpPr txBox="1"/>
          <p:nvPr>
            <p:ph idx="1" type="body"/>
          </p:nvPr>
        </p:nvSpPr>
        <p:spPr>
          <a:xfrm>
            <a:off x="228600" y="1663700"/>
            <a:ext cx="8712300" cy="42054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None/>
            </a:pPr>
            <a:r>
              <a:rPr lang="en-US"/>
              <a:t>React (or React.js) is a JavaScript library for building fast, interactive, and dynamic user interfaces, especially for single-page applications (SPAs). It was developed by Facebook (Meta) and is now one of the most popular front-end libraries.</a:t>
            </a:r>
            <a:endParaRPr/>
          </a:p>
          <a:p>
            <a:pPr indent="0" lvl="0" marL="0" rtl="0" algn="l">
              <a:spcBef>
                <a:spcPts val="1200"/>
              </a:spcBef>
              <a:spcAft>
                <a:spcPts val="0"/>
              </a:spcAft>
              <a:buClr>
                <a:schemeClr val="dk1"/>
              </a:buClr>
              <a:buSzPts val="1100"/>
              <a:buFont typeface="Arial"/>
              <a:buNone/>
            </a:pPr>
            <a:r>
              <a:rPr lang="en-US"/>
              <a:t>Key Features of React:-</a:t>
            </a:r>
            <a:endParaRPr/>
          </a:p>
          <a:p>
            <a:pPr indent="-342900" lvl="0" marL="457200" rtl="0" algn="l">
              <a:spcBef>
                <a:spcPts val="1200"/>
              </a:spcBef>
              <a:spcAft>
                <a:spcPts val="0"/>
              </a:spcAft>
              <a:buSzPts val="1800"/>
              <a:buChar char="●"/>
            </a:pPr>
            <a:r>
              <a:rPr lang="en-US"/>
              <a:t>Component-Based – UI is broken into reusable components.</a:t>
            </a:r>
            <a:endParaRPr/>
          </a:p>
          <a:p>
            <a:pPr indent="-342900" lvl="0" marL="457200" rtl="0" algn="l">
              <a:spcBef>
                <a:spcPts val="0"/>
              </a:spcBef>
              <a:spcAft>
                <a:spcPts val="0"/>
              </a:spcAft>
              <a:buSzPts val="1800"/>
              <a:buChar char="●"/>
            </a:pPr>
            <a:r>
              <a:rPr lang="en-US"/>
              <a:t>Virtual DOM – Optimizes updates for better performance.</a:t>
            </a:r>
            <a:endParaRPr/>
          </a:p>
          <a:p>
            <a:pPr indent="-342900" lvl="0" marL="457200" rtl="0" algn="l">
              <a:spcBef>
                <a:spcPts val="0"/>
              </a:spcBef>
              <a:spcAft>
                <a:spcPts val="0"/>
              </a:spcAft>
              <a:buSzPts val="1800"/>
              <a:buChar char="●"/>
            </a:pPr>
            <a:r>
              <a:rPr lang="en-US"/>
              <a:t>Declarative Syntax – Developers describe the UI state, and React handles updates efficiently.</a:t>
            </a:r>
            <a:endParaRPr/>
          </a:p>
          <a:p>
            <a:pPr indent="-342900" lvl="0" marL="457200" rtl="0" algn="l">
              <a:spcBef>
                <a:spcPts val="0"/>
              </a:spcBef>
              <a:spcAft>
                <a:spcPts val="0"/>
              </a:spcAft>
              <a:buSzPts val="1800"/>
              <a:buChar char="●"/>
            </a:pPr>
            <a:r>
              <a:rPr lang="en-US"/>
              <a:t>State Management – Uses useState and useEffect hooks for managing data.</a:t>
            </a:r>
            <a:endParaRPr/>
          </a:p>
          <a:p>
            <a:pPr indent="-342900" lvl="0" marL="457200" rtl="0" algn="l">
              <a:spcBef>
                <a:spcPts val="0"/>
              </a:spcBef>
              <a:spcAft>
                <a:spcPts val="0"/>
              </a:spcAft>
              <a:buSzPts val="1800"/>
              <a:buChar char="●"/>
            </a:pPr>
            <a:r>
              <a:rPr lang="en-US"/>
              <a:t>Unidirectional Data Flow – Ensures predictable behavior.</a:t>
            </a:r>
            <a:endParaRPr/>
          </a:p>
          <a:p>
            <a:pPr indent="-342900" lvl="0" marL="457200" rtl="0" algn="l">
              <a:spcBef>
                <a:spcPts val="0"/>
              </a:spcBef>
              <a:spcAft>
                <a:spcPts val="0"/>
              </a:spcAft>
              <a:buSzPts val="1800"/>
              <a:buChar char="●"/>
            </a:pPr>
            <a:r>
              <a:rPr lang="en-US"/>
              <a:t>React Hooks – Allows functional components to manage state and lifecycle events.</a:t>
            </a:r>
            <a:endParaRPr/>
          </a:p>
          <a:p>
            <a:pPr indent="0" lvl="0" marL="0" rtl="0" algn="l">
              <a:spcBef>
                <a:spcPts val="1200"/>
              </a:spcBef>
              <a:spcAft>
                <a:spcPts val="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3bade14c4f_1_22"/>
          <p:cNvSpPr txBox="1"/>
          <p:nvPr>
            <p:ph type="title"/>
          </p:nvPr>
        </p:nvSpPr>
        <p:spPr>
          <a:xfrm>
            <a:off x="822950" y="286601"/>
            <a:ext cx="7543800" cy="945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How React works?</a:t>
            </a:r>
            <a:endParaRPr/>
          </a:p>
        </p:txBody>
      </p:sp>
      <p:sp>
        <p:nvSpPr>
          <p:cNvPr id="188" name="Google Shape;188;g33bade14c4f_1_22"/>
          <p:cNvSpPr txBox="1"/>
          <p:nvPr>
            <p:ph idx="1" type="body"/>
          </p:nvPr>
        </p:nvSpPr>
        <p:spPr>
          <a:xfrm>
            <a:off x="203200" y="1638300"/>
            <a:ext cx="8661600" cy="4230900"/>
          </a:xfrm>
          <a:prstGeom prst="rect">
            <a:avLst/>
          </a:prstGeom>
        </p:spPr>
        <p:txBody>
          <a:bodyPr anchorCtr="0" anchor="t" bIns="45700" lIns="0" spcFirstLastPara="1" rIns="0" wrap="square" tIns="45700">
            <a:normAutofit fontScale="92500" lnSpcReduction="20000"/>
          </a:bodyPr>
          <a:lstStyle/>
          <a:p>
            <a:pPr indent="0" lvl="0" marL="0" rtl="0" algn="l">
              <a:spcBef>
                <a:spcPts val="1200"/>
              </a:spcBef>
              <a:spcAft>
                <a:spcPts val="0"/>
              </a:spcAft>
              <a:buClr>
                <a:schemeClr val="dk1"/>
              </a:buClr>
              <a:buSzPct val="55000"/>
              <a:buFont typeface="Arial"/>
              <a:buNone/>
            </a:pPr>
            <a:r>
              <a:rPr lang="en-US"/>
              <a:t>Why Use React?</a:t>
            </a:r>
            <a:endParaRPr/>
          </a:p>
          <a:p>
            <a:pPr indent="-334327" lvl="0" marL="457200" rtl="0" algn="l">
              <a:spcBef>
                <a:spcPts val="1200"/>
              </a:spcBef>
              <a:spcAft>
                <a:spcPts val="0"/>
              </a:spcAft>
              <a:buSzPct val="90000"/>
              <a:buChar char="●"/>
            </a:pPr>
            <a:r>
              <a:rPr lang="en-US"/>
              <a:t>Faster Rendering – Uses Virtual DOM for optimized updates.</a:t>
            </a:r>
            <a:endParaRPr/>
          </a:p>
          <a:p>
            <a:pPr indent="-334327" lvl="0" marL="457200" rtl="0" algn="l">
              <a:spcBef>
                <a:spcPts val="0"/>
              </a:spcBef>
              <a:spcAft>
                <a:spcPts val="0"/>
              </a:spcAft>
              <a:buSzPct val="90000"/>
              <a:buChar char="●"/>
            </a:pPr>
            <a:r>
              <a:rPr lang="en-US"/>
              <a:t>Reusable Components – Reduces duplication and improves maintainability.</a:t>
            </a:r>
            <a:endParaRPr/>
          </a:p>
          <a:p>
            <a:pPr indent="-334327" lvl="0" marL="457200" rtl="0" algn="l">
              <a:spcBef>
                <a:spcPts val="0"/>
              </a:spcBef>
              <a:spcAft>
                <a:spcPts val="0"/>
              </a:spcAft>
              <a:buSzPct val="90000"/>
              <a:buChar char="●"/>
            </a:pPr>
            <a:r>
              <a:rPr lang="en-US"/>
              <a:t>Rich Ecosystem – Works well with tools like React Router, Redux, and Next.js.</a:t>
            </a:r>
            <a:endParaRPr/>
          </a:p>
          <a:p>
            <a:pPr indent="-334327" lvl="0" marL="457200" rtl="0" algn="l">
              <a:spcBef>
                <a:spcPts val="0"/>
              </a:spcBef>
              <a:spcAft>
                <a:spcPts val="0"/>
              </a:spcAft>
              <a:buSzPct val="90000"/>
              <a:buChar char="●"/>
            </a:pPr>
            <a:r>
              <a:rPr lang="en-US"/>
              <a:t>Cross-Platform – With React Native, developers can build mobile apps using React.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US"/>
              <a:t>React works by efficiently updating and rendering user interfaces using a component-based and declarative approach. Here’s a breakdown of how React functions:</a:t>
            </a:r>
            <a:endParaRPr/>
          </a:p>
          <a:p>
            <a:pPr indent="0" lvl="0" marL="0" rtl="0" algn="l">
              <a:spcBef>
                <a:spcPts val="1200"/>
              </a:spcBef>
              <a:spcAft>
                <a:spcPts val="0"/>
              </a:spcAft>
              <a:buClr>
                <a:schemeClr val="dk1"/>
              </a:buClr>
              <a:buSzPct val="55000"/>
              <a:buFont typeface="Arial"/>
              <a:buNone/>
            </a:pPr>
            <a:r>
              <a:rPr lang="en-US"/>
              <a:t>1. Component-Based Architecture</a:t>
            </a:r>
            <a:endParaRPr/>
          </a:p>
          <a:p>
            <a:pPr indent="0" lvl="0" marL="0" rtl="0" algn="l">
              <a:spcBef>
                <a:spcPts val="1200"/>
              </a:spcBef>
              <a:spcAft>
                <a:spcPts val="0"/>
              </a:spcAft>
              <a:buClr>
                <a:schemeClr val="dk1"/>
              </a:buClr>
              <a:buSzPct val="55000"/>
              <a:buFont typeface="Arial"/>
              <a:buNone/>
            </a:pPr>
            <a:r>
              <a:rPr lang="en-US"/>
              <a:t>React applications are built using components, which are reusable and independent UI elements. A component can be a simple button, a form, or even an entire webpage section.</a:t>
            </a:r>
            <a:endParaRPr/>
          </a:p>
          <a:p>
            <a:pPr indent="0" lvl="0" marL="0" rtl="0" algn="l">
              <a:spcBef>
                <a:spcPts val="1200"/>
              </a:spcBef>
              <a:spcAft>
                <a:spcPts val="0"/>
              </a:spcAft>
              <a:buClr>
                <a:schemeClr val="dk1"/>
              </a:buClr>
              <a:buSzPct val="55000"/>
              <a:buFont typeface="Arial"/>
              <a:buNone/>
            </a:pPr>
            <a:r>
              <a:rPr lang="en-US"/>
              <a:t>Example</a:t>
            </a:r>
            <a:r>
              <a:rPr lang="en-US"/>
              <a:t>:- function Greeting() {return &lt;h1&gt;Hello, World!&lt;/h1&gt;;}</a:t>
            </a:r>
            <a:endParaRPr/>
          </a:p>
          <a:p>
            <a:pPr indent="0" lvl="0" marL="0" rtl="0" algn="l">
              <a:spcBef>
                <a:spcPts val="1200"/>
              </a:spcBef>
              <a:spcAft>
                <a:spcPts val="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3bade14c4f_1_30"/>
          <p:cNvSpPr txBox="1"/>
          <p:nvPr>
            <p:ph type="title"/>
          </p:nvPr>
        </p:nvSpPr>
        <p:spPr>
          <a:xfrm>
            <a:off x="822950" y="286601"/>
            <a:ext cx="7543800" cy="945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React components</a:t>
            </a:r>
            <a:endParaRPr/>
          </a:p>
        </p:txBody>
      </p:sp>
      <p:sp>
        <p:nvSpPr>
          <p:cNvPr id="194" name="Google Shape;194;g33bade14c4f_1_30"/>
          <p:cNvSpPr txBox="1"/>
          <p:nvPr>
            <p:ph idx="1" type="body"/>
          </p:nvPr>
        </p:nvSpPr>
        <p:spPr>
          <a:xfrm>
            <a:off x="241300" y="1714500"/>
            <a:ext cx="8686800" cy="4559400"/>
          </a:xfrm>
          <a:prstGeom prst="rect">
            <a:avLst/>
          </a:prstGeom>
        </p:spPr>
        <p:txBody>
          <a:bodyPr anchorCtr="0" anchor="t" bIns="45700" lIns="0" spcFirstLastPara="1" rIns="0" wrap="square" tIns="45700">
            <a:normAutofit lnSpcReduction="10000"/>
          </a:bodyPr>
          <a:lstStyle/>
          <a:p>
            <a:pPr indent="0" lvl="0" marL="0" rtl="0" algn="l">
              <a:spcBef>
                <a:spcPts val="1200"/>
              </a:spcBef>
              <a:spcAft>
                <a:spcPts val="0"/>
              </a:spcAft>
              <a:buClr>
                <a:schemeClr val="dk1"/>
              </a:buClr>
              <a:buSzPts val="1100"/>
              <a:buFont typeface="Arial"/>
              <a:buNone/>
            </a:pPr>
            <a:r>
              <a:rPr lang="en-US" u="sng"/>
              <a:t>2. Virtual DOM &amp; Efficient Rendering:-</a:t>
            </a:r>
            <a:endParaRPr u="sng"/>
          </a:p>
          <a:p>
            <a:pPr indent="0" lvl="0" marL="0" rtl="0" algn="l">
              <a:spcBef>
                <a:spcPts val="1200"/>
              </a:spcBef>
              <a:spcAft>
                <a:spcPts val="0"/>
              </a:spcAft>
              <a:buNone/>
            </a:pPr>
            <a:r>
              <a:rPr lang="en-US"/>
              <a:t>One of React's key optimizations is the Virtual DOM, a lightweight copy of the actual DOM. Instead of updating the entire webpage every time data changes, React:</a:t>
            </a:r>
            <a:endParaRPr/>
          </a:p>
          <a:p>
            <a:pPr indent="-342900" lvl="0" marL="457200" rtl="0" algn="l">
              <a:spcBef>
                <a:spcPts val="1200"/>
              </a:spcBef>
              <a:spcAft>
                <a:spcPts val="0"/>
              </a:spcAft>
              <a:buSzPts val="1800"/>
              <a:buChar char="●"/>
            </a:pPr>
            <a:r>
              <a:rPr lang="en-US"/>
              <a:t>Creates a Virtual DOM representation of the UI.</a:t>
            </a:r>
            <a:endParaRPr/>
          </a:p>
          <a:p>
            <a:pPr indent="-342900" lvl="0" marL="457200" rtl="0" algn="l">
              <a:spcBef>
                <a:spcPts val="0"/>
              </a:spcBef>
              <a:spcAft>
                <a:spcPts val="0"/>
              </a:spcAft>
              <a:buSzPts val="1800"/>
              <a:buChar char="●"/>
            </a:pPr>
            <a:r>
              <a:rPr lang="en-US"/>
              <a:t>Compares the new Virtual DOM with the previous one (using a diffing algorithm).</a:t>
            </a:r>
            <a:endParaRPr/>
          </a:p>
          <a:p>
            <a:pPr indent="-342900" lvl="0" marL="457200" rtl="0" algn="l">
              <a:spcBef>
                <a:spcPts val="0"/>
              </a:spcBef>
              <a:spcAft>
                <a:spcPts val="0"/>
              </a:spcAft>
              <a:buSzPts val="1800"/>
              <a:buChar char="●"/>
            </a:pPr>
            <a:r>
              <a:rPr lang="en-US"/>
              <a:t>Updates only the changed parts in the actual DOM.</a:t>
            </a:r>
            <a:endParaRPr/>
          </a:p>
          <a:p>
            <a:pPr indent="-342900" lvl="0" marL="457200" rtl="0" algn="l">
              <a:spcBef>
                <a:spcPts val="0"/>
              </a:spcBef>
              <a:spcAft>
                <a:spcPts val="0"/>
              </a:spcAft>
              <a:buSzPts val="1800"/>
              <a:buChar char="●"/>
            </a:pPr>
            <a:r>
              <a:rPr lang="en-US"/>
              <a:t>This makes React faster than traditional DOM manipulation.</a:t>
            </a:r>
            <a:endParaRPr/>
          </a:p>
          <a:p>
            <a:pPr indent="0" lvl="0" marL="0" rtl="0" algn="l">
              <a:spcBef>
                <a:spcPts val="1200"/>
              </a:spcBef>
              <a:spcAft>
                <a:spcPts val="0"/>
              </a:spcAft>
              <a:buNone/>
            </a:pPr>
            <a:r>
              <a:rPr lang="en-US"/>
              <a:t>3</a:t>
            </a:r>
            <a:r>
              <a:rPr lang="en-US" u="sng"/>
              <a:t>. Unidirectional Data Flow</a:t>
            </a:r>
            <a:endParaRPr u="sng"/>
          </a:p>
          <a:p>
            <a:pPr indent="0" lvl="0" marL="0" rtl="0" algn="l">
              <a:spcBef>
                <a:spcPts val="1200"/>
              </a:spcBef>
              <a:spcAft>
                <a:spcPts val="0"/>
              </a:spcAft>
              <a:buNone/>
            </a:pPr>
            <a:r>
              <a:rPr lang="en-US"/>
              <a:t>React follows a one-way data flow, meaning:</a:t>
            </a:r>
            <a:endParaRPr/>
          </a:p>
          <a:p>
            <a:pPr indent="-342900" lvl="0" marL="457200" rtl="0" algn="l">
              <a:spcBef>
                <a:spcPts val="1200"/>
              </a:spcBef>
              <a:spcAft>
                <a:spcPts val="0"/>
              </a:spcAft>
              <a:buSzPts val="1800"/>
              <a:buChar char="●"/>
            </a:pPr>
            <a:r>
              <a:rPr lang="en-US"/>
              <a:t>Data flows from parent components to child components through props.</a:t>
            </a:r>
            <a:endParaRPr/>
          </a:p>
          <a:p>
            <a:pPr indent="-342900" lvl="0" marL="457200" rtl="0" algn="l">
              <a:spcBef>
                <a:spcPts val="0"/>
              </a:spcBef>
              <a:spcAft>
                <a:spcPts val="0"/>
              </a:spcAft>
              <a:buSzPts val="1800"/>
              <a:buChar char="●"/>
            </a:pPr>
            <a:r>
              <a:rPr lang="en-US"/>
              <a:t>Changes in state trigger re-rendering.</a:t>
            </a:r>
            <a:endParaRPr/>
          </a:p>
          <a:p>
            <a:pPr indent="0" lvl="0" marL="0" rtl="0" algn="l">
              <a:spcBef>
                <a:spcPts val="1200"/>
              </a:spcBef>
              <a:spcAft>
                <a:spcPts val="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Conclusion</a:t>
            </a:r>
            <a:endParaRPr/>
          </a:p>
        </p:txBody>
      </p:sp>
      <p:sp>
        <p:nvSpPr>
          <p:cNvPr id="200" name="Google Shape;200;p1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46050" lvl="0" marL="91440" rtl="0" algn="l">
              <a:lnSpc>
                <a:spcPct val="90000"/>
              </a:lnSpc>
              <a:spcBef>
                <a:spcPts val="1400"/>
              </a:spcBef>
              <a:spcAft>
                <a:spcPts val="0"/>
              </a:spcAft>
              <a:buSzPts val="2300"/>
              <a:buChar char=" "/>
            </a:pPr>
            <a:r>
              <a:rPr lang="en-US" sz="2300"/>
              <a:t>The conclusion highlights what I’ve learned in the course. Thanks to the knowledge of HTML, CSS,Bootstrap,React I can now build a responsive and interactive websites using these markup language and UI frameworks and external modules and libraries.</a:t>
            </a:r>
            <a:endParaRPr sz="23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2"/>
          <p:cNvSpPr txBox="1"/>
          <p:nvPr>
            <p:ph type="title"/>
          </p:nvPr>
        </p:nvSpPr>
        <p:spPr>
          <a:xfrm>
            <a:off x="487680" y="2308444"/>
            <a:ext cx="10353040" cy="239563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9600"/>
              <a:buFont typeface="Century"/>
              <a:buNone/>
            </a:pPr>
            <a:r>
              <a:rPr lang="en-US" sz="9600">
                <a:latin typeface="Century"/>
                <a:ea typeface="Century"/>
                <a:cs typeface="Century"/>
                <a:sym typeface="Century"/>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Introduction to the certificate</a:t>
            </a:r>
            <a:endParaRPr/>
          </a:p>
        </p:txBody>
      </p:sp>
      <p:sp>
        <p:nvSpPr>
          <p:cNvPr id="109" name="Google Shape;109;p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introduction slide provides a high-level overview of the course, emphasizing that it covers the foundational topics in frontend development such as HTML, CSS, Bootstrap, React, and web development tools.It highlights the key objectives of the course, including learning how to build responsive websites, understand the roles of frontend and backend developers, and using tools like developer consoles and 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047251" y="597617"/>
            <a:ext cx="6571343" cy="104923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Module 1: Introduction to the Program</a:t>
            </a:r>
            <a:endParaRPr/>
          </a:p>
        </p:txBody>
      </p:sp>
      <p:sp>
        <p:nvSpPr>
          <p:cNvPr id="115" name="Google Shape;115;p3"/>
          <p:cNvSpPr txBox="1"/>
          <p:nvPr>
            <p:ph idx="1" type="body"/>
          </p:nvPr>
        </p:nvSpPr>
        <p:spPr>
          <a:xfrm>
            <a:off x="507785" y="2309073"/>
            <a:ext cx="8321400" cy="2709000"/>
          </a:xfrm>
          <a:prstGeom prst="rect">
            <a:avLst/>
          </a:prstGeom>
          <a:noFill/>
          <a:ln>
            <a:noFill/>
          </a:ln>
        </p:spPr>
        <p:txBody>
          <a:bodyPr anchorCtr="0" anchor="ctr" bIns="45700" lIns="91425" spcFirstLastPara="1" rIns="91425" wrap="square" tIns="45700">
            <a:spAutoFit/>
          </a:bodyPr>
          <a:lstStyle/>
          <a:p>
            <a:pPr indent="-88900" lvl="0" marL="0" marR="0" rtl="0" algn="l">
              <a:lnSpc>
                <a:spcPct val="100000"/>
              </a:lnSpc>
              <a:spcBef>
                <a:spcPts val="0"/>
              </a:spcBef>
              <a:spcAft>
                <a:spcPts val="0"/>
              </a:spcAft>
              <a:buClr>
                <a:schemeClr val="dk1"/>
              </a:buClr>
              <a:buSzPts val="1400"/>
              <a:buFont typeface="Arial"/>
              <a:buChar char="•"/>
            </a:pPr>
            <a:r>
              <a:rPr lang="en-US" sz="1900">
                <a:latin typeface="Arial"/>
                <a:ea typeface="Arial"/>
                <a:cs typeface="Arial"/>
                <a:sym typeface="Arial"/>
              </a:rPr>
              <a:t>The course begins with an introduction to the program  followed by explaining the course structure and objectives. It then delves into different web development roles, including front-end, back-end, and full-stack development. To give learners a real-world perspective, a video showcases a day in the life of a front-end developer. Additionally, the course provides a syllabus outlining its content, along with a reading on strategies for success. A capstone project demo featuring a website called "Little Lemon" is included to help students understand practical implementation. </a:t>
            </a:r>
            <a:endParaRPr sz="1400">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9fe346eca_0_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a:t>Module 1: How the Web &amp;internet works</a:t>
            </a:r>
            <a:endParaRPr/>
          </a:p>
        </p:txBody>
      </p:sp>
      <p:sp>
        <p:nvSpPr>
          <p:cNvPr id="121" name="Google Shape;121;g329fe346eca_0_6"/>
          <p:cNvSpPr txBox="1"/>
          <p:nvPr>
            <p:ph idx="1" type="body"/>
          </p:nvPr>
        </p:nvSpPr>
        <p:spPr>
          <a:xfrm>
            <a:off x="822950" y="1937375"/>
            <a:ext cx="7543800" cy="45090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Web Server</a:t>
            </a:r>
            <a:r>
              <a:rPr lang="en-US" sz="1800">
                <a:solidFill>
                  <a:schemeClr val="dk1"/>
                </a:solidFill>
                <a:latin typeface="Arial"/>
                <a:ea typeface="Arial"/>
                <a:cs typeface="Arial"/>
                <a:sym typeface="Arial"/>
              </a:rPr>
              <a:t> – A web server is a computer or software that stores, processes, and delivers web pages to users over the internet.</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Website</a:t>
            </a:r>
            <a:r>
              <a:rPr lang="en-US" sz="1800">
                <a:solidFill>
                  <a:schemeClr val="dk1"/>
                </a:solidFill>
                <a:latin typeface="Arial"/>
                <a:ea typeface="Arial"/>
                <a:cs typeface="Arial"/>
                <a:sym typeface="Arial"/>
              </a:rPr>
              <a:t> – A website is a collection of related web pages that are hosted on a web server and accessible through a web address (URL).</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Page</a:t>
            </a:r>
            <a:r>
              <a:rPr lang="en-US" sz="1800">
                <a:solidFill>
                  <a:schemeClr val="dk1"/>
                </a:solidFill>
                <a:latin typeface="Arial"/>
                <a:ea typeface="Arial"/>
                <a:cs typeface="Arial"/>
                <a:sym typeface="Arial"/>
              </a:rPr>
              <a:t> – A web page is a single document or file that is part of a website and is displayed in a web browser. </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Browser</a:t>
            </a:r>
            <a:r>
              <a:rPr lang="en-US" sz="1800">
                <a:solidFill>
                  <a:schemeClr val="dk1"/>
                </a:solidFill>
                <a:latin typeface="Arial"/>
                <a:ea typeface="Arial"/>
                <a:cs typeface="Arial"/>
                <a:sym typeface="Arial"/>
              </a:rPr>
              <a:t> – A web browser is a software application that allows users to access and view web pages on the internet. Popular web browsers include Google Chrome, Mozilla Firefox</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Hosting</a:t>
            </a:r>
            <a:r>
              <a:rPr lang="en-US" sz="1800">
                <a:solidFill>
                  <a:schemeClr val="dk1"/>
                </a:solidFill>
                <a:latin typeface="Arial"/>
                <a:ea typeface="Arial"/>
                <a:cs typeface="Arial"/>
                <a:sym typeface="Arial"/>
              </a:rPr>
              <a:t> – Web hosting is a service that provides the storage space and infrastructure needed to make websites accessible on the internet.</a:t>
            </a:r>
            <a:endParaRPr sz="2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Getting started with HTML</a:t>
            </a:r>
            <a:endParaRPr/>
          </a:p>
        </p:txBody>
      </p:sp>
      <p:sp>
        <p:nvSpPr>
          <p:cNvPr id="127" name="Google Shape;127;p5"/>
          <p:cNvSpPr txBox="1"/>
          <p:nvPr>
            <p:ph idx="1" type="body"/>
          </p:nvPr>
        </p:nvSpPr>
        <p:spPr>
          <a:xfrm>
            <a:off x="112150" y="1970843"/>
            <a:ext cx="8919600" cy="3170700"/>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lang="en-US">
                <a:solidFill>
                  <a:schemeClr val="dk1"/>
                </a:solidFill>
                <a:latin typeface="Arial"/>
                <a:ea typeface="Arial"/>
                <a:cs typeface="Arial"/>
                <a:sym typeface="Arial"/>
              </a:rPr>
              <a:t>The module begins with a video explaining HTML documents, followed by a graded programming assignment where the learner successfully created an HTML document. A reading on simple HTML tags provides foundational knowledge about basic elements used in HTML coding. The course then covers linking documents through a short video, followed by another explaining how to add images to a webpage using HTML. Learners also explore how to work with data in tables, understanding how HTML structures tabular information. Finally, the module concludes with a video on forms, which teaches how to collect user input on web pages. This structured approach helps learners build a strong foundation in HTML.</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29fe346eca_0_16"/>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3" name="Google Shape;133;g329fe346eca_0_16"/>
          <p:cNvSpPr txBox="1"/>
          <p:nvPr>
            <p:ph idx="1" type="body"/>
          </p:nvPr>
        </p:nvSpPr>
        <p:spPr>
          <a:xfrm>
            <a:off x="112150" y="1970843"/>
            <a:ext cx="8919600" cy="43524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400"/>
              </a:spcBef>
              <a:spcAft>
                <a:spcPts val="0"/>
              </a:spcAft>
              <a:buNone/>
            </a:pPr>
            <a:r>
              <a:rPr b="1" lang="en-US" sz="2100">
                <a:solidFill>
                  <a:schemeClr val="dk1"/>
                </a:solidFill>
                <a:latin typeface="Arial"/>
                <a:ea typeface="Arial"/>
                <a:cs typeface="Arial"/>
                <a:sym typeface="Arial"/>
              </a:rPr>
              <a:t>Document Structure</a:t>
            </a:r>
            <a:endParaRPr b="1" sz="21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&lt;html&gt;</a:t>
            </a:r>
            <a:r>
              <a:rPr lang="en-US" sz="1900">
                <a:solidFill>
                  <a:schemeClr val="dk1"/>
                </a:solidFill>
                <a:latin typeface="Arial"/>
                <a:ea typeface="Arial"/>
                <a:cs typeface="Arial"/>
                <a:sym typeface="Arial"/>
              </a:rPr>
              <a:t>: Defines the root of an HTML document.</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&lt;head&gt;</a:t>
            </a:r>
            <a:r>
              <a:rPr lang="en-US" sz="1900">
                <a:solidFill>
                  <a:schemeClr val="dk1"/>
                </a:solidFill>
                <a:latin typeface="Arial"/>
                <a:ea typeface="Arial"/>
                <a:cs typeface="Arial"/>
                <a:sym typeface="Arial"/>
              </a:rPr>
              <a:t>: Contains meta-information about the document (e.g., title, styles).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&lt;body&gt;</a:t>
            </a:r>
            <a:r>
              <a:rPr lang="en-US" sz="1900">
                <a:solidFill>
                  <a:schemeClr val="dk1"/>
                </a:solidFill>
                <a:latin typeface="Arial"/>
                <a:ea typeface="Arial"/>
                <a:cs typeface="Arial"/>
                <a:sym typeface="Arial"/>
              </a:rPr>
              <a:t>: Contains the content visible on the web page.</a:t>
            </a:r>
            <a:endParaRPr sz="1900">
              <a:solidFill>
                <a:schemeClr val="dk1"/>
              </a:solidFill>
              <a:latin typeface="Arial"/>
              <a:ea typeface="Arial"/>
              <a:cs typeface="Arial"/>
              <a:sym typeface="Arial"/>
            </a:endParaRPr>
          </a:p>
          <a:p>
            <a:pPr indent="0" lvl="0" marL="0" rtl="0" algn="l">
              <a:lnSpc>
                <a:spcPct val="115000"/>
              </a:lnSpc>
              <a:spcBef>
                <a:spcPts val="1400"/>
              </a:spcBef>
              <a:spcAft>
                <a:spcPts val="0"/>
              </a:spcAft>
              <a:buNone/>
            </a:pPr>
            <a:r>
              <a:rPr b="1" lang="en-US" sz="2100">
                <a:solidFill>
                  <a:schemeClr val="dk1"/>
                </a:solidFill>
                <a:latin typeface="Arial"/>
                <a:ea typeface="Arial"/>
                <a:cs typeface="Arial"/>
                <a:sym typeface="Arial"/>
              </a:rPr>
              <a:t>Head Elements</a:t>
            </a:r>
            <a:endParaRPr b="1" sz="21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&lt;title&gt;</a:t>
            </a:r>
            <a:r>
              <a:rPr lang="en-US" sz="1900">
                <a:solidFill>
                  <a:schemeClr val="dk1"/>
                </a:solidFill>
                <a:latin typeface="Arial"/>
                <a:ea typeface="Arial"/>
                <a:cs typeface="Arial"/>
                <a:sym typeface="Arial"/>
              </a:rPr>
              <a:t>: Specifies the title of the web page (shown in the browser tab).</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&lt;meta&gt;</a:t>
            </a:r>
            <a:r>
              <a:rPr lang="en-US" sz="1900">
                <a:solidFill>
                  <a:schemeClr val="dk1"/>
                </a:solidFill>
                <a:latin typeface="Arial"/>
                <a:ea typeface="Arial"/>
                <a:cs typeface="Arial"/>
                <a:sym typeface="Arial"/>
              </a:rPr>
              <a:t>: Provides metadata (e.g., character set, viewport settings).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&lt;link&gt;</a:t>
            </a:r>
            <a:r>
              <a:rPr lang="en-US" sz="1900">
                <a:solidFill>
                  <a:schemeClr val="dk1"/>
                </a:solidFill>
                <a:latin typeface="Arial"/>
                <a:ea typeface="Arial"/>
                <a:cs typeface="Arial"/>
                <a:sym typeface="Arial"/>
              </a:rPr>
              <a:t>: Links to external resources like stylesheets.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&lt;style&gt;</a:t>
            </a:r>
            <a:r>
              <a:rPr lang="en-US" sz="1900">
                <a:solidFill>
                  <a:schemeClr val="dk1"/>
                </a:solidFill>
                <a:latin typeface="Arial"/>
                <a:ea typeface="Arial"/>
                <a:cs typeface="Arial"/>
                <a:sym typeface="Arial"/>
              </a:rPr>
              <a:t>: Adds internal CSS styles.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&lt;script&gt;</a:t>
            </a:r>
            <a:r>
              <a:rPr lang="en-US" sz="1900">
                <a:solidFill>
                  <a:schemeClr val="dk1"/>
                </a:solidFill>
                <a:latin typeface="Arial"/>
                <a:ea typeface="Arial"/>
                <a:cs typeface="Arial"/>
                <a:sym typeface="Arial"/>
              </a:rPr>
              <a:t>: Embeds or links JavaScript.</a:t>
            </a:r>
            <a:endParaRPr sz="1900">
              <a:solidFill>
                <a:schemeClr val="dk1"/>
              </a:solidFill>
              <a:latin typeface="Arial"/>
              <a:ea typeface="Arial"/>
              <a:cs typeface="Arial"/>
              <a:sym typeface="Arial"/>
            </a:endParaRPr>
          </a:p>
          <a:p>
            <a:pPr indent="-139700" lvl="0" marL="0" marR="0" rtl="0" algn="l">
              <a:lnSpc>
                <a:spcPct val="100000"/>
              </a:lnSpc>
              <a:spcBef>
                <a:spcPts val="0"/>
              </a:spcBef>
              <a:spcAft>
                <a:spcPts val="0"/>
              </a:spcAft>
              <a:buSzPts val="2200"/>
              <a:buChar char="•"/>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29fe346eca_0_22"/>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9" name="Google Shape;139;g329fe346eca_0_22"/>
          <p:cNvSpPr txBox="1"/>
          <p:nvPr>
            <p:ph idx="1" type="body"/>
          </p:nvPr>
        </p:nvSpPr>
        <p:spPr>
          <a:xfrm>
            <a:off x="112150" y="1970843"/>
            <a:ext cx="8919600" cy="50967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200"/>
              </a:spcBef>
              <a:spcAft>
                <a:spcPts val="0"/>
              </a:spcAft>
              <a:buNone/>
            </a:pPr>
            <a:r>
              <a:rPr lang="en-US" sz="1800">
                <a:solidFill>
                  <a:schemeClr val="dk1"/>
                </a:solidFill>
                <a:latin typeface="Arial"/>
                <a:ea typeface="Arial"/>
                <a:cs typeface="Arial"/>
                <a:sym typeface="Arial"/>
              </a:rPr>
              <a:t>.</a:t>
            </a:r>
            <a:r>
              <a:rPr b="1" lang="en-US">
                <a:solidFill>
                  <a:schemeClr val="dk1"/>
                </a:solidFill>
                <a:latin typeface="Arial"/>
                <a:ea typeface="Arial"/>
                <a:cs typeface="Arial"/>
                <a:sym typeface="Arial"/>
              </a:rPr>
              <a:t>Links and Media</a:t>
            </a:r>
            <a:endParaRPr b="1">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&lt;a&gt;</a:t>
            </a:r>
            <a:r>
              <a:rPr lang="en-US" sz="1800">
                <a:solidFill>
                  <a:schemeClr val="dk1"/>
                </a:solidFill>
                <a:latin typeface="Arial"/>
                <a:ea typeface="Arial"/>
                <a:cs typeface="Arial"/>
                <a:sym typeface="Arial"/>
              </a:rPr>
              <a:t>: Anchor (hyperlink).</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&lt;img&gt;</a:t>
            </a:r>
            <a:r>
              <a:rPr lang="en-US" sz="1800">
                <a:solidFill>
                  <a:schemeClr val="dk1"/>
                </a:solidFill>
                <a:latin typeface="Arial"/>
                <a:ea typeface="Arial"/>
                <a:cs typeface="Arial"/>
                <a:sym typeface="Arial"/>
              </a:rPr>
              <a:t>: Image.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Video content.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 Audio content.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&lt;source&gt;</a:t>
            </a:r>
            <a:r>
              <a:rPr lang="en-US" sz="1800">
                <a:solidFill>
                  <a:schemeClr val="dk1"/>
                </a:solidFill>
                <a:latin typeface="Arial"/>
                <a:ea typeface="Arial"/>
                <a:cs typeface="Arial"/>
                <a:sym typeface="Arial"/>
              </a:rPr>
              <a:t>: Source file for </a:t>
            </a: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or </a:t>
            </a: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a:solidFill>
                  <a:schemeClr val="dk1"/>
                </a:solidFill>
                <a:latin typeface="Arial"/>
                <a:ea typeface="Arial"/>
                <a:cs typeface="Arial"/>
                <a:sym typeface="Arial"/>
              </a:rPr>
              <a:t>Tables</a:t>
            </a:r>
            <a:endParaRPr b="1">
              <a:solidFill>
                <a:schemeClr val="dk1"/>
              </a:solidFill>
              <a:latin typeface="Arial"/>
              <a:ea typeface="Arial"/>
              <a:cs typeface="Arial"/>
              <a:sym typeface="Arial"/>
            </a:endParaRPr>
          </a:p>
          <a:p>
            <a:pPr indent="-114300" lvl="0" marL="91440" rtl="0" algn="l">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&lt;table&gt;</a:t>
            </a:r>
            <a:r>
              <a:rPr lang="en-US" sz="1800">
                <a:solidFill>
                  <a:schemeClr val="dk1"/>
                </a:solidFill>
                <a:latin typeface="Arial"/>
                <a:ea typeface="Arial"/>
                <a:cs typeface="Arial"/>
                <a:sym typeface="Arial"/>
              </a:rPr>
              <a:t>: Defines a table.</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&lt;tr&gt;</a:t>
            </a:r>
            <a:r>
              <a:rPr lang="en-US" sz="1800">
                <a:solidFill>
                  <a:schemeClr val="dk1"/>
                </a:solidFill>
                <a:latin typeface="Arial"/>
                <a:ea typeface="Arial"/>
                <a:cs typeface="Arial"/>
                <a:sym typeface="Arial"/>
              </a:rPr>
              <a:t>: Table row.</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&lt;td&gt;</a:t>
            </a:r>
            <a:r>
              <a:rPr lang="en-US" sz="1800">
                <a:solidFill>
                  <a:schemeClr val="dk1"/>
                </a:solidFill>
                <a:latin typeface="Arial"/>
                <a:ea typeface="Arial"/>
                <a:cs typeface="Arial"/>
                <a:sym typeface="Arial"/>
              </a:rPr>
              <a:t>: Table cell (data).</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&lt;th&gt;</a:t>
            </a:r>
            <a:r>
              <a:rPr lang="en-US" sz="1800">
                <a:solidFill>
                  <a:schemeClr val="dk1"/>
                </a:solidFill>
                <a:latin typeface="Arial"/>
                <a:ea typeface="Arial"/>
                <a:cs typeface="Arial"/>
                <a:sym typeface="Arial"/>
              </a:rPr>
              <a:t>: Table header cell.</a:t>
            </a:r>
            <a:endParaRPr sz="1800">
              <a:solidFill>
                <a:schemeClr val="dk1"/>
              </a:solidFill>
              <a:latin typeface="Arial"/>
              <a:ea typeface="Arial"/>
              <a:cs typeface="Arial"/>
              <a:sym typeface="Arial"/>
            </a:endParaRPr>
          </a:p>
          <a:p>
            <a:pPr indent="0" lvl="0" marL="0" rtl="0" algn="l">
              <a:lnSpc>
                <a:spcPct val="115000"/>
              </a:lnSpc>
              <a:spcBef>
                <a:spcPts val="1400"/>
              </a:spcBef>
              <a:spcAft>
                <a:spcPts val="0"/>
              </a:spcAft>
              <a:buNone/>
            </a:pPr>
            <a:r>
              <a:t/>
            </a:r>
            <a:endParaRPr b="1" sz="2100">
              <a:solidFill>
                <a:schemeClr val="dk1"/>
              </a:solidFill>
              <a:latin typeface="Arial"/>
              <a:ea typeface="Arial"/>
              <a:cs typeface="Arial"/>
              <a:sym typeface="Arial"/>
            </a:endParaRPr>
          </a:p>
          <a:p>
            <a:pPr indent="-139700" lvl="0" marL="0" marR="0" rtl="0" algn="l">
              <a:lnSpc>
                <a:spcPct val="100000"/>
              </a:lnSpc>
              <a:spcBef>
                <a:spcPts val="400"/>
              </a:spcBef>
              <a:spcAft>
                <a:spcPts val="0"/>
              </a:spcAft>
              <a:buSzPts val="2200"/>
              <a:buChar char="•"/>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29fe346eca_0_2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Module 2: Basic CSS</a:t>
            </a:r>
            <a:endParaRPr/>
          </a:p>
        </p:txBody>
      </p:sp>
      <p:sp>
        <p:nvSpPr>
          <p:cNvPr id="145" name="Google Shape;145;g329fe346eca_0_28"/>
          <p:cNvSpPr txBox="1"/>
          <p:nvPr>
            <p:ph idx="1" type="body"/>
          </p:nvPr>
        </p:nvSpPr>
        <p:spPr>
          <a:xfrm>
            <a:off x="531500" y="1897175"/>
            <a:ext cx="7835400" cy="46866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Selector</a:t>
            </a:r>
            <a:r>
              <a:rPr lang="en-US">
                <a:solidFill>
                  <a:schemeClr val="dk1"/>
                </a:solidFill>
                <a:latin typeface="Arial"/>
                <a:ea typeface="Arial"/>
                <a:cs typeface="Arial"/>
                <a:sym typeface="Arial"/>
              </a:rPr>
              <a:t>: The HTML element(s) you want to style.</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Declaration Block</a:t>
            </a:r>
            <a:r>
              <a:rPr lang="en-US">
                <a:solidFill>
                  <a:schemeClr val="dk1"/>
                </a:solidFill>
                <a:latin typeface="Arial"/>
                <a:ea typeface="Arial"/>
                <a:cs typeface="Arial"/>
                <a:sym typeface="Arial"/>
              </a:rPr>
              <a:t>: Contains one or more declarations inside </a:t>
            </a:r>
            <a:r>
              <a:rPr lang="en-US">
                <a:solidFill>
                  <a:srgbClr val="188038"/>
                </a:solidFill>
                <a:latin typeface="Roboto Mono"/>
                <a:ea typeface="Roboto Mono"/>
                <a:cs typeface="Roboto Mono"/>
                <a:sym typeface="Roboto Mono"/>
              </a:rPr>
              <a:t>{ }</a:t>
            </a:r>
            <a:r>
              <a:rPr lang="en-US">
                <a:solidFill>
                  <a:schemeClr val="dk1"/>
                </a:solidFill>
                <a:latin typeface="Arial"/>
                <a:ea typeface="Arial"/>
                <a:cs typeface="Arial"/>
                <a:sym typeface="Arial"/>
              </a:rPr>
              <a:t>, each specifying a </a:t>
            </a:r>
            <a:r>
              <a:rPr b="1" lang="en-US">
                <a:solidFill>
                  <a:schemeClr val="dk1"/>
                </a:solidFill>
                <a:latin typeface="Arial"/>
                <a:ea typeface="Arial"/>
                <a:cs typeface="Arial"/>
                <a:sym typeface="Arial"/>
              </a:rPr>
              <a:t>property</a:t>
            </a:r>
            <a:r>
              <a:rPr lang="en-US">
                <a:solidFill>
                  <a:schemeClr val="dk1"/>
                </a:solidFill>
                <a:latin typeface="Arial"/>
                <a:ea typeface="Arial"/>
                <a:cs typeface="Arial"/>
                <a:sym typeface="Arial"/>
              </a:rPr>
              <a:t> and a </a:t>
            </a:r>
            <a:r>
              <a:rPr b="1" lang="en-US">
                <a:solidFill>
                  <a:schemeClr val="dk1"/>
                </a:solidFill>
                <a:latin typeface="Arial"/>
                <a:ea typeface="Arial"/>
                <a:cs typeface="Arial"/>
                <a:sym typeface="Arial"/>
              </a:rPr>
              <a:t>value</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Inline CSS</a:t>
            </a:r>
            <a:r>
              <a:rPr lang="en-US">
                <a:solidFill>
                  <a:schemeClr val="dk1"/>
                </a:solidFill>
                <a:latin typeface="Arial"/>
                <a:ea typeface="Arial"/>
                <a:cs typeface="Arial"/>
                <a:sym typeface="Arial"/>
              </a:rPr>
              <a:t>: Directly within an HTML element using the </a:t>
            </a:r>
            <a:r>
              <a:rPr lang="en-US">
                <a:solidFill>
                  <a:srgbClr val="188038"/>
                </a:solidFill>
                <a:latin typeface="Roboto Mono"/>
                <a:ea typeface="Roboto Mono"/>
                <a:cs typeface="Roboto Mono"/>
                <a:sym typeface="Roboto Mono"/>
              </a:rPr>
              <a:t>style</a:t>
            </a:r>
            <a:r>
              <a:rPr lang="en-US">
                <a:solidFill>
                  <a:schemeClr val="dk1"/>
                </a:solidFill>
                <a:latin typeface="Arial"/>
                <a:ea typeface="Arial"/>
                <a:cs typeface="Arial"/>
                <a:sym typeface="Arial"/>
              </a:rPr>
              <a:t> attribute.</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Internal CSS</a:t>
            </a:r>
            <a:r>
              <a:rPr lang="en-US">
                <a:solidFill>
                  <a:schemeClr val="dk1"/>
                </a:solidFill>
                <a:latin typeface="Arial"/>
                <a:ea typeface="Arial"/>
                <a:cs typeface="Arial"/>
                <a:sym typeface="Arial"/>
              </a:rPr>
              <a:t>: Inside a </a:t>
            </a:r>
            <a:r>
              <a:rPr lang="en-US">
                <a:solidFill>
                  <a:srgbClr val="188038"/>
                </a:solidFill>
                <a:latin typeface="Roboto Mono"/>
                <a:ea typeface="Roboto Mono"/>
                <a:cs typeface="Roboto Mono"/>
                <a:sym typeface="Roboto Mono"/>
              </a:rPr>
              <a:t>&lt;style&gt;</a:t>
            </a:r>
            <a:r>
              <a:rPr lang="en-US">
                <a:solidFill>
                  <a:schemeClr val="dk1"/>
                </a:solidFill>
                <a:latin typeface="Arial"/>
                <a:ea typeface="Arial"/>
                <a:cs typeface="Arial"/>
                <a:sym typeface="Arial"/>
              </a:rPr>
              <a:t> tag within the </a:t>
            </a:r>
            <a:r>
              <a:rPr lang="en-US">
                <a:solidFill>
                  <a:srgbClr val="188038"/>
                </a:solidFill>
                <a:latin typeface="Roboto Mono"/>
                <a:ea typeface="Roboto Mono"/>
                <a:cs typeface="Roboto Mono"/>
                <a:sym typeface="Roboto Mono"/>
              </a:rPr>
              <a:t>&lt;head&gt;</a:t>
            </a:r>
            <a:r>
              <a:rPr lang="en-US">
                <a:solidFill>
                  <a:schemeClr val="dk1"/>
                </a:solidFill>
                <a:latin typeface="Arial"/>
                <a:ea typeface="Arial"/>
                <a:cs typeface="Arial"/>
                <a:sym typeface="Arial"/>
              </a:rPr>
              <a:t> section.</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External CSS</a:t>
            </a:r>
            <a:r>
              <a:rPr lang="en-US">
                <a:solidFill>
                  <a:schemeClr val="dk1"/>
                </a:solidFill>
                <a:latin typeface="Arial"/>
                <a:ea typeface="Arial"/>
                <a:cs typeface="Arial"/>
                <a:sym typeface="Arial"/>
              </a:rPr>
              <a:t>: Linking a </a:t>
            </a:r>
            <a:r>
              <a:rPr lang="en-US">
                <a:solidFill>
                  <a:srgbClr val="188038"/>
                </a:solidFill>
                <a:latin typeface="Roboto Mono"/>
                <a:ea typeface="Roboto Mono"/>
                <a:cs typeface="Roboto Mono"/>
                <a:sym typeface="Roboto Mono"/>
              </a:rPr>
              <a:t>.css</a:t>
            </a:r>
            <a:r>
              <a:rPr lang="en-US">
                <a:solidFill>
                  <a:schemeClr val="dk1"/>
                </a:solidFill>
                <a:latin typeface="Arial"/>
                <a:ea typeface="Arial"/>
                <a:cs typeface="Arial"/>
                <a:sym typeface="Arial"/>
              </a:rPr>
              <a:t> file using a </a:t>
            </a:r>
            <a:r>
              <a:rPr lang="en-US">
                <a:solidFill>
                  <a:srgbClr val="188038"/>
                </a:solidFill>
                <a:latin typeface="Roboto Mono"/>
                <a:ea typeface="Roboto Mono"/>
                <a:cs typeface="Roboto Mono"/>
                <a:sym typeface="Roboto Mono"/>
              </a:rPr>
              <a:t>&lt;link&gt;</a:t>
            </a:r>
            <a:r>
              <a:rPr lang="en-US">
                <a:solidFill>
                  <a:schemeClr val="dk1"/>
                </a:solidFill>
                <a:latin typeface="Arial"/>
                <a:ea typeface="Arial"/>
                <a:cs typeface="Arial"/>
                <a:sym typeface="Arial"/>
              </a:rPr>
              <a:t> tag.</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Universal Selector</a:t>
            </a:r>
            <a:r>
              <a:rPr lang="en-US">
                <a:solidFill>
                  <a:schemeClr val="dk1"/>
                </a:solidFill>
                <a:latin typeface="Arial"/>
                <a:ea typeface="Arial"/>
                <a:cs typeface="Arial"/>
                <a:sym typeface="Arial"/>
              </a:rPr>
              <a:t>: Targets all elements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Type Selector</a:t>
            </a:r>
            <a:r>
              <a:rPr lang="en-US">
                <a:solidFill>
                  <a:schemeClr val="dk1"/>
                </a:solidFill>
                <a:latin typeface="Arial"/>
                <a:ea typeface="Arial"/>
                <a:cs typeface="Arial"/>
                <a:sym typeface="Arial"/>
              </a:rPr>
              <a:t>: Targets elements by tag name.</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Class Selector</a:t>
            </a:r>
            <a:r>
              <a:rPr lang="en-US">
                <a:solidFill>
                  <a:schemeClr val="dk1"/>
                </a:solidFill>
                <a:latin typeface="Arial"/>
                <a:ea typeface="Arial"/>
                <a:cs typeface="Arial"/>
                <a:sym typeface="Arial"/>
              </a:rPr>
              <a:t>: Targets elements with a specific class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CSS Basics</a:t>
            </a:r>
            <a:endParaRPr/>
          </a:p>
        </p:txBody>
      </p:sp>
      <p:sp>
        <p:nvSpPr>
          <p:cNvPr id="151" name="Google Shape;151;p6"/>
          <p:cNvSpPr txBox="1"/>
          <p:nvPr>
            <p:ph idx="1" type="body"/>
          </p:nvPr>
        </p:nvSpPr>
        <p:spPr>
          <a:xfrm>
            <a:off x="112725" y="1737350"/>
            <a:ext cx="8899200" cy="5248800"/>
          </a:xfrm>
          <a:prstGeom prst="rect">
            <a:avLst/>
          </a:prstGeom>
          <a:noFill/>
          <a:ln>
            <a:noFill/>
          </a:ln>
        </p:spPr>
        <p:txBody>
          <a:bodyPr anchorCtr="0" anchor="ctr" bIns="45700" lIns="91425" spcFirstLastPara="1" rIns="91425" wrap="square" tIns="45700">
            <a:spAutoFit/>
          </a:bodyPr>
          <a:lstStyle/>
          <a:p>
            <a:pPr indent="-152400" lvl="0" marL="91440" rtl="0" algn="l">
              <a:lnSpc>
                <a:spcPct val="100000"/>
              </a:lnSpc>
              <a:spcBef>
                <a:spcPts val="0"/>
              </a:spcBef>
              <a:spcAft>
                <a:spcPts val="0"/>
              </a:spcAft>
              <a:buClr>
                <a:schemeClr val="dk1"/>
              </a:buClr>
              <a:buSzPts val="2400"/>
              <a:buFont typeface="Arial"/>
              <a:buChar char="•"/>
            </a:pPr>
            <a:r>
              <a:rPr b="1" i="1" lang="en-US" sz="1700" u="sng">
                <a:solidFill>
                  <a:schemeClr val="dk1"/>
                </a:solidFill>
                <a:latin typeface="Roboto Mono"/>
                <a:ea typeface="Roboto Mono"/>
                <a:cs typeface="Roboto Mono"/>
                <a:sym typeface="Roboto Mono"/>
              </a:rPr>
              <a:t>PROPERTIES:-</a:t>
            </a:r>
            <a:endParaRPr b="1" i="1" sz="1700" u="sng">
              <a:solidFill>
                <a:schemeClr val="dk1"/>
              </a:solidFill>
              <a:latin typeface="Roboto Mono"/>
              <a:ea typeface="Roboto Mono"/>
              <a:cs typeface="Roboto Mono"/>
              <a:sym typeface="Roboto Mono"/>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color</a:t>
            </a:r>
            <a:r>
              <a:rPr lang="en-US" sz="1700">
                <a:solidFill>
                  <a:schemeClr val="dk1"/>
                </a:solidFill>
                <a:latin typeface="Arial"/>
                <a:ea typeface="Arial"/>
                <a:cs typeface="Arial"/>
                <a:sym typeface="Arial"/>
              </a:rPr>
              <a:t>: Text color.</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font-size</a:t>
            </a:r>
            <a:r>
              <a:rPr lang="en-US" sz="1700">
                <a:solidFill>
                  <a:schemeClr val="dk1"/>
                </a:solidFill>
                <a:latin typeface="Arial"/>
                <a:ea typeface="Arial"/>
                <a:cs typeface="Arial"/>
                <a:sym typeface="Arial"/>
              </a:rPr>
              <a:t>: Size of the font.</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font-family</a:t>
            </a:r>
            <a:r>
              <a:rPr lang="en-US" sz="1700">
                <a:solidFill>
                  <a:schemeClr val="dk1"/>
                </a:solidFill>
                <a:latin typeface="Arial"/>
                <a:ea typeface="Arial"/>
                <a:cs typeface="Arial"/>
                <a:sym typeface="Arial"/>
              </a:rPr>
              <a:t>: Font type (e.g., Arial, sans-serif).</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text-align</a:t>
            </a:r>
            <a:r>
              <a:rPr lang="en-US" sz="1700">
                <a:solidFill>
                  <a:schemeClr val="dk1"/>
                </a:solidFill>
                <a:latin typeface="Arial"/>
                <a:ea typeface="Arial"/>
                <a:cs typeface="Arial"/>
                <a:sym typeface="Arial"/>
              </a:rPr>
              <a:t>: Alignment (e.g., left, center).</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line-height</a:t>
            </a:r>
            <a:r>
              <a:rPr lang="en-US" sz="1700">
                <a:solidFill>
                  <a:schemeClr val="dk1"/>
                </a:solidFill>
                <a:latin typeface="Arial"/>
                <a:ea typeface="Arial"/>
                <a:cs typeface="Arial"/>
                <a:sym typeface="Arial"/>
              </a:rPr>
              <a:t>: Space between lines.</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text-decoration</a:t>
            </a:r>
            <a:r>
              <a:rPr lang="en-US" sz="1700">
                <a:solidFill>
                  <a:schemeClr val="dk1"/>
                </a:solidFill>
                <a:latin typeface="Arial"/>
                <a:ea typeface="Arial"/>
                <a:cs typeface="Arial"/>
                <a:sym typeface="Arial"/>
              </a:rPr>
              <a:t>: Underline, overline, or none.</a:t>
            </a:r>
            <a:endParaRPr sz="17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t/>
            </a:r>
            <a:endParaRPr sz="1700">
              <a:solidFill>
                <a:schemeClr val="dk1"/>
              </a:solidFill>
              <a:latin typeface="Arial"/>
              <a:ea typeface="Arial"/>
              <a:cs typeface="Arial"/>
              <a:sym typeface="Arial"/>
            </a:endParaRPr>
          </a:p>
          <a:p>
            <a:pPr indent="-107950" lvl="0" marL="91440" rtl="0" algn="l">
              <a:lnSpc>
                <a:spcPct val="100000"/>
              </a:lnSpc>
              <a:spcBef>
                <a:spcPts val="0"/>
              </a:spcBef>
              <a:spcAft>
                <a:spcPts val="0"/>
              </a:spcAft>
              <a:buClr>
                <a:schemeClr val="dk1"/>
              </a:buClr>
              <a:buSzPts val="1700"/>
              <a:buFont typeface="Arial"/>
              <a:buChar char="•"/>
            </a:pPr>
            <a:r>
              <a:rPr b="1" i="1" lang="en-US" sz="1700" u="sng">
                <a:solidFill>
                  <a:schemeClr val="dk1"/>
                </a:solidFill>
                <a:latin typeface="Arial"/>
                <a:ea typeface="Arial"/>
                <a:cs typeface="Arial"/>
                <a:sym typeface="Arial"/>
              </a:rPr>
              <a:t>BOX MODEL:</a:t>
            </a:r>
            <a:endParaRPr b="1" i="1" sz="1700" u="sng">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margin</a:t>
            </a:r>
            <a:r>
              <a:rPr lang="en-US" sz="1900">
                <a:solidFill>
                  <a:schemeClr val="dk1"/>
                </a:solidFill>
                <a:latin typeface="Arial"/>
                <a:ea typeface="Arial"/>
                <a:cs typeface="Arial"/>
                <a:sym typeface="Arial"/>
              </a:rPr>
              <a:t>: Space outside the element.</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border</a:t>
            </a:r>
            <a:r>
              <a:rPr lang="en-US" sz="1900">
                <a:solidFill>
                  <a:schemeClr val="dk1"/>
                </a:solidFill>
                <a:latin typeface="Arial"/>
                <a:ea typeface="Arial"/>
                <a:cs typeface="Arial"/>
                <a:sym typeface="Arial"/>
              </a:rPr>
              <a:t>: Surrounds the content and padding.</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padding</a:t>
            </a:r>
            <a:r>
              <a:rPr lang="en-US" sz="1900">
                <a:solidFill>
                  <a:schemeClr val="dk1"/>
                </a:solidFill>
                <a:latin typeface="Arial"/>
                <a:ea typeface="Arial"/>
                <a:cs typeface="Arial"/>
                <a:sym typeface="Arial"/>
              </a:rPr>
              <a:t>: Space between content and border.</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width</a:t>
            </a:r>
            <a:r>
              <a:rPr lang="en-US" sz="1900">
                <a:solidFill>
                  <a:schemeClr val="dk1"/>
                </a:solidFill>
                <a:latin typeface="Arial"/>
                <a:ea typeface="Arial"/>
                <a:cs typeface="Arial"/>
                <a:sym typeface="Arial"/>
              </a:rPr>
              <a:t> and </a:t>
            </a:r>
            <a:r>
              <a:rPr lang="en-US" sz="1900">
                <a:solidFill>
                  <a:srgbClr val="188038"/>
                </a:solidFill>
                <a:latin typeface="Roboto Mono"/>
                <a:ea typeface="Roboto Mono"/>
                <a:cs typeface="Roboto Mono"/>
                <a:sym typeface="Roboto Mono"/>
              </a:rPr>
              <a:t>height</a:t>
            </a:r>
            <a:r>
              <a:rPr lang="en-US" sz="1900">
                <a:solidFill>
                  <a:schemeClr val="dk1"/>
                </a:solidFill>
                <a:latin typeface="Arial"/>
                <a:ea typeface="Arial"/>
                <a:cs typeface="Arial"/>
                <a:sym typeface="Arial"/>
              </a:rPr>
              <a:t>: Dimensions of the element.</a:t>
            </a:r>
            <a:endParaRPr sz="1900">
              <a:solidFill>
                <a:schemeClr val="dk1"/>
              </a:solidFill>
              <a:latin typeface="Arial"/>
              <a:ea typeface="Arial"/>
              <a:cs typeface="Arial"/>
              <a:sym typeface="Arial"/>
            </a:endParaRPr>
          </a:p>
          <a:p>
            <a:pPr indent="0" lvl="0" marL="9144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