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Roboto Mono"/>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i0l5GgosnYbLEIua0x3S3KYyWC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on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ono-italic.fntdata"/><Relationship Id="rId6" Type="http://schemas.openxmlformats.org/officeDocument/2006/relationships/slide" Target="slides/slide1.xml"/><Relationship Id="rId18"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9fe346eca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29fe346e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9fe346ec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g329fe346eca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9fe346ec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g329fe346eca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29fe346eca_0_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29fe346ec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4" name="Shape 14"/>
        <p:cNvGrpSpPr/>
        <p:nvPr/>
      </p:nvGrpSpPr>
      <p:grpSpPr>
        <a:xfrm>
          <a:off x="0" y="0"/>
          <a:ext cx="0" cy="0"/>
          <a:chOff x="0" y="0"/>
          <a:chExt cx="0" cy="0"/>
        </a:xfrm>
      </p:grpSpPr>
      <p:sp>
        <p:nvSpPr>
          <p:cNvPr id="15" name="Google Shape;15;p1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4"/>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4"/>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19" name="Google Shape;19;p1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22" name="Google Shape;22;p14"/>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3"/>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6" name="Google Shape;86;p2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9" name="Shape 89"/>
        <p:cNvGrpSpPr/>
        <p:nvPr/>
      </p:nvGrpSpPr>
      <p:grpSpPr>
        <a:xfrm>
          <a:off x="0" y="0"/>
          <a:ext cx="0" cy="0"/>
          <a:chOff x="0" y="0"/>
          <a:chExt cx="0" cy="0"/>
        </a:xfrm>
      </p:grpSpPr>
      <p:sp>
        <p:nvSpPr>
          <p:cNvPr id="90" name="Google Shape;90;p24"/>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4"/>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4"/>
          <p:cNvSpPr txBox="1"/>
          <p:nvPr>
            <p:ph type="title"/>
          </p:nvPr>
        </p:nvSpPr>
        <p:spPr>
          <a:xfrm rot="5400000">
            <a:off x="4650802" y="2307652"/>
            <a:ext cx="5757421"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24"/>
          <p:cNvSpPr txBox="1"/>
          <p:nvPr>
            <p:ph idx="1" type="body"/>
          </p:nvPr>
        </p:nvSpPr>
        <p:spPr>
          <a:xfrm rot="5400000">
            <a:off x="650303" y="393126"/>
            <a:ext cx="5757420"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4" name="Google Shape;94;p24"/>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4"/>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4"/>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6" name="Google Shape;26;p15"/>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5"/>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5"/>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29" name="Shape 29"/>
        <p:cNvGrpSpPr/>
        <p:nvPr/>
      </p:nvGrpSpPr>
      <p:grpSpPr>
        <a:xfrm>
          <a:off x="0" y="0"/>
          <a:ext cx="0" cy="0"/>
          <a:chOff x="0" y="0"/>
          <a:chExt cx="0" cy="0"/>
        </a:xfrm>
      </p:grpSpPr>
      <p:sp>
        <p:nvSpPr>
          <p:cNvPr id="30" name="Google Shape;30;p16"/>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6"/>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16"/>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6"/>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34" name="Google Shape;34;p16"/>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6"/>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6"/>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cxnSp>
        <p:nvCxnSpPr>
          <p:cNvPr id="37" name="Google Shape;37;p16"/>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17"/>
          <p:cNvSpPr txBox="1"/>
          <p:nvPr>
            <p:ph idx="1" type="body"/>
          </p:nvPr>
        </p:nvSpPr>
        <p:spPr>
          <a:xfrm>
            <a:off x="822960" y="1845734"/>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1" name="Google Shape;41;p17"/>
          <p:cNvSpPr txBox="1"/>
          <p:nvPr>
            <p:ph idx="2" type="body"/>
          </p:nvPr>
        </p:nvSpPr>
        <p:spPr>
          <a:xfrm>
            <a:off x="4663440" y="1845736"/>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2" name="Google Shape;42;p17"/>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7"/>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7"/>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8"/>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48" name="Google Shape;48;p18"/>
          <p:cNvSpPr txBox="1"/>
          <p:nvPr>
            <p:ph idx="2" type="body"/>
          </p:nvPr>
        </p:nvSpPr>
        <p:spPr>
          <a:xfrm>
            <a:off x="82296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9" name="Google Shape;49;p18"/>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0" name="Google Shape;50;p18"/>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9"/>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9"/>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59" name="Shape 59"/>
        <p:cNvGrpSpPr/>
        <p:nvPr/>
      </p:nvGrpSpPr>
      <p:grpSpPr>
        <a:xfrm>
          <a:off x="0" y="0"/>
          <a:ext cx="0" cy="0"/>
          <a:chOff x="0" y="0"/>
          <a:chExt cx="0" cy="0"/>
        </a:xfrm>
      </p:grpSpPr>
      <p:sp>
        <p:nvSpPr>
          <p:cNvPr id="60" name="Google Shape;60;p20"/>
          <p:cNvSpPr/>
          <p:nvPr/>
        </p:nvSpPr>
        <p:spPr>
          <a:xfrm>
            <a:off x="2382" y="6400800"/>
            <a:ext cx="9141619"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0"/>
          <p:cNvSpPr/>
          <p:nvPr/>
        </p:nvSpPr>
        <p:spPr>
          <a:xfrm>
            <a:off x="12" y="633431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0"/>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0"/>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0"/>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5" name="Shape 65"/>
        <p:cNvGrpSpPr/>
        <p:nvPr/>
      </p:nvGrpSpPr>
      <p:grpSpPr>
        <a:xfrm>
          <a:off x="0" y="0"/>
          <a:ext cx="0" cy="0"/>
          <a:chOff x="0" y="0"/>
          <a:chExt cx="0" cy="0"/>
        </a:xfrm>
      </p:grpSpPr>
      <p:sp>
        <p:nvSpPr>
          <p:cNvPr id="66" name="Google Shape;66;p21"/>
          <p:cNvSpPr/>
          <p:nvPr/>
        </p:nvSpPr>
        <p:spPr>
          <a:xfrm>
            <a:off x="13" y="0"/>
            <a:ext cx="3038093"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1"/>
          <p:cNvSpPr/>
          <p:nvPr/>
        </p:nvSpPr>
        <p:spPr>
          <a:xfrm>
            <a:off x="3030053" y="0"/>
            <a:ext cx="48006"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1"/>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1"/>
          <p:cNvSpPr txBox="1"/>
          <p:nvPr>
            <p:ph idx="1" type="body"/>
          </p:nvPr>
        </p:nvSpPr>
        <p:spPr>
          <a:xfrm>
            <a:off x="3460237" y="731520"/>
            <a:ext cx="5009393"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21"/>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1" name="Google Shape;71;p21"/>
          <p:cNvSpPr txBox="1"/>
          <p:nvPr>
            <p:ph idx="10" type="dt"/>
          </p:nvPr>
        </p:nvSpPr>
        <p:spPr>
          <a:xfrm>
            <a:off x="349134" y="6459786"/>
            <a:ext cx="1963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3600450" y="6459786"/>
            <a:ext cx="348615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050">
                <a:solidFill>
                  <a:schemeClr val="dk2"/>
                </a:solidFill>
                <a:latin typeface="Calibri"/>
                <a:ea typeface="Calibri"/>
                <a:cs typeface="Calibri"/>
                <a:sym typeface="Calibri"/>
              </a:defRPr>
            </a:lvl1pPr>
            <a:lvl2pPr indent="0" lvl="1" marL="0" algn="r">
              <a:spcBef>
                <a:spcPts val="0"/>
              </a:spcBef>
              <a:buNone/>
              <a:defRPr sz="1050">
                <a:solidFill>
                  <a:schemeClr val="dk2"/>
                </a:solidFill>
                <a:latin typeface="Calibri"/>
                <a:ea typeface="Calibri"/>
                <a:cs typeface="Calibri"/>
                <a:sym typeface="Calibri"/>
              </a:defRPr>
            </a:lvl2pPr>
            <a:lvl3pPr indent="0" lvl="2" marL="0" algn="r">
              <a:spcBef>
                <a:spcPts val="0"/>
              </a:spcBef>
              <a:buNone/>
              <a:defRPr sz="1050">
                <a:solidFill>
                  <a:schemeClr val="dk2"/>
                </a:solidFill>
                <a:latin typeface="Calibri"/>
                <a:ea typeface="Calibri"/>
                <a:cs typeface="Calibri"/>
                <a:sym typeface="Calibri"/>
              </a:defRPr>
            </a:lvl3pPr>
            <a:lvl4pPr indent="0" lvl="3" marL="0" algn="r">
              <a:spcBef>
                <a:spcPts val="0"/>
              </a:spcBef>
              <a:buNone/>
              <a:defRPr sz="1050">
                <a:solidFill>
                  <a:schemeClr val="dk2"/>
                </a:solidFill>
                <a:latin typeface="Calibri"/>
                <a:ea typeface="Calibri"/>
                <a:cs typeface="Calibri"/>
                <a:sym typeface="Calibri"/>
              </a:defRPr>
            </a:lvl4pPr>
            <a:lvl5pPr indent="0" lvl="4" marL="0" algn="r">
              <a:spcBef>
                <a:spcPts val="0"/>
              </a:spcBef>
              <a:buNone/>
              <a:defRPr sz="1050">
                <a:solidFill>
                  <a:schemeClr val="dk2"/>
                </a:solidFill>
                <a:latin typeface="Calibri"/>
                <a:ea typeface="Calibri"/>
                <a:cs typeface="Calibri"/>
                <a:sym typeface="Calibri"/>
              </a:defRPr>
            </a:lvl5pPr>
            <a:lvl6pPr indent="0" lvl="5" marL="0" algn="r">
              <a:spcBef>
                <a:spcPts val="0"/>
              </a:spcBef>
              <a:buNone/>
              <a:defRPr sz="1050">
                <a:solidFill>
                  <a:schemeClr val="dk2"/>
                </a:solidFill>
                <a:latin typeface="Calibri"/>
                <a:ea typeface="Calibri"/>
                <a:cs typeface="Calibri"/>
                <a:sym typeface="Calibri"/>
              </a:defRPr>
            </a:lvl6pPr>
            <a:lvl7pPr indent="0" lvl="6" marL="0" algn="r">
              <a:spcBef>
                <a:spcPts val="0"/>
              </a:spcBef>
              <a:buNone/>
              <a:defRPr sz="1050">
                <a:solidFill>
                  <a:schemeClr val="dk2"/>
                </a:solidFill>
                <a:latin typeface="Calibri"/>
                <a:ea typeface="Calibri"/>
                <a:cs typeface="Calibri"/>
                <a:sym typeface="Calibri"/>
              </a:defRPr>
            </a:lvl7pPr>
            <a:lvl8pPr indent="0" lvl="7" marL="0" algn="r">
              <a:spcBef>
                <a:spcPts val="0"/>
              </a:spcBef>
              <a:buNone/>
              <a:defRPr sz="1050">
                <a:solidFill>
                  <a:schemeClr val="dk2"/>
                </a:solidFill>
                <a:latin typeface="Calibri"/>
                <a:ea typeface="Calibri"/>
                <a:cs typeface="Calibri"/>
                <a:sym typeface="Calibri"/>
              </a:defRPr>
            </a:lvl8pPr>
            <a:lvl9pPr indent="0" lvl="8" marL="0" algn="r">
              <a:spcBef>
                <a:spcPts val="0"/>
              </a:spcBef>
              <a:buNone/>
              <a:defRPr sz="1050">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2"/>
          <p:cNvSpPr/>
          <p:nvPr/>
        </p:nvSpPr>
        <p:spPr>
          <a:xfrm>
            <a:off x="0" y="4953000"/>
            <a:ext cx="9141619"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2"/>
          <p:cNvSpPr/>
          <p:nvPr/>
        </p:nvSpPr>
        <p:spPr>
          <a:xfrm>
            <a:off x="12" y="4915076"/>
            <a:ext cx="9141619" cy="6400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2"/>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78" name="Google Shape;78;p22"/>
          <p:cNvPicPr preferRelativeResize="0"/>
          <p:nvPr>
            <p:ph idx="2" type="pic"/>
          </p:nvPr>
        </p:nvPicPr>
        <p:blipFill/>
        <p:spPr>
          <a:xfrm>
            <a:off x="12" y="0"/>
            <a:ext cx="9143989" cy="4915076"/>
          </a:xfrm>
          <a:prstGeom prst="rect">
            <a:avLst/>
          </a:prstGeom>
          <a:blipFill rotWithShape="1">
            <a:blip r:embed="rId2">
              <a:alphaModFix/>
            </a:blip>
            <a:stretch>
              <a:fillRect b="0" l="0" r="0" t="0"/>
            </a:stretch>
          </a:blipFill>
          <a:ln>
            <a:noFill/>
          </a:ln>
        </p:spPr>
      </p:pic>
      <p:sp>
        <p:nvSpPr>
          <p:cNvPr id="79" name="Google Shape;79;p22"/>
          <p:cNvSpPr txBox="1"/>
          <p:nvPr>
            <p:ph idx="1" type="body"/>
          </p:nvPr>
        </p:nvSpPr>
        <p:spPr>
          <a:xfrm>
            <a:off x="822959"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0" name="Google Shape;80;p22"/>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2"/>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2"/>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3"/>
          <p:cNvSpPr/>
          <p:nvPr/>
        </p:nvSpPr>
        <p:spPr>
          <a:xfrm>
            <a:off x="0" y="6400800"/>
            <a:ext cx="9144001"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 name="Google Shape;7;p13"/>
          <p:cNvSpPr/>
          <p:nvPr/>
        </p:nvSpPr>
        <p:spPr>
          <a:xfrm>
            <a:off x="0" y="6334315"/>
            <a:ext cx="9144001" cy="6599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 name="Google Shape;8;p1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13"/>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0" name="Google Shape;10;p13"/>
          <p:cNvSpPr txBox="1"/>
          <p:nvPr>
            <p:ph idx="10" type="dt"/>
          </p:nvPr>
        </p:nvSpPr>
        <p:spPr>
          <a:xfrm>
            <a:off x="822961" y="6459786"/>
            <a:ext cx="185420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 name="Google Shape;11;p13"/>
          <p:cNvSpPr txBox="1"/>
          <p:nvPr>
            <p:ph idx="11" type="ftr"/>
          </p:nvPr>
        </p:nvSpPr>
        <p:spPr>
          <a:xfrm>
            <a:off x="2764639" y="6459786"/>
            <a:ext cx="3617103"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FFFFFF"/>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2" name="Google Shape;12;p13"/>
          <p:cNvSpPr txBox="1"/>
          <p:nvPr>
            <p:ph idx="12" type="sldNum"/>
          </p:nvPr>
        </p:nvSpPr>
        <p:spPr>
          <a:xfrm>
            <a:off x="7425344" y="6459786"/>
            <a:ext cx="98401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50" u="none" cap="none" strike="noStrike">
                <a:solidFill>
                  <a:srgbClr val="FFFFFF"/>
                </a:solidFill>
                <a:latin typeface="Calibri"/>
                <a:ea typeface="Calibri"/>
                <a:cs typeface="Calibri"/>
                <a:sym typeface="Calibri"/>
              </a:defRPr>
            </a:lvl1pPr>
            <a:lvl2pPr indent="0" lvl="1" marL="0" marR="0" rtl="0" algn="r">
              <a:spcBef>
                <a:spcPts val="0"/>
              </a:spcBef>
              <a:buNone/>
              <a:defRPr b="0" i="0" sz="1050" u="none" cap="none" strike="noStrike">
                <a:solidFill>
                  <a:srgbClr val="FFFFFF"/>
                </a:solidFill>
                <a:latin typeface="Calibri"/>
                <a:ea typeface="Calibri"/>
                <a:cs typeface="Calibri"/>
                <a:sym typeface="Calibri"/>
              </a:defRPr>
            </a:lvl2pPr>
            <a:lvl3pPr indent="0" lvl="2" marL="0" marR="0" rtl="0" algn="r">
              <a:spcBef>
                <a:spcPts val="0"/>
              </a:spcBef>
              <a:buNone/>
              <a:defRPr b="0" i="0" sz="1050" u="none" cap="none" strike="noStrike">
                <a:solidFill>
                  <a:srgbClr val="FFFFFF"/>
                </a:solidFill>
                <a:latin typeface="Calibri"/>
                <a:ea typeface="Calibri"/>
                <a:cs typeface="Calibri"/>
                <a:sym typeface="Calibri"/>
              </a:defRPr>
            </a:lvl3pPr>
            <a:lvl4pPr indent="0" lvl="3" marL="0" marR="0" rtl="0" algn="r">
              <a:spcBef>
                <a:spcPts val="0"/>
              </a:spcBef>
              <a:buNone/>
              <a:defRPr b="0" i="0" sz="1050" u="none" cap="none" strike="noStrike">
                <a:solidFill>
                  <a:srgbClr val="FFFFFF"/>
                </a:solidFill>
                <a:latin typeface="Calibri"/>
                <a:ea typeface="Calibri"/>
                <a:cs typeface="Calibri"/>
                <a:sym typeface="Calibri"/>
              </a:defRPr>
            </a:lvl4pPr>
            <a:lvl5pPr indent="0" lvl="4" marL="0" marR="0" rtl="0" algn="r">
              <a:spcBef>
                <a:spcPts val="0"/>
              </a:spcBef>
              <a:buNone/>
              <a:defRPr b="0" i="0" sz="1050" u="none" cap="none" strike="noStrike">
                <a:solidFill>
                  <a:srgbClr val="FFFFFF"/>
                </a:solidFill>
                <a:latin typeface="Calibri"/>
                <a:ea typeface="Calibri"/>
                <a:cs typeface="Calibri"/>
                <a:sym typeface="Calibri"/>
              </a:defRPr>
            </a:lvl5pPr>
            <a:lvl6pPr indent="0" lvl="5" marL="0" marR="0" rtl="0" algn="r">
              <a:spcBef>
                <a:spcPts val="0"/>
              </a:spcBef>
              <a:buNone/>
              <a:defRPr b="0" i="0" sz="1050" u="none" cap="none" strike="noStrike">
                <a:solidFill>
                  <a:srgbClr val="FFFFFF"/>
                </a:solidFill>
                <a:latin typeface="Calibri"/>
                <a:ea typeface="Calibri"/>
                <a:cs typeface="Calibri"/>
                <a:sym typeface="Calibri"/>
              </a:defRPr>
            </a:lvl6pPr>
            <a:lvl7pPr indent="0" lvl="6" marL="0" marR="0" rtl="0" algn="r">
              <a:spcBef>
                <a:spcPts val="0"/>
              </a:spcBef>
              <a:buNone/>
              <a:defRPr b="0" i="0" sz="1050" u="none" cap="none" strike="noStrike">
                <a:solidFill>
                  <a:srgbClr val="FFFFFF"/>
                </a:solidFill>
                <a:latin typeface="Calibri"/>
                <a:ea typeface="Calibri"/>
                <a:cs typeface="Calibri"/>
                <a:sym typeface="Calibri"/>
              </a:defRPr>
            </a:lvl7pPr>
            <a:lvl8pPr indent="0" lvl="7" marL="0" marR="0" rtl="0" algn="r">
              <a:spcBef>
                <a:spcPts val="0"/>
              </a:spcBef>
              <a:buNone/>
              <a:defRPr b="0" i="0" sz="1050" u="none" cap="none" strike="noStrike">
                <a:solidFill>
                  <a:srgbClr val="FFFFFF"/>
                </a:solidFill>
                <a:latin typeface="Calibri"/>
                <a:ea typeface="Calibri"/>
                <a:cs typeface="Calibri"/>
                <a:sym typeface="Calibri"/>
              </a:defRPr>
            </a:lvl8pPr>
            <a:lvl9pPr indent="0" lvl="8" marL="0" marR="0" rtl="0" algn="r">
              <a:spcBef>
                <a:spcPts val="0"/>
              </a:spcBef>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3" name="Google Shape;13;p13"/>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
          <p:cNvSpPr txBox="1"/>
          <p:nvPr>
            <p:ph type="ctrTitle"/>
          </p:nvPr>
        </p:nvSpPr>
        <p:spPr>
          <a:xfrm>
            <a:off x="1219200" y="3744413"/>
            <a:ext cx="7543800" cy="494792"/>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262626"/>
              </a:buClr>
              <a:buSzPts val="2800"/>
              <a:buFont typeface="Arial Rounded"/>
              <a:buNone/>
            </a:pPr>
            <a:r>
              <a:rPr b="1" lang="en-US" sz="2800">
                <a:latin typeface="Arial Rounded"/>
                <a:ea typeface="Arial Rounded"/>
                <a:cs typeface="Arial Rounded"/>
                <a:sym typeface="Arial Rounded"/>
              </a:rPr>
              <a:t>Introduction to Frontend Development</a:t>
            </a:r>
            <a:endParaRPr/>
          </a:p>
        </p:txBody>
      </p:sp>
      <p:sp>
        <p:nvSpPr>
          <p:cNvPr id="102" name="Google Shape;102;p1"/>
          <p:cNvSpPr txBox="1"/>
          <p:nvPr>
            <p:ph idx="1" type="subTitle"/>
          </p:nvPr>
        </p:nvSpPr>
        <p:spPr>
          <a:xfrm>
            <a:off x="5620558" y="5027121"/>
            <a:ext cx="3746962" cy="1143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100000"/>
              <a:buNone/>
            </a:pPr>
            <a:r>
              <a:rPr lang="en-US"/>
              <a:t>NAME : Pranav Jain</a:t>
            </a:r>
            <a:endParaRPr/>
          </a:p>
          <a:p>
            <a:pPr indent="0" lvl="0" marL="0" rtl="0" algn="l">
              <a:lnSpc>
                <a:spcPct val="90000"/>
              </a:lnSpc>
              <a:spcBef>
                <a:spcPts val="1400"/>
              </a:spcBef>
              <a:spcAft>
                <a:spcPts val="0"/>
              </a:spcAft>
              <a:buSzPct val="100000"/>
              <a:buNone/>
            </a:pPr>
            <a:r>
              <a:rPr lang="en-US"/>
              <a:t>DIV : D-2</a:t>
            </a:r>
            <a:endParaRPr/>
          </a:p>
          <a:p>
            <a:pPr indent="0" lvl="0" marL="0" rtl="0" algn="l">
              <a:lnSpc>
                <a:spcPct val="90000"/>
              </a:lnSpc>
              <a:spcBef>
                <a:spcPts val="1400"/>
              </a:spcBef>
              <a:spcAft>
                <a:spcPts val="0"/>
              </a:spcAft>
              <a:buSzPct val="100000"/>
              <a:buNone/>
            </a:pPr>
            <a:r>
              <a:rPr lang="en-US"/>
              <a:t>ROLL : 38</a:t>
            </a:r>
            <a:endParaRPr/>
          </a:p>
        </p:txBody>
      </p:sp>
      <p:pic>
        <p:nvPicPr>
          <p:cNvPr descr="Pimpri Chinchwad University - School of ..." id="103" name="Google Shape;103;p1"/>
          <p:cNvPicPr preferRelativeResize="0"/>
          <p:nvPr/>
        </p:nvPicPr>
        <p:blipFill rotWithShape="1">
          <a:blip r:embed="rId3">
            <a:alphaModFix/>
          </a:blip>
          <a:srcRect b="0" l="0" r="0" t="0"/>
          <a:stretch/>
        </p:blipFill>
        <p:spPr>
          <a:xfrm>
            <a:off x="2040047" y="479758"/>
            <a:ext cx="5063905" cy="24767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Conclusion</a:t>
            </a:r>
            <a:endParaRPr/>
          </a:p>
        </p:txBody>
      </p:sp>
      <p:sp>
        <p:nvSpPr>
          <p:cNvPr id="157" name="Google Shape;157;p10"/>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0" lvl="0" marL="91440" rtl="0" algn="l">
              <a:lnSpc>
                <a:spcPct val="90000"/>
              </a:lnSpc>
              <a:spcBef>
                <a:spcPts val="0"/>
              </a:spcBef>
              <a:spcAft>
                <a:spcPts val="0"/>
              </a:spcAft>
              <a:buSzPts val="2000"/>
              <a:buNone/>
            </a:pPr>
            <a:r>
              <a:t/>
            </a:r>
            <a:endParaRPr/>
          </a:p>
          <a:p>
            <a:pPr indent="-146050" lvl="0" marL="91440" rtl="0" algn="l">
              <a:lnSpc>
                <a:spcPct val="90000"/>
              </a:lnSpc>
              <a:spcBef>
                <a:spcPts val="1400"/>
              </a:spcBef>
              <a:spcAft>
                <a:spcPts val="0"/>
              </a:spcAft>
              <a:buSzPts val="2300"/>
              <a:buChar char=" "/>
            </a:pPr>
            <a:r>
              <a:rPr lang="en-US" sz="2300"/>
              <a:t>The conclusion highlights what I’ve learned in the course. Thanks to the knowledge of HTML, CSS, I can now build a responsive and interactive websites using these markup language .</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2"/>
          <p:cNvSpPr txBox="1"/>
          <p:nvPr>
            <p:ph type="title"/>
          </p:nvPr>
        </p:nvSpPr>
        <p:spPr>
          <a:xfrm>
            <a:off x="487680" y="2308444"/>
            <a:ext cx="10353040" cy="2395636"/>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rgbClr val="3F3F3F"/>
              </a:buClr>
              <a:buSzPts val="9600"/>
              <a:buFont typeface="Century"/>
              <a:buNone/>
            </a:pPr>
            <a:r>
              <a:rPr lang="en-US" sz="9600">
                <a:latin typeface="Century"/>
                <a:ea typeface="Century"/>
                <a:cs typeface="Century"/>
                <a:sym typeface="Century"/>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Introduction to the certificate</a:t>
            </a:r>
            <a:endParaRPr/>
          </a:p>
        </p:txBody>
      </p:sp>
      <p:sp>
        <p:nvSpPr>
          <p:cNvPr id="109" name="Google Shape;109;p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p>
            <a:pPr indent="-127000" lvl="0" marL="91440" rtl="0" algn="l">
              <a:lnSpc>
                <a:spcPct val="90000"/>
              </a:lnSpc>
              <a:spcBef>
                <a:spcPts val="0"/>
              </a:spcBef>
              <a:spcAft>
                <a:spcPts val="0"/>
              </a:spcAft>
              <a:buSzPts val="2000"/>
              <a:buChar char=" "/>
            </a:pPr>
            <a:r>
              <a:rPr lang="en-US"/>
              <a:t>The introduction slide provides a high-level overview of the course, emphasizing that it covers the foundational topics in frontend development such as HTML, CSS, Bootstrap, React, and web development tools.It highlights the key objectives of the course, including learning how to build responsive websites, understand the roles of frontend and backend developers, and using tools like developer consoles and IDEs.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3"/>
          <p:cNvSpPr txBox="1"/>
          <p:nvPr>
            <p:ph type="title"/>
          </p:nvPr>
        </p:nvSpPr>
        <p:spPr>
          <a:xfrm>
            <a:off x="1047251" y="597617"/>
            <a:ext cx="6571343" cy="104923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85000"/>
              </a:lnSpc>
              <a:spcBef>
                <a:spcPts val="0"/>
              </a:spcBef>
              <a:spcAft>
                <a:spcPts val="0"/>
              </a:spcAft>
              <a:buClr>
                <a:srgbClr val="3F3F3F"/>
              </a:buClr>
              <a:buSzPct val="100000"/>
              <a:buFont typeface="Calibri"/>
              <a:buNone/>
            </a:pPr>
            <a:r>
              <a:rPr lang="en-US"/>
              <a:t>Module 1: Introduction to the Program</a:t>
            </a:r>
            <a:endParaRPr/>
          </a:p>
        </p:txBody>
      </p:sp>
      <p:sp>
        <p:nvSpPr>
          <p:cNvPr id="115" name="Google Shape;115;p3"/>
          <p:cNvSpPr txBox="1"/>
          <p:nvPr>
            <p:ph idx="1" type="body"/>
          </p:nvPr>
        </p:nvSpPr>
        <p:spPr>
          <a:xfrm>
            <a:off x="507785" y="2309073"/>
            <a:ext cx="8321400" cy="2709000"/>
          </a:xfrm>
          <a:prstGeom prst="rect">
            <a:avLst/>
          </a:prstGeom>
          <a:noFill/>
          <a:ln>
            <a:noFill/>
          </a:ln>
        </p:spPr>
        <p:txBody>
          <a:bodyPr anchorCtr="0" anchor="ctr" bIns="45700" lIns="91425" spcFirstLastPara="1" rIns="91425" wrap="square" tIns="45700">
            <a:spAutoFit/>
          </a:bodyPr>
          <a:lstStyle/>
          <a:p>
            <a:pPr indent="-88900" lvl="0" marL="0" marR="0" rtl="0" algn="l">
              <a:lnSpc>
                <a:spcPct val="100000"/>
              </a:lnSpc>
              <a:spcBef>
                <a:spcPts val="0"/>
              </a:spcBef>
              <a:spcAft>
                <a:spcPts val="0"/>
              </a:spcAft>
              <a:buClr>
                <a:schemeClr val="dk1"/>
              </a:buClr>
              <a:buSzPts val="1400"/>
              <a:buFont typeface="Arial"/>
              <a:buChar char="•"/>
            </a:pPr>
            <a:r>
              <a:rPr lang="en-US" sz="1900">
                <a:latin typeface="Arial"/>
                <a:ea typeface="Arial"/>
                <a:cs typeface="Arial"/>
                <a:sym typeface="Arial"/>
              </a:rPr>
              <a:t>The course begins with an introduction to the program  followed by explaining the course structure and objectives. It then delves into different web development roles, including front-end, back-end, and full-stack development. To give learners a real-world perspective, a video showcases a day in the life of a front-end developer. Additionally, the course provides a syllabus outlining its content, along with a reading on strategies for success. A capstone project demo featuring a website called "Little Lemon" is included to help students understand practical implementation. </a:t>
            </a:r>
            <a:endParaRPr sz="1400">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Arial"/>
                <a:ea typeface="Arial"/>
                <a:cs typeface="Arial"/>
                <a:sym typeface="Arial"/>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9fe346eca_0_6"/>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Clr>
                <a:srgbClr val="3F3F3F"/>
              </a:buClr>
              <a:buSzPts val="4800"/>
              <a:buFont typeface="Calibri"/>
              <a:buNone/>
            </a:pPr>
            <a:r>
              <a:rPr lang="en-US"/>
              <a:t>Module 1: How the Web &amp;internet works</a:t>
            </a:r>
            <a:endParaRPr/>
          </a:p>
        </p:txBody>
      </p:sp>
      <p:sp>
        <p:nvSpPr>
          <p:cNvPr id="121" name="Google Shape;121;g329fe346eca_0_6"/>
          <p:cNvSpPr txBox="1"/>
          <p:nvPr>
            <p:ph idx="1" type="body"/>
          </p:nvPr>
        </p:nvSpPr>
        <p:spPr>
          <a:xfrm>
            <a:off x="822950" y="1937375"/>
            <a:ext cx="7543800" cy="4509000"/>
          </a:xfrm>
          <a:prstGeom prst="rect">
            <a:avLst/>
          </a:prstGeom>
        </p:spPr>
        <p:txBody>
          <a:bodyPr anchorCtr="0" anchor="t" bIns="45700" lIns="0" spcFirstLastPara="1" rIns="0" wrap="square" tIns="45700">
            <a:normAutofit/>
          </a:bodyPr>
          <a:lstStyle/>
          <a:p>
            <a:pPr indent="0" lvl="0" marL="0" rtl="0" algn="l">
              <a:spcBef>
                <a:spcPts val="1200"/>
              </a:spcBef>
              <a:spcAft>
                <a:spcPts val="0"/>
              </a:spcAft>
              <a:buClr>
                <a:schemeClr val="dk1"/>
              </a:buClr>
              <a:buSzPts val="1100"/>
              <a:buFont typeface="Arial"/>
              <a:buNone/>
            </a:pPr>
            <a:r>
              <a:rPr b="1" lang="en-US" sz="1800">
                <a:solidFill>
                  <a:schemeClr val="dk1"/>
                </a:solidFill>
                <a:latin typeface="Arial"/>
                <a:ea typeface="Arial"/>
                <a:cs typeface="Arial"/>
                <a:sym typeface="Arial"/>
              </a:rPr>
              <a:t>Web Server</a:t>
            </a:r>
            <a:r>
              <a:rPr lang="en-US" sz="1800">
                <a:solidFill>
                  <a:schemeClr val="dk1"/>
                </a:solidFill>
                <a:latin typeface="Arial"/>
                <a:ea typeface="Arial"/>
                <a:cs typeface="Arial"/>
                <a:sym typeface="Arial"/>
              </a:rPr>
              <a:t> – A web server is a computer or software that stores, processes, and delivers web pages to users over the internet.</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Website</a:t>
            </a:r>
            <a:r>
              <a:rPr lang="en-US" sz="1800">
                <a:solidFill>
                  <a:schemeClr val="dk1"/>
                </a:solidFill>
                <a:latin typeface="Arial"/>
                <a:ea typeface="Arial"/>
                <a:cs typeface="Arial"/>
                <a:sym typeface="Arial"/>
              </a:rPr>
              <a:t> – A website is a collection of related web pages that are hosted on a web server and accessible through a web address (URL).</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 Page</a:t>
            </a:r>
            <a:r>
              <a:rPr lang="en-US" sz="1800">
                <a:solidFill>
                  <a:schemeClr val="dk1"/>
                </a:solidFill>
                <a:latin typeface="Arial"/>
                <a:ea typeface="Arial"/>
                <a:cs typeface="Arial"/>
                <a:sym typeface="Arial"/>
              </a:rPr>
              <a:t> – A web page is a single document or file that is part of a website and is displayed in a web browser. </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 Browser</a:t>
            </a:r>
            <a:r>
              <a:rPr lang="en-US" sz="1800">
                <a:solidFill>
                  <a:schemeClr val="dk1"/>
                </a:solidFill>
                <a:latin typeface="Arial"/>
                <a:ea typeface="Arial"/>
                <a:cs typeface="Arial"/>
                <a:sym typeface="Arial"/>
              </a:rPr>
              <a:t> – A web browser is a software application that allows users to access and view web pages on the internet. Popular web browsers include Google Chrome, Mozilla Firefox</a:t>
            </a:r>
            <a:endParaRPr sz="1800">
              <a:solidFill>
                <a:schemeClr val="dk1"/>
              </a:solidFill>
              <a:latin typeface="Arial"/>
              <a:ea typeface="Arial"/>
              <a:cs typeface="Arial"/>
              <a:sym typeface="Arial"/>
            </a:endParaRPr>
          </a:p>
          <a:p>
            <a:pPr indent="0" lvl="0" marL="0" rtl="0" algn="l">
              <a:spcBef>
                <a:spcPts val="1200"/>
              </a:spcBef>
              <a:spcAft>
                <a:spcPts val="0"/>
              </a:spcAft>
              <a:buNone/>
            </a:pPr>
            <a:r>
              <a:rPr b="1" lang="en-US" sz="1800">
                <a:solidFill>
                  <a:schemeClr val="dk1"/>
                </a:solidFill>
                <a:latin typeface="Arial"/>
                <a:ea typeface="Arial"/>
                <a:cs typeface="Arial"/>
                <a:sym typeface="Arial"/>
              </a:rPr>
              <a:t>Web Hosting</a:t>
            </a:r>
            <a:r>
              <a:rPr lang="en-US" sz="1800">
                <a:solidFill>
                  <a:schemeClr val="dk1"/>
                </a:solidFill>
                <a:latin typeface="Arial"/>
                <a:ea typeface="Arial"/>
                <a:cs typeface="Arial"/>
                <a:sym typeface="Arial"/>
              </a:rPr>
              <a:t> – Web hosting is a service that provides the storage space and infrastructure needed to make websites accessible on the internet.</a:t>
            </a:r>
            <a:endParaRPr sz="2500">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t/>
            </a:r>
            <a:endParaRPr sz="1800">
              <a:solidFill>
                <a:schemeClr val="dk1"/>
              </a:solidFill>
              <a:latin typeface="Arial"/>
              <a:ea typeface="Arial"/>
              <a:cs typeface="Arial"/>
              <a:sym typeface="Arial"/>
            </a:endParaRPr>
          </a:p>
          <a:p>
            <a:pPr indent="0" lvl="0" marL="0" rtl="0" algn="l">
              <a:spcBef>
                <a:spcPts val="1200"/>
              </a:spcBef>
              <a:spcAft>
                <a:spcPts val="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5"/>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Getting started with HTML</a:t>
            </a:r>
            <a:endParaRPr/>
          </a:p>
        </p:txBody>
      </p:sp>
      <p:sp>
        <p:nvSpPr>
          <p:cNvPr id="127" name="Google Shape;127;p5"/>
          <p:cNvSpPr txBox="1"/>
          <p:nvPr>
            <p:ph idx="1" type="body"/>
          </p:nvPr>
        </p:nvSpPr>
        <p:spPr>
          <a:xfrm>
            <a:off x="112150" y="1970843"/>
            <a:ext cx="8919600" cy="3170700"/>
          </a:xfrm>
          <a:prstGeom prst="rect">
            <a:avLst/>
          </a:prstGeom>
          <a:noFill/>
          <a:ln>
            <a:noFill/>
          </a:ln>
        </p:spPr>
        <p:txBody>
          <a:bodyPr anchorCtr="0" anchor="ctr" bIns="45700" lIns="91425" spcFirstLastPara="1" rIns="91425" wrap="square" tIns="45700">
            <a:spAutoFit/>
          </a:bodyPr>
          <a:lstStyle/>
          <a:p>
            <a:pPr indent="-127000" lvl="0" marL="0" marR="0" rtl="0" algn="l">
              <a:lnSpc>
                <a:spcPct val="100000"/>
              </a:lnSpc>
              <a:spcBef>
                <a:spcPts val="0"/>
              </a:spcBef>
              <a:spcAft>
                <a:spcPts val="0"/>
              </a:spcAft>
              <a:buClr>
                <a:schemeClr val="dk1"/>
              </a:buClr>
              <a:buSzPts val="2000"/>
              <a:buFont typeface="Arial"/>
              <a:buChar char="•"/>
            </a:pPr>
            <a:r>
              <a:rPr lang="en-US">
                <a:solidFill>
                  <a:schemeClr val="dk1"/>
                </a:solidFill>
                <a:latin typeface="Arial"/>
                <a:ea typeface="Arial"/>
                <a:cs typeface="Arial"/>
                <a:sym typeface="Arial"/>
              </a:rPr>
              <a:t>The module begins with a video explaining HTML documents, followed by a graded programming assignment where the learner successfully created an HTML document. A reading on simple HTML tags provides foundational knowledge about basic elements used in HTML coding. The course then covers linking documents through a short video, followed by another explaining how to add images to a webpage using HTML. Learners also explore how to work with data in tables, understanding how HTML structures tabular information. Finally, the module concludes with a video on forms, which teaches how to collect user input on web pages. This structured approach helps learners build a strong foundation in HTML.</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29fe346eca_0_16"/>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 Some HTML tags</a:t>
            </a:r>
            <a:endParaRPr/>
          </a:p>
        </p:txBody>
      </p:sp>
      <p:sp>
        <p:nvSpPr>
          <p:cNvPr id="133" name="Google Shape;133;g329fe346eca_0_16"/>
          <p:cNvSpPr txBox="1"/>
          <p:nvPr>
            <p:ph idx="1" type="body"/>
          </p:nvPr>
        </p:nvSpPr>
        <p:spPr>
          <a:xfrm>
            <a:off x="112150" y="1970843"/>
            <a:ext cx="8919600" cy="43524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400"/>
              </a:spcBef>
              <a:spcAft>
                <a:spcPts val="0"/>
              </a:spcAft>
              <a:buNone/>
            </a:pPr>
            <a:r>
              <a:rPr b="1" lang="en-US" sz="2100">
                <a:solidFill>
                  <a:schemeClr val="dk1"/>
                </a:solidFill>
                <a:latin typeface="Arial"/>
                <a:ea typeface="Arial"/>
                <a:cs typeface="Arial"/>
                <a:sym typeface="Arial"/>
              </a:rPr>
              <a:t>Document Structure</a:t>
            </a:r>
            <a:endParaRPr b="1" sz="2100">
              <a:solidFill>
                <a:schemeClr val="dk1"/>
              </a:solidFill>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&lt;html&gt;</a:t>
            </a:r>
            <a:r>
              <a:rPr lang="en-US" sz="1900">
                <a:solidFill>
                  <a:schemeClr val="dk1"/>
                </a:solidFill>
                <a:latin typeface="Arial"/>
                <a:ea typeface="Arial"/>
                <a:cs typeface="Arial"/>
                <a:sym typeface="Arial"/>
              </a:rPr>
              <a:t>: Defines the root of an HTML document.</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&lt;head&gt;</a:t>
            </a:r>
            <a:r>
              <a:rPr lang="en-US" sz="1900">
                <a:solidFill>
                  <a:schemeClr val="dk1"/>
                </a:solidFill>
                <a:latin typeface="Arial"/>
                <a:ea typeface="Arial"/>
                <a:cs typeface="Arial"/>
                <a:sym typeface="Arial"/>
              </a:rPr>
              <a:t>: Contains meta-information about the document (e.g., title, styles).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&lt;body&gt;</a:t>
            </a:r>
            <a:r>
              <a:rPr lang="en-US" sz="1900">
                <a:solidFill>
                  <a:schemeClr val="dk1"/>
                </a:solidFill>
                <a:latin typeface="Arial"/>
                <a:ea typeface="Arial"/>
                <a:cs typeface="Arial"/>
                <a:sym typeface="Arial"/>
              </a:rPr>
              <a:t>: Contains the content visible on the web page.</a:t>
            </a:r>
            <a:endParaRPr sz="1900">
              <a:solidFill>
                <a:schemeClr val="dk1"/>
              </a:solidFill>
              <a:latin typeface="Arial"/>
              <a:ea typeface="Arial"/>
              <a:cs typeface="Arial"/>
              <a:sym typeface="Arial"/>
            </a:endParaRPr>
          </a:p>
          <a:p>
            <a:pPr indent="0" lvl="0" marL="0" rtl="0" algn="l">
              <a:lnSpc>
                <a:spcPct val="115000"/>
              </a:lnSpc>
              <a:spcBef>
                <a:spcPts val="1400"/>
              </a:spcBef>
              <a:spcAft>
                <a:spcPts val="0"/>
              </a:spcAft>
              <a:buNone/>
            </a:pPr>
            <a:r>
              <a:rPr b="1" lang="en-US" sz="2100">
                <a:solidFill>
                  <a:schemeClr val="dk1"/>
                </a:solidFill>
                <a:latin typeface="Arial"/>
                <a:ea typeface="Arial"/>
                <a:cs typeface="Arial"/>
                <a:sym typeface="Arial"/>
              </a:rPr>
              <a:t>Head Elements</a:t>
            </a:r>
            <a:endParaRPr b="1" sz="2100">
              <a:solidFill>
                <a:schemeClr val="dk1"/>
              </a:solidFill>
              <a:latin typeface="Arial"/>
              <a:ea typeface="Arial"/>
              <a:cs typeface="Arial"/>
              <a:sym typeface="Arial"/>
            </a:endParaRPr>
          </a:p>
          <a:p>
            <a:pPr indent="-349250" lvl="0" marL="457200" rtl="0" algn="l">
              <a:lnSpc>
                <a:spcPct val="115000"/>
              </a:lnSpc>
              <a:spcBef>
                <a:spcPts val="120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&lt;title&gt;</a:t>
            </a:r>
            <a:r>
              <a:rPr lang="en-US" sz="1900">
                <a:solidFill>
                  <a:schemeClr val="dk1"/>
                </a:solidFill>
                <a:latin typeface="Arial"/>
                <a:ea typeface="Arial"/>
                <a:cs typeface="Arial"/>
                <a:sym typeface="Arial"/>
              </a:rPr>
              <a:t>: Specifies the title of the web page (shown in the browser tab).</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&lt;meta&gt;</a:t>
            </a:r>
            <a:r>
              <a:rPr lang="en-US" sz="1900">
                <a:solidFill>
                  <a:schemeClr val="dk1"/>
                </a:solidFill>
                <a:latin typeface="Arial"/>
                <a:ea typeface="Arial"/>
                <a:cs typeface="Arial"/>
                <a:sym typeface="Arial"/>
              </a:rPr>
              <a:t>: Provides metadata (e.g., character set, viewport settings).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&lt;link&gt;</a:t>
            </a:r>
            <a:r>
              <a:rPr lang="en-US" sz="1900">
                <a:solidFill>
                  <a:schemeClr val="dk1"/>
                </a:solidFill>
                <a:latin typeface="Arial"/>
                <a:ea typeface="Arial"/>
                <a:cs typeface="Arial"/>
                <a:sym typeface="Arial"/>
              </a:rPr>
              <a:t>: Links to external resources like stylesheets.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&lt;style&gt;</a:t>
            </a:r>
            <a:r>
              <a:rPr lang="en-US" sz="1900">
                <a:solidFill>
                  <a:schemeClr val="dk1"/>
                </a:solidFill>
                <a:latin typeface="Arial"/>
                <a:ea typeface="Arial"/>
                <a:cs typeface="Arial"/>
                <a:sym typeface="Arial"/>
              </a:rPr>
              <a:t>: Adds internal CSS styles.</a:t>
            </a:r>
            <a:endParaRPr sz="1900">
              <a:solidFill>
                <a:schemeClr val="dk1"/>
              </a:solidFill>
              <a:latin typeface="Arial"/>
              <a:ea typeface="Arial"/>
              <a:cs typeface="Arial"/>
              <a:sym typeface="Arial"/>
            </a:endParaRPr>
          </a:p>
          <a:p>
            <a:pPr indent="-349250" lvl="0" marL="457200" rtl="0" algn="l">
              <a:lnSpc>
                <a:spcPct val="115000"/>
              </a:lnSpc>
              <a:spcBef>
                <a:spcPts val="0"/>
              </a:spcBef>
              <a:spcAft>
                <a:spcPts val="0"/>
              </a:spcAft>
              <a:buClr>
                <a:schemeClr val="dk1"/>
              </a:buClr>
              <a:buSzPts val="1900"/>
              <a:buFont typeface="Arial"/>
              <a:buChar char="●"/>
            </a:pPr>
            <a:r>
              <a:rPr lang="en-US" sz="1900">
                <a:solidFill>
                  <a:srgbClr val="188038"/>
                </a:solidFill>
                <a:latin typeface="Roboto Mono"/>
                <a:ea typeface="Roboto Mono"/>
                <a:cs typeface="Roboto Mono"/>
                <a:sym typeface="Roboto Mono"/>
              </a:rPr>
              <a:t>&lt;script&gt;</a:t>
            </a:r>
            <a:r>
              <a:rPr lang="en-US" sz="1900">
                <a:solidFill>
                  <a:schemeClr val="dk1"/>
                </a:solidFill>
                <a:latin typeface="Arial"/>
                <a:ea typeface="Arial"/>
                <a:cs typeface="Arial"/>
                <a:sym typeface="Arial"/>
              </a:rPr>
              <a:t>: Embeds or links JavaScript.</a:t>
            </a:r>
            <a:endParaRPr sz="1900">
              <a:solidFill>
                <a:schemeClr val="dk1"/>
              </a:solidFill>
              <a:latin typeface="Arial"/>
              <a:ea typeface="Arial"/>
              <a:cs typeface="Arial"/>
              <a:sym typeface="Arial"/>
            </a:endParaRPr>
          </a:p>
          <a:p>
            <a:pPr indent="-139700" lvl="0" marL="0" marR="0" rtl="0" algn="l">
              <a:lnSpc>
                <a:spcPct val="100000"/>
              </a:lnSpc>
              <a:spcBef>
                <a:spcPts val="0"/>
              </a:spcBef>
              <a:spcAft>
                <a:spcPts val="0"/>
              </a:spcAft>
              <a:buSzPts val="2200"/>
              <a:buChar char="•"/>
            </a:pPr>
            <a:r>
              <a:t/>
            </a:r>
            <a:endParaRPr sz="2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29fe346eca_0_22"/>
          <p:cNvSpPr txBox="1"/>
          <p:nvPr>
            <p:ph type="title"/>
          </p:nvPr>
        </p:nvSpPr>
        <p:spPr>
          <a:xfrm>
            <a:off x="822960" y="286604"/>
            <a:ext cx="7543800" cy="1450800"/>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a:t>
            </a:r>
            <a:r>
              <a:rPr lang="en-US"/>
              <a:t>: Some HTML tags</a:t>
            </a:r>
            <a:endParaRPr/>
          </a:p>
        </p:txBody>
      </p:sp>
      <p:sp>
        <p:nvSpPr>
          <p:cNvPr id="139" name="Google Shape;139;g329fe346eca_0_22"/>
          <p:cNvSpPr txBox="1"/>
          <p:nvPr>
            <p:ph idx="1" type="body"/>
          </p:nvPr>
        </p:nvSpPr>
        <p:spPr>
          <a:xfrm>
            <a:off x="112150" y="1970843"/>
            <a:ext cx="8919600" cy="5096700"/>
          </a:xfrm>
          <a:prstGeom prst="rect">
            <a:avLst/>
          </a:prstGeom>
          <a:noFill/>
          <a:ln>
            <a:noFill/>
          </a:ln>
        </p:spPr>
        <p:txBody>
          <a:bodyPr anchorCtr="0" anchor="ctr" bIns="45700" lIns="91425" spcFirstLastPara="1" rIns="91425" wrap="square" tIns="45700">
            <a:spAutoFit/>
          </a:bodyPr>
          <a:lstStyle/>
          <a:p>
            <a:pPr indent="0" lvl="0" marL="0" rtl="0" algn="l">
              <a:lnSpc>
                <a:spcPct val="115000"/>
              </a:lnSpc>
              <a:spcBef>
                <a:spcPts val="1200"/>
              </a:spcBef>
              <a:spcAft>
                <a:spcPts val="0"/>
              </a:spcAft>
              <a:buNone/>
            </a:pPr>
            <a:r>
              <a:rPr lang="en-US" sz="1800">
                <a:solidFill>
                  <a:schemeClr val="dk1"/>
                </a:solidFill>
                <a:latin typeface="Arial"/>
                <a:ea typeface="Arial"/>
                <a:cs typeface="Arial"/>
                <a:sym typeface="Arial"/>
              </a:rPr>
              <a:t>.</a:t>
            </a:r>
            <a:r>
              <a:rPr b="1" lang="en-US">
                <a:solidFill>
                  <a:schemeClr val="dk1"/>
                </a:solidFill>
                <a:latin typeface="Arial"/>
                <a:ea typeface="Arial"/>
                <a:cs typeface="Arial"/>
                <a:sym typeface="Arial"/>
              </a:rPr>
              <a:t>Links and Media</a:t>
            </a:r>
            <a:endParaRPr b="1">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&lt;a&gt;</a:t>
            </a:r>
            <a:r>
              <a:rPr lang="en-US" sz="1800">
                <a:solidFill>
                  <a:schemeClr val="dk1"/>
                </a:solidFill>
                <a:latin typeface="Arial"/>
                <a:ea typeface="Arial"/>
                <a:cs typeface="Arial"/>
                <a:sym typeface="Arial"/>
              </a:rPr>
              <a:t>: Anchor (hyperlink).</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&lt;img&gt;</a:t>
            </a:r>
            <a:r>
              <a:rPr lang="en-US" sz="1800">
                <a:solidFill>
                  <a:schemeClr val="dk1"/>
                </a:solidFill>
                <a:latin typeface="Arial"/>
                <a:ea typeface="Arial"/>
                <a:cs typeface="Arial"/>
                <a:sym typeface="Arial"/>
              </a:rPr>
              <a:t>: Image.</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&lt;video&gt;</a:t>
            </a:r>
            <a:r>
              <a:rPr lang="en-US" sz="1800">
                <a:solidFill>
                  <a:schemeClr val="dk1"/>
                </a:solidFill>
                <a:latin typeface="Arial"/>
                <a:ea typeface="Arial"/>
                <a:cs typeface="Arial"/>
                <a:sym typeface="Arial"/>
              </a:rPr>
              <a:t>: Video content.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&lt;audio&gt;</a:t>
            </a:r>
            <a:r>
              <a:rPr lang="en-US" sz="1800">
                <a:solidFill>
                  <a:schemeClr val="dk1"/>
                </a:solidFill>
                <a:latin typeface="Arial"/>
                <a:ea typeface="Arial"/>
                <a:cs typeface="Arial"/>
                <a:sym typeface="Arial"/>
              </a:rPr>
              <a:t>: Audio content.</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&lt;source&gt;</a:t>
            </a:r>
            <a:r>
              <a:rPr lang="en-US" sz="1800">
                <a:solidFill>
                  <a:schemeClr val="dk1"/>
                </a:solidFill>
                <a:latin typeface="Arial"/>
                <a:ea typeface="Arial"/>
                <a:cs typeface="Arial"/>
                <a:sym typeface="Arial"/>
              </a:rPr>
              <a:t>: Source file for </a:t>
            </a:r>
            <a:r>
              <a:rPr lang="en-US" sz="1800">
                <a:solidFill>
                  <a:srgbClr val="188038"/>
                </a:solidFill>
                <a:latin typeface="Roboto Mono"/>
                <a:ea typeface="Roboto Mono"/>
                <a:cs typeface="Roboto Mono"/>
                <a:sym typeface="Roboto Mono"/>
              </a:rPr>
              <a:t>&lt;video&gt;</a:t>
            </a:r>
            <a:r>
              <a:rPr lang="en-US" sz="1800">
                <a:solidFill>
                  <a:schemeClr val="dk1"/>
                </a:solidFill>
                <a:latin typeface="Arial"/>
                <a:ea typeface="Arial"/>
                <a:cs typeface="Arial"/>
                <a:sym typeface="Arial"/>
              </a:rPr>
              <a:t> or </a:t>
            </a:r>
            <a:r>
              <a:rPr lang="en-US" sz="1800">
                <a:solidFill>
                  <a:srgbClr val="188038"/>
                </a:solidFill>
                <a:latin typeface="Roboto Mono"/>
                <a:ea typeface="Roboto Mono"/>
                <a:cs typeface="Roboto Mono"/>
                <a:sym typeface="Roboto Mono"/>
              </a:rPr>
              <a:t>&lt;audio&gt;</a:t>
            </a:r>
            <a:r>
              <a:rPr lang="en-US" sz="1800">
                <a:solidFill>
                  <a:schemeClr val="dk1"/>
                </a:solidFill>
                <a:latin typeface="Arial"/>
                <a:ea typeface="Arial"/>
                <a:cs typeface="Arial"/>
                <a:sym typeface="Arial"/>
              </a:rPr>
              <a:t>.</a:t>
            </a:r>
            <a:endParaRPr sz="1800">
              <a:solidFill>
                <a:schemeClr val="dk1"/>
              </a:solidFill>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a:solidFill>
                  <a:schemeClr val="dk1"/>
                </a:solidFill>
                <a:latin typeface="Arial"/>
                <a:ea typeface="Arial"/>
                <a:cs typeface="Arial"/>
                <a:sym typeface="Arial"/>
              </a:rPr>
              <a:t>Tables</a:t>
            </a:r>
            <a:endParaRPr b="1">
              <a:solidFill>
                <a:schemeClr val="dk1"/>
              </a:solidFill>
              <a:latin typeface="Arial"/>
              <a:ea typeface="Arial"/>
              <a:cs typeface="Arial"/>
              <a:sym typeface="Arial"/>
            </a:endParaRPr>
          </a:p>
          <a:p>
            <a:pPr indent="-114300" lvl="0" marL="91440" rtl="0" algn="l">
              <a:lnSpc>
                <a:spcPct val="115000"/>
              </a:lnSpc>
              <a:spcBef>
                <a:spcPts val="120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&lt;table&gt;</a:t>
            </a:r>
            <a:r>
              <a:rPr lang="en-US" sz="1800">
                <a:solidFill>
                  <a:schemeClr val="dk1"/>
                </a:solidFill>
                <a:latin typeface="Arial"/>
                <a:ea typeface="Arial"/>
                <a:cs typeface="Arial"/>
                <a:sym typeface="Arial"/>
              </a:rPr>
              <a:t>: Defines a table.</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&lt;tr&gt;</a:t>
            </a:r>
            <a:r>
              <a:rPr lang="en-US" sz="1800">
                <a:solidFill>
                  <a:schemeClr val="dk1"/>
                </a:solidFill>
                <a:latin typeface="Arial"/>
                <a:ea typeface="Arial"/>
                <a:cs typeface="Arial"/>
                <a:sym typeface="Arial"/>
              </a:rPr>
              <a:t>: Table row.</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&lt;td&gt;</a:t>
            </a:r>
            <a:r>
              <a:rPr lang="en-US" sz="1800">
                <a:solidFill>
                  <a:schemeClr val="dk1"/>
                </a:solidFill>
                <a:latin typeface="Arial"/>
                <a:ea typeface="Arial"/>
                <a:cs typeface="Arial"/>
                <a:sym typeface="Arial"/>
              </a:rPr>
              <a:t>: Table cell (data).</a:t>
            </a:r>
            <a:endParaRPr sz="1800">
              <a:solidFill>
                <a:schemeClr val="dk1"/>
              </a:solidFill>
              <a:latin typeface="Arial"/>
              <a:ea typeface="Arial"/>
              <a:cs typeface="Arial"/>
              <a:sym typeface="Arial"/>
            </a:endParaRPr>
          </a:p>
          <a:p>
            <a:pPr indent="-114300" lvl="0" marL="91440" rtl="0" algn="l">
              <a:lnSpc>
                <a:spcPct val="115000"/>
              </a:lnSpc>
              <a:spcBef>
                <a:spcPts val="0"/>
              </a:spcBef>
              <a:spcAft>
                <a:spcPts val="0"/>
              </a:spcAft>
              <a:buClr>
                <a:schemeClr val="dk1"/>
              </a:buClr>
              <a:buSzPts val="1800"/>
              <a:buFont typeface="Arial"/>
              <a:buChar char="•"/>
            </a:pPr>
            <a:r>
              <a:rPr lang="en-US" sz="1800">
                <a:solidFill>
                  <a:srgbClr val="188038"/>
                </a:solidFill>
                <a:latin typeface="Roboto Mono"/>
                <a:ea typeface="Roboto Mono"/>
                <a:cs typeface="Roboto Mono"/>
                <a:sym typeface="Roboto Mono"/>
              </a:rPr>
              <a:t>&lt;th&gt;</a:t>
            </a:r>
            <a:r>
              <a:rPr lang="en-US" sz="1800">
                <a:solidFill>
                  <a:schemeClr val="dk1"/>
                </a:solidFill>
                <a:latin typeface="Arial"/>
                <a:ea typeface="Arial"/>
                <a:cs typeface="Arial"/>
                <a:sym typeface="Arial"/>
              </a:rPr>
              <a:t>: Table header cell.</a:t>
            </a:r>
            <a:endParaRPr sz="1800">
              <a:solidFill>
                <a:schemeClr val="dk1"/>
              </a:solidFill>
              <a:latin typeface="Arial"/>
              <a:ea typeface="Arial"/>
              <a:cs typeface="Arial"/>
              <a:sym typeface="Arial"/>
            </a:endParaRPr>
          </a:p>
          <a:p>
            <a:pPr indent="0" lvl="0" marL="0" rtl="0" algn="l">
              <a:lnSpc>
                <a:spcPct val="115000"/>
              </a:lnSpc>
              <a:spcBef>
                <a:spcPts val="1400"/>
              </a:spcBef>
              <a:spcAft>
                <a:spcPts val="0"/>
              </a:spcAft>
              <a:buNone/>
            </a:pPr>
            <a:r>
              <a:t/>
            </a:r>
            <a:endParaRPr b="1" sz="2100">
              <a:solidFill>
                <a:schemeClr val="dk1"/>
              </a:solidFill>
              <a:latin typeface="Arial"/>
              <a:ea typeface="Arial"/>
              <a:cs typeface="Arial"/>
              <a:sym typeface="Arial"/>
            </a:endParaRPr>
          </a:p>
          <a:p>
            <a:pPr indent="-139700" lvl="0" marL="0" marR="0" rtl="0" algn="l">
              <a:lnSpc>
                <a:spcPct val="100000"/>
              </a:lnSpc>
              <a:spcBef>
                <a:spcPts val="400"/>
              </a:spcBef>
              <a:spcAft>
                <a:spcPts val="0"/>
              </a:spcAft>
              <a:buSzPts val="2200"/>
              <a:buChar char="•"/>
            </a:pPr>
            <a:r>
              <a:t/>
            </a:r>
            <a:endParaRPr sz="2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29fe346eca_0_28"/>
          <p:cNvSpPr txBox="1"/>
          <p:nvPr>
            <p:ph type="title"/>
          </p:nvPr>
        </p:nvSpPr>
        <p:spPr>
          <a:xfrm>
            <a:off x="822960" y="286604"/>
            <a:ext cx="7543800" cy="1450800"/>
          </a:xfrm>
          <a:prstGeom prst="rect">
            <a:avLst/>
          </a:prstGeom>
        </p:spPr>
        <p:txBody>
          <a:bodyPr anchorCtr="0" anchor="b" bIns="45700" lIns="91425" spcFirstLastPara="1" rIns="91425" wrap="square" tIns="45700">
            <a:normAutofit/>
          </a:bodyPr>
          <a:lstStyle/>
          <a:p>
            <a:pPr indent="0" lvl="0" marL="0" rtl="0" algn="l">
              <a:spcBef>
                <a:spcPts val="0"/>
              </a:spcBef>
              <a:spcAft>
                <a:spcPts val="0"/>
              </a:spcAft>
              <a:buNone/>
            </a:pPr>
            <a:r>
              <a:rPr lang="en-US"/>
              <a:t>Module 2: Basic CSS</a:t>
            </a:r>
            <a:endParaRPr/>
          </a:p>
        </p:txBody>
      </p:sp>
      <p:sp>
        <p:nvSpPr>
          <p:cNvPr id="145" name="Google Shape;145;g329fe346eca_0_28"/>
          <p:cNvSpPr txBox="1"/>
          <p:nvPr>
            <p:ph idx="1" type="body"/>
          </p:nvPr>
        </p:nvSpPr>
        <p:spPr>
          <a:xfrm>
            <a:off x="531500" y="1897175"/>
            <a:ext cx="7835400" cy="4686600"/>
          </a:xfrm>
          <a:prstGeom prst="rect">
            <a:avLst/>
          </a:prstGeom>
        </p:spPr>
        <p:txBody>
          <a:bodyPr anchorCtr="0" anchor="t" bIns="45700" lIns="0" spcFirstLastPara="1" rIns="0" wrap="square" tIns="45700">
            <a:normAutofit lnSpcReduction="20000"/>
          </a:bodyPr>
          <a:lstStyle/>
          <a:p>
            <a:pPr indent="0" lvl="0" marL="0" rtl="0" algn="l">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Selector</a:t>
            </a:r>
            <a:r>
              <a:rPr lang="en-US">
                <a:solidFill>
                  <a:schemeClr val="dk1"/>
                </a:solidFill>
                <a:latin typeface="Arial"/>
                <a:ea typeface="Arial"/>
                <a:cs typeface="Arial"/>
                <a:sym typeface="Arial"/>
              </a:rPr>
              <a:t>: The HTML element(s) you want to style.</a:t>
            </a:r>
            <a:endParaRPr>
              <a:solidFill>
                <a:schemeClr val="dk1"/>
              </a:solidFill>
              <a:latin typeface="Arial"/>
              <a:ea typeface="Arial"/>
              <a:cs typeface="Arial"/>
              <a:sym typeface="Arial"/>
            </a:endParaRPr>
          </a:p>
          <a:p>
            <a:pPr indent="0" lvl="0" marL="0" rtl="0" algn="l">
              <a:spcBef>
                <a:spcPts val="1200"/>
              </a:spcBef>
              <a:spcAft>
                <a:spcPts val="0"/>
              </a:spcAft>
              <a:buClr>
                <a:schemeClr val="dk1"/>
              </a:buClr>
              <a:buSzPts val="1100"/>
              <a:buFont typeface="Arial"/>
              <a:buNone/>
            </a:pPr>
            <a:r>
              <a:rPr b="1" lang="en-US">
                <a:solidFill>
                  <a:schemeClr val="dk1"/>
                </a:solidFill>
                <a:latin typeface="Arial"/>
                <a:ea typeface="Arial"/>
                <a:cs typeface="Arial"/>
                <a:sym typeface="Arial"/>
              </a:rPr>
              <a:t>Declaration Block</a:t>
            </a:r>
            <a:r>
              <a:rPr lang="en-US">
                <a:solidFill>
                  <a:schemeClr val="dk1"/>
                </a:solidFill>
                <a:latin typeface="Arial"/>
                <a:ea typeface="Arial"/>
                <a:cs typeface="Arial"/>
                <a:sym typeface="Arial"/>
              </a:rPr>
              <a:t>: Contains one or more declarations inside </a:t>
            </a:r>
            <a:r>
              <a:rPr lang="en-US">
                <a:solidFill>
                  <a:srgbClr val="188038"/>
                </a:solidFill>
                <a:latin typeface="Roboto Mono"/>
                <a:ea typeface="Roboto Mono"/>
                <a:cs typeface="Roboto Mono"/>
                <a:sym typeface="Roboto Mono"/>
              </a:rPr>
              <a:t>{ }</a:t>
            </a:r>
            <a:r>
              <a:rPr lang="en-US">
                <a:solidFill>
                  <a:schemeClr val="dk1"/>
                </a:solidFill>
                <a:latin typeface="Arial"/>
                <a:ea typeface="Arial"/>
                <a:cs typeface="Arial"/>
                <a:sym typeface="Arial"/>
              </a:rPr>
              <a:t>, each specifying a </a:t>
            </a:r>
            <a:r>
              <a:rPr b="1" lang="en-US">
                <a:solidFill>
                  <a:schemeClr val="dk1"/>
                </a:solidFill>
                <a:latin typeface="Arial"/>
                <a:ea typeface="Arial"/>
                <a:cs typeface="Arial"/>
                <a:sym typeface="Arial"/>
              </a:rPr>
              <a:t>property</a:t>
            </a:r>
            <a:r>
              <a:rPr lang="en-US">
                <a:solidFill>
                  <a:schemeClr val="dk1"/>
                </a:solidFill>
                <a:latin typeface="Arial"/>
                <a:ea typeface="Arial"/>
                <a:cs typeface="Arial"/>
                <a:sym typeface="Arial"/>
              </a:rPr>
              <a:t> and a </a:t>
            </a:r>
            <a:r>
              <a:rPr b="1" lang="en-US">
                <a:solidFill>
                  <a:schemeClr val="dk1"/>
                </a:solidFill>
                <a:latin typeface="Arial"/>
                <a:ea typeface="Arial"/>
                <a:cs typeface="Arial"/>
                <a:sym typeface="Arial"/>
              </a:rPr>
              <a:t>value</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Inline CSS</a:t>
            </a:r>
            <a:r>
              <a:rPr lang="en-US">
                <a:solidFill>
                  <a:schemeClr val="dk1"/>
                </a:solidFill>
                <a:latin typeface="Arial"/>
                <a:ea typeface="Arial"/>
                <a:cs typeface="Arial"/>
                <a:sym typeface="Arial"/>
              </a:rPr>
              <a:t>: Directly within an HTML element using the </a:t>
            </a:r>
            <a:r>
              <a:rPr lang="en-US">
                <a:solidFill>
                  <a:srgbClr val="188038"/>
                </a:solidFill>
                <a:latin typeface="Roboto Mono"/>
                <a:ea typeface="Roboto Mono"/>
                <a:cs typeface="Roboto Mono"/>
                <a:sym typeface="Roboto Mono"/>
              </a:rPr>
              <a:t>style</a:t>
            </a:r>
            <a:r>
              <a:rPr lang="en-US">
                <a:solidFill>
                  <a:schemeClr val="dk1"/>
                </a:solidFill>
                <a:latin typeface="Arial"/>
                <a:ea typeface="Arial"/>
                <a:cs typeface="Arial"/>
                <a:sym typeface="Arial"/>
              </a:rPr>
              <a:t> attribute.</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Internal CSS</a:t>
            </a:r>
            <a:r>
              <a:rPr lang="en-US">
                <a:solidFill>
                  <a:schemeClr val="dk1"/>
                </a:solidFill>
                <a:latin typeface="Arial"/>
                <a:ea typeface="Arial"/>
                <a:cs typeface="Arial"/>
                <a:sym typeface="Arial"/>
              </a:rPr>
              <a:t>: Inside a </a:t>
            </a:r>
            <a:r>
              <a:rPr lang="en-US">
                <a:solidFill>
                  <a:srgbClr val="188038"/>
                </a:solidFill>
                <a:latin typeface="Roboto Mono"/>
                <a:ea typeface="Roboto Mono"/>
                <a:cs typeface="Roboto Mono"/>
                <a:sym typeface="Roboto Mono"/>
              </a:rPr>
              <a:t>&lt;style&gt;</a:t>
            </a:r>
            <a:r>
              <a:rPr lang="en-US">
                <a:solidFill>
                  <a:schemeClr val="dk1"/>
                </a:solidFill>
                <a:latin typeface="Arial"/>
                <a:ea typeface="Arial"/>
                <a:cs typeface="Arial"/>
                <a:sym typeface="Arial"/>
              </a:rPr>
              <a:t> tag within the </a:t>
            </a:r>
            <a:r>
              <a:rPr lang="en-US">
                <a:solidFill>
                  <a:srgbClr val="188038"/>
                </a:solidFill>
                <a:latin typeface="Roboto Mono"/>
                <a:ea typeface="Roboto Mono"/>
                <a:cs typeface="Roboto Mono"/>
                <a:sym typeface="Roboto Mono"/>
              </a:rPr>
              <a:t>&lt;head&gt;</a:t>
            </a:r>
            <a:r>
              <a:rPr lang="en-US">
                <a:solidFill>
                  <a:schemeClr val="dk1"/>
                </a:solidFill>
                <a:latin typeface="Arial"/>
                <a:ea typeface="Arial"/>
                <a:cs typeface="Arial"/>
                <a:sym typeface="Arial"/>
              </a:rPr>
              <a:t> section.</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External CSS</a:t>
            </a:r>
            <a:r>
              <a:rPr lang="en-US">
                <a:solidFill>
                  <a:schemeClr val="dk1"/>
                </a:solidFill>
                <a:latin typeface="Arial"/>
                <a:ea typeface="Arial"/>
                <a:cs typeface="Arial"/>
                <a:sym typeface="Arial"/>
              </a:rPr>
              <a:t>: Linking a </a:t>
            </a:r>
            <a:r>
              <a:rPr lang="en-US">
                <a:solidFill>
                  <a:srgbClr val="188038"/>
                </a:solidFill>
                <a:latin typeface="Roboto Mono"/>
                <a:ea typeface="Roboto Mono"/>
                <a:cs typeface="Roboto Mono"/>
                <a:sym typeface="Roboto Mono"/>
              </a:rPr>
              <a:t>.css</a:t>
            </a:r>
            <a:r>
              <a:rPr lang="en-US">
                <a:solidFill>
                  <a:schemeClr val="dk1"/>
                </a:solidFill>
                <a:latin typeface="Arial"/>
                <a:ea typeface="Arial"/>
                <a:cs typeface="Arial"/>
                <a:sym typeface="Arial"/>
              </a:rPr>
              <a:t> file using a </a:t>
            </a:r>
            <a:r>
              <a:rPr lang="en-US">
                <a:solidFill>
                  <a:srgbClr val="188038"/>
                </a:solidFill>
                <a:latin typeface="Roboto Mono"/>
                <a:ea typeface="Roboto Mono"/>
                <a:cs typeface="Roboto Mono"/>
                <a:sym typeface="Roboto Mono"/>
              </a:rPr>
              <a:t>&lt;link&gt;</a:t>
            </a:r>
            <a:r>
              <a:rPr lang="en-US">
                <a:solidFill>
                  <a:schemeClr val="dk1"/>
                </a:solidFill>
                <a:latin typeface="Arial"/>
                <a:ea typeface="Arial"/>
                <a:cs typeface="Arial"/>
                <a:sym typeface="Arial"/>
              </a:rPr>
              <a:t> tag.</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Universal Selector</a:t>
            </a:r>
            <a:r>
              <a:rPr lang="en-US">
                <a:solidFill>
                  <a:schemeClr val="dk1"/>
                </a:solidFill>
                <a:latin typeface="Arial"/>
                <a:ea typeface="Arial"/>
                <a:cs typeface="Arial"/>
                <a:sym typeface="Arial"/>
              </a:rPr>
              <a:t>: Targets all elements (</a:t>
            </a:r>
            <a:r>
              <a:rPr lang="en-US">
                <a:solidFill>
                  <a:srgbClr val="188038"/>
                </a:solidFill>
                <a:latin typeface="Roboto Mono"/>
                <a:ea typeface="Roboto Mono"/>
                <a:cs typeface="Roboto Mono"/>
                <a:sym typeface="Roboto Mono"/>
              </a:rPr>
              <a: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Type Selector</a:t>
            </a:r>
            <a:r>
              <a:rPr lang="en-US">
                <a:solidFill>
                  <a:schemeClr val="dk1"/>
                </a:solidFill>
                <a:latin typeface="Arial"/>
                <a:ea typeface="Arial"/>
                <a:cs typeface="Arial"/>
                <a:sym typeface="Arial"/>
              </a:rPr>
              <a:t>: Targets elements by tag name.</a:t>
            </a:r>
            <a:endParaRPr>
              <a:solidFill>
                <a:schemeClr val="dk1"/>
              </a:solidFill>
              <a:latin typeface="Arial"/>
              <a:ea typeface="Arial"/>
              <a:cs typeface="Arial"/>
              <a:sym typeface="Arial"/>
            </a:endParaRPr>
          </a:p>
          <a:p>
            <a:pPr indent="0" lvl="0" marL="0" rtl="0" algn="l">
              <a:spcBef>
                <a:spcPts val="1200"/>
              </a:spcBef>
              <a:spcAft>
                <a:spcPts val="0"/>
              </a:spcAft>
              <a:buNone/>
            </a:pPr>
            <a:r>
              <a:rPr b="1" lang="en-US">
                <a:solidFill>
                  <a:schemeClr val="dk1"/>
                </a:solidFill>
                <a:latin typeface="Arial"/>
                <a:ea typeface="Arial"/>
                <a:cs typeface="Arial"/>
                <a:sym typeface="Arial"/>
              </a:rPr>
              <a:t>Class Selector</a:t>
            </a:r>
            <a:r>
              <a:rPr lang="en-US">
                <a:solidFill>
                  <a:schemeClr val="dk1"/>
                </a:solidFill>
                <a:latin typeface="Arial"/>
                <a:ea typeface="Arial"/>
                <a:cs typeface="Arial"/>
                <a:sym typeface="Arial"/>
              </a:rPr>
              <a:t>: Targets elements with a specific class (</a:t>
            </a:r>
            <a:r>
              <a:rPr lang="en-US">
                <a:solidFill>
                  <a:srgbClr val="188038"/>
                </a:solidFill>
                <a:latin typeface="Roboto Mono"/>
                <a:ea typeface="Roboto Mono"/>
                <a:cs typeface="Roboto Mono"/>
                <a:sym typeface="Roboto Mono"/>
              </a:rPr>
              <a:t>.</a:t>
            </a:r>
            <a:r>
              <a:rPr lang="en-US">
                <a:solidFill>
                  <a:schemeClr val="dk1"/>
                </a:solidFill>
                <a:latin typeface="Arial"/>
                <a:ea typeface="Arial"/>
                <a:cs typeface="Arial"/>
                <a:sym typeface="Arial"/>
              </a:rPr>
              <a:t>).</a:t>
            </a:r>
            <a:endParaRPr>
              <a:solidFill>
                <a:schemeClr val="dk1"/>
              </a:solidFill>
              <a:latin typeface="Arial"/>
              <a:ea typeface="Arial"/>
              <a:cs typeface="Arial"/>
              <a:sym typeface="Arial"/>
            </a:endParaRPr>
          </a:p>
          <a:p>
            <a:pPr indent="0" lvl="0" marL="0" rtl="0" algn="l">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0"/>
              </a:spcAft>
              <a:buNone/>
            </a:pPr>
            <a:r>
              <a:t/>
            </a:r>
            <a:endParaRPr sz="1700">
              <a:solidFill>
                <a:schemeClr val="dk1"/>
              </a:solidFill>
              <a:latin typeface="Arial"/>
              <a:ea typeface="Arial"/>
              <a:cs typeface="Arial"/>
              <a:sym typeface="Arial"/>
            </a:endParaRPr>
          </a:p>
          <a:p>
            <a:pPr indent="0" lvl="0" marL="0" rtl="0" algn="l">
              <a:spcBef>
                <a:spcPts val="1200"/>
              </a:spcBef>
              <a:spcAft>
                <a:spcPts val="200"/>
              </a:spcAft>
              <a:buNone/>
            </a:pPr>
            <a:r>
              <a:t/>
            </a:r>
            <a:endParaRPr sz="1100">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6"/>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p>
            <a:pPr indent="0" lvl="0" marL="0" rtl="0" algn="l">
              <a:lnSpc>
                <a:spcPct val="85000"/>
              </a:lnSpc>
              <a:spcBef>
                <a:spcPts val="0"/>
              </a:spcBef>
              <a:spcAft>
                <a:spcPts val="0"/>
              </a:spcAft>
              <a:buClr>
                <a:srgbClr val="3F3F3F"/>
              </a:buClr>
              <a:buSzPts val="4800"/>
              <a:buFont typeface="Calibri"/>
              <a:buNone/>
            </a:pPr>
            <a:r>
              <a:rPr lang="en-US" sz="4800">
                <a:solidFill>
                  <a:srgbClr val="3F3F3F"/>
                </a:solidFill>
                <a:latin typeface="Calibri"/>
                <a:ea typeface="Calibri"/>
                <a:cs typeface="Calibri"/>
                <a:sym typeface="Calibri"/>
              </a:rPr>
              <a:t>Module 2: CSS Basics</a:t>
            </a:r>
            <a:endParaRPr/>
          </a:p>
        </p:txBody>
      </p:sp>
      <p:sp>
        <p:nvSpPr>
          <p:cNvPr id="151" name="Google Shape;151;p6"/>
          <p:cNvSpPr txBox="1"/>
          <p:nvPr>
            <p:ph idx="1" type="body"/>
          </p:nvPr>
        </p:nvSpPr>
        <p:spPr>
          <a:xfrm>
            <a:off x="112725" y="1737350"/>
            <a:ext cx="8899200" cy="5248800"/>
          </a:xfrm>
          <a:prstGeom prst="rect">
            <a:avLst/>
          </a:prstGeom>
          <a:noFill/>
          <a:ln>
            <a:noFill/>
          </a:ln>
        </p:spPr>
        <p:txBody>
          <a:bodyPr anchorCtr="0" anchor="ctr" bIns="45700" lIns="91425" spcFirstLastPara="1" rIns="91425" wrap="square" tIns="45700">
            <a:spAutoFit/>
          </a:bodyPr>
          <a:lstStyle/>
          <a:p>
            <a:pPr indent="-152400" lvl="0" marL="91440" rtl="0" algn="l">
              <a:lnSpc>
                <a:spcPct val="100000"/>
              </a:lnSpc>
              <a:spcBef>
                <a:spcPts val="0"/>
              </a:spcBef>
              <a:spcAft>
                <a:spcPts val="0"/>
              </a:spcAft>
              <a:buClr>
                <a:schemeClr val="dk1"/>
              </a:buClr>
              <a:buSzPts val="2400"/>
              <a:buFont typeface="Arial"/>
              <a:buChar char="•"/>
            </a:pPr>
            <a:r>
              <a:rPr b="1" i="1" lang="en-US" sz="1700" u="sng">
                <a:solidFill>
                  <a:schemeClr val="dk1"/>
                </a:solidFill>
                <a:latin typeface="Roboto Mono"/>
                <a:ea typeface="Roboto Mono"/>
                <a:cs typeface="Roboto Mono"/>
                <a:sym typeface="Roboto Mono"/>
              </a:rPr>
              <a:t>PROPERTIES:-</a:t>
            </a:r>
            <a:endParaRPr b="1" i="1" sz="1700" u="sng">
              <a:solidFill>
                <a:schemeClr val="dk1"/>
              </a:solidFill>
              <a:latin typeface="Roboto Mono"/>
              <a:ea typeface="Roboto Mono"/>
              <a:cs typeface="Roboto Mono"/>
              <a:sym typeface="Roboto Mono"/>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color</a:t>
            </a:r>
            <a:r>
              <a:rPr lang="en-US" sz="1700">
                <a:solidFill>
                  <a:schemeClr val="dk1"/>
                </a:solidFill>
                <a:latin typeface="Arial"/>
                <a:ea typeface="Arial"/>
                <a:cs typeface="Arial"/>
                <a:sym typeface="Arial"/>
              </a:rPr>
              <a:t>: Text color.</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font-size</a:t>
            </a:r>
            <a:r>
              <a:rPr lang="en-US" sz="1700">
                <a:solidFill>
                  <a:schemeClr val="dk1"/>
                </a:solidFill>
                <a:latin typeface="Arial"/>
                <a:ea typeface="Arial"/>
                <a:cs typeface="Arial"/>
                <a:sym typeface="Arial"/>
              </a:rPr>
              <a:t>: Size of the font.</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font-family</a:t>
            </a:r>
            <a:r>
              <a:rPr lang="en-US" sz="1700">
                <a:solidFill>
                  <a:schemeClr val="dk1"/>
                </a:solidFill>
                <a:latin typeface="Arial"/>
                <a:ea typeface="Arial"/>
                <a:cs typeface="Arial"/>
                <a:sym typeface="Arial"/>
              </a:rPr>
              <a:t>: Font type (e.g., Arial, sans-serif).</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text-align</a:t>
            </a:r>
            <a:r>
              <a:rPr lang="en-US" sz="1700">
                <a:solidFill>
                  <a:schemeClr val="dk1"/>
                </a:solidFill>
                <a:latin typeface="Arial"/>
                <a:ea typeface="Arial"/>
                <a:cs typeface="Arial"/>
                <a:sym typeface="Arial"/>
              </a:rPr>
              <a:t>: Alignment (e.g., left, center).</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line-height</a:t>
            </a:r>
            <a:r>
              <a:rPr lang="en-US" sz="1700">
                <a:solidFill>
                  <a:schemeClr val="dk1"/>
                </a:solidFill>
                <a:latin typeface="Arial"/>
                <a:ea typeface="Arial"/>
                <a:cs typeface="Arial"/>
                <a:sym typeface="Arial"/>
              </a:rPr>
              <a:t>: Space between lines.</a:t>
            </a:r>
            <a:endParaRPr sz="1700">
              <a:solidFill>
                <a:schemeClr val="dk1"/>
              </a:solidFill>
              <a:latin typeface="Arial"/>
              <a:ea typeface="Arial"/>
              <a:cs typeface="Arial"/>
              <a:sym typeface="Arial"/>
            </a:endParaRPr>
          </a:p>
          <a:p>
            <a:pPr indent="-152400" lvl="0" marL="91440" rtl="0" algn="l">
              <a:lnSpc>
                <a:spcPct val="100000"/>
              </a:lnSpc>
              <a:spcBef>
                <a:spcPts val="0"/>
              </a:spcBef>
              <a:spcAft>
                <a:spcPts val="0"/>
              </a:spcAft>
              <a:buClr>
                <a:schemeClr val="dk1"/>
              </a:buClr>
              <a:buSzPts val="2400"/>
              <a:buFont typeface="Arial"/>
              <a:buChar char="•"/>
            </a:pPr>
            <a:r>
              <a:rPr lang="en-US" sz="1700">
                <a:solidFill>
                  <a:srgbClr val="188038"/>
                </a:solidFill>
                <a:latin typeface="Roboto Mono"/>
                <a:ea typeface="Roboto Mono"/>
                <a:cs typeface="Roboto Mono"/>
                <a:sym typeface="Roboto Mono"/>
              </a:rPr>
              <a:t>text-decoration</a:t>
            </a:r>
            <a:r>
              <a:rPr lang="en-US" sz="1700">
                <a:solidFill>
                  <a:schemeClr val="dk1"/>
                </a:solidFill>
                <a:latin typeface="Arial"/>
                <a:ea typeface="Arial"/>
                <a:cs typeface="Arial"/>
                <a:sym typeface="Arial"/>
              </a:rPr>
              <a:t>: Underline, overline, or none.</a:t>
            </a:r>
            <a:endParaRPr sz="17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t/>
            </a:r>
            <a:endParaRPr sz="1700">
              <a:solidFill>
                <a:schemeClr val="dk1"/>
              </a:solidFill>
              <a:latin typeface="Arial"/>
              <a:ea typeface="Arial"/>
              <a:cs typeface="Arial"/>
              <a:sym typeface="Arial"/>
            </a:endParaRPr>
          </a:p>
          <a:p>
            <a:pPr indent="-107950" lvl="0" marL="91440" rtl="0" algn="l">
              <a:lnSpc>
                <a:spcPct val="100000"/>
              </a:lnSpc>
              <a:spcBef>
                <a:spcPts val="0"/>
              </a:spcBef>
              <a:spcAft>
                <a:spcPts val="0"/>
              </a:spcAft>
              <a:buClr>
                <a:schemeClr val="dk1"/>
              </a:buClr>
              <a:buSzPts val="1700"/>
              <a:buFont typeface="Arial"/>
              <a:buChar char="•"/>
            </a:pPr>
            <a:r>
              <a:rPr b="1" i="1" lang="en-US" sz="1700" u="sng">
                <a:solidFill>
                  <a:schemeClr val="dk1"/>
                </a:solidFill>
                <a:latin typeface="Arial"/>
                <a:ea typeface="Arial"/>
                <a:cs typeface="Arial"/>
                <a:sym typeface="Arial"/>
              </a:rPr>
              <a:t>BOX MODEL:</a:t>
            </a:r>
            <a:endParaRPr b="1" i="1" sz="1700" u="sng">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margin</a:t>
            </a:r>
            <a:r>
              <a:rPr lang="en-US" sz="1900">
                <a:solidFill>
                  <a:schemeClr val="dk1"/>
                </a:solidFill>
                <a:latin typeface="Arial"/>
                <a:ea typeface="Arial"/>
                <a:cs typeface="Arial"/>
                <a:sym typeface="Arial"/>
              </a:rPr>
              <a:t>: Space outside the element.</a:t>
            </a:r>
            <a:endParaRPr sz="19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border</a:t>
            </a:r>
            <a:r>
              <a:rPr lang="en-US" sz="1900">
                <a:solidFill>
                  <a:schemeClr val="dk1"/>
                </a:solidFill>
                <a:latin typeface="Arial"/>
                <a:ea typeface="Arial"/>
                <a:cs typeface="Arial"/>
                <a:sym typeface="Arial"/>
              </a:rPr>
              <a:t>: Surrounds the content and padding.</a:t>
            </a:r>
            <a:endParaRPr sz="19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padding</a:t>
            </a:r>
            <a:r>
              <a:rPr lang="en-US" sz="1900">
                <a:solidFill>
                  <a:schemeClr val="dk1"/>
                </a:solidFill>
                <a:latin typeface="Arial"/>
                <a:ea typeface="Arial"/>
                <a:cs typeface="Arial"/>
                <a:sym typeface="Arial"/>
              </a:rPr>
              <a:t>: Space between content and border.</a:t>
            </a:r>
            <a:endParaRPr sz="1900">
              <a:solidFill>
                <a:schemeClr val="dk1"/>
              </a:solidFill>
              <a:latin typeface="Arial"/>
              <a:ea typeface="Arial"/>
              <a:cs typeface="Arial"/>
              <a:sym typeface="Arial"/>
            </a:endParaRPr>
          </a:p>
          <a:p>
            <a:pPr indent="0" lvl="0" marL="91440" rtl="0" algn="l">
              <a:lnSpc>
                <a:spcPct val="100000"/>
              </a:lnSpc>
              <a:spcBef>
                <a:spcPts val="0"/>
              </a:spcBef>
              <a:spcAft>
                <a:spcPts val="0"/>
              </a:spcAft>
              <a:buNone/>
            </a:pPr>
            <a:r>
              <a:rPr lang="en-US" sz="1900">
                <a:solidFill>
                  <a:srgbClr val="188038"/>
                </a:solidFill>
                <a:latin typeface="Roboto Mono"/>
                <a:ea typeface="Roboto Mono"/>
                <a:cs typeface="Roboto Mono"/>
                <a:sym typeface="Roboto Mono"/>
              </a:rPr>
              <a:t>width</a:t>
            </a:r>
            <a:r>
              <a:rPr lang="en-US" sz="1900">
                <a:solidFill>
                  <a:schemeClr val="dk1"/>
                </a:solidFill>
                <a:latin typeface="Arial"/>
                <a:ea typeface="Arial"/>
                <a:cs typeface="Arial"/>
                <a:sym typeface="Arial"/>
              </a:rPr>
              <a:t> and </a:t>
            </a:r>
            <a:r>
              <a:rPr lang="en-US" sz="1900">
                <a:solidFill>
                  <a:srgbClr val="188038"/>
                </a:solidFill>
                <a:latin typeface="Roboto Mono"/>
                <a:ea typeface="Roboto Mono"/>
                <a:cs typeface="Roboto Mono"/>
                <a:sym typeface="Roboto Mono"/>
              </a:rPr>
              <a:t>height</a:t>
            </a:r>
            <a:r>
              <a:rPr lang="en-US" sz="1900">
                <a:solidFill>
                  <a:schemeClr val="dk1"/>
                </a:solidFill>
                <a:latin typeface="Arial"/>
                <a:ea typeface="Arial"/>
                <a:cs typeface="Arial"/>
                <a:sym typeface="Arial"/>
              </a:rPr>
              <a:t>: Dimensions of the element.</a:t>
            </a:r>
            <a:endParaRPr sz="1900">
              <a:solidFill>
                <a:schemeClr val="dk1"/>
              </a:solidFill>
              <a:latin typeface="Arial"/>
              <a:ea typeface="Arial"/>
              <a:cs typeface="Arial"/>
              <a:sym typeface="Arial"/>
            </a:endParaRPr>
          </a:p>
          <a:p>
            <a:pPr indent="0" lvl="0" marL="91440" marR="0" rtl="0" algn="l">
              <a:lnSpc>
                <a:spcPct val="100000"/>
              </a:lnSpc>
              <a:spcBef>
                <a:spcPts val="0"/>
              </a:spcBef>
              <a:spcAft>
                <a:spcPts val="0"/>
              </a:spcAft>
              <a:buNone/>
            </a:pPr>
            <a:r>
              <a:t/>
            </a:r>
            <a:endParaRPr sz="19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9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1900">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