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9" r:id="rId10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78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7963" y="2279726"/>
            <a:ext cx="10736072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微软雅黑 Light"/>
                <a:cs typeface="微软雅黑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rgbClr val="333333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微软雅黑 Light"/>
                <a:cs typeface="微软雅黑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微软雅黑 Light"/>
                <a:cs typeface="微软雅黑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036319"/>
            <a:ext cx="12191999" cy="58216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132576" y="1618488"/>
            <a:ext cx="2207387" cy="2205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348984" y="1834895"/>
            <a:ext cx="1702308" cy="17007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12895" y="1627454"/>
            <a:ext cx="4037329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微软雅黑 Light"/>
                <a:cs typeface="微软雅黑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82136" y="2973815"/>
            <a:ext cx="5791200" cy="3041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1" i="0">
                <a:solidFill>
                  <a:srgbClr val="333333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spirasign.com/" TargetMode="External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266700" y="2078735"/>
            <a:ext cx="2161794" cy="1683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37132" y="2078735"/>
            <a:ext cx="3452622" cy="16832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8391" y="2078735"/>
            <a:ext cx="1376934" cy="16832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83964" y="2078735"/>
            <a:ext cx="4272534" cy="16832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7963" y="2279726"/>
            <a:ext cx="725424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390" dirty="0">
                <a:solidFill>
                  <a:srgbClr val="C79768"/>
                </a:solidFill>
                <a:latin typeface="微软雅黑"/>
                <a:cs typeface="微软雅黑"/>
              </a:rPr>
              <a:t>CV</a:t>
            </a:r>
            <a:r>
              <a:rPr sz="6000" b="1" spc="395" dirty="0">
                <a:solidFill>
                  <a:srgbClr val="C79768"/>
                </a:solidFill>
                <a:latin typeface="微软雅黑"/>
                <a:cs typeface="微软雅黑"/>
              </a:rPr>
              <a:t>比赛</a:t>
            </a:r>
            <a:r>
              <a:rPr sz="6000" b="1" spc="390" dirty="0">
                <a:solidFill>
                  <a:srgbClr val="C79768"/>
                </a:solidFill>
                <a:latin typeface="微软雅黑"/>
                <a:cs typeface="微软雅黑"/>
              </a:rPr>
              <a:t>课-</a:t>
            </a:r>
            <a:r>
              <a:rPr sz="6000" b="1" spc="395" dirty="0">
                <a:solidFill>
                  <a:srgbClr val="C79768"/>
                </a:solidFill>
                <a:latin typeface="微软雅黑"/>
                <a:cs typeface="微软雅黑"/>
              </a:rPr>
              <a:t>工具介绍</a:t>
            </a:r>
            <a:endParaRPr sz="6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51459" y="2679192"/>
            <a:ext cx="2736342" cy="1683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3028" y="2880740"/>
            <a:ext cx="279217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1200" dirty="0">
                <a:solidFill>
                  <a:srgbClr val="C79768"/>
                </a:solidFill>
                <a:latin typeface="微软雅黑"/>
                <a:cs typeface="微软雅黑"/>
              </a:rPr>
              <a:t>目</a:t>
            </a:r>
            <a:r>
              <a:rPr sz="6000" b="1" dirty="0">
                <a:solidFill>
                  <a:srgbClr val="C79768"/>
                </a:solidFill>
                <a:latin typeface="微软雅黑"/>
                <a:cs typeface="微软雅黑"/>
              </a:rPr>
              <a:t>录</a:t>
            </a:r>
            <a:endParaRPr sz="6000" dirty="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07002" y="2762250"/>
            <a:ext cx="350520" cy="523240"/>
          </a:xfrm>
          <a:custGeom>
            <a:avLst/>
            <a:gdLst/>
            <a:ahLst/>
            <a:cxnLst/>
            <a:rect l="l" t="t" r="r" b="b"/>
            <a:pathLst>
              <a:path w="350520" h="523239">
                <a:moveTo>
                  <a:pt x="350138" y="0"/>
                </a:moveTo>
                <a:lnTo>
                  <a:pt x="0" y="523239"/>
                </a:lnTo>
              </a:path>
            </a:pathLst>
          </a:custGeom>
          <a:ln w="19050">
            <a:solidFill>
              <a:srgbClr val="C797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64329" y="4915661"/>
            <a:ext cx="350520" cy="523240"/>
          </a:xfrm>
          <a:custGeom>
            <a:avLst/>
            <a:gdLst/>
            <a:ahLst/>
            <a:cxnLst/>
            <a:rect l="l" t="t" r="r" b="b"/>
            <a:pathLst>
              <a:path w="350520" h="523239">
                <a:moveTo>
                  <a:pt x="350139" y="0"/>
                </a:moveTo>
                <a:lnTo>
                  <a:pt x="0" y="523240"/>
                </a:lnTo>
              </a:path>
            </a:pathLst>
          </a:custGeom>
          <a:ln w="19050">
            <a:solidFill>
              <a:srgbClr val="C797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12895" y="2299427"/>
            <a:ext cx="2827655" cy="3215640"/>
          </a:xfrm>
          <a:prstGeom prst="rect">
            <a:avLst/>
          </a:prstGeom>
        </p:spPr>
        <p:txBody>
          <a:bodyPr vert="horz" wrap="square" lIns="0" tIns="367665" rIns="0" bIns="0" rtlCol="0">
            <a:spAutoFit/>
          </a:bodyPr>
          <a:lstStyle/>
          <a:p>
            <a:pPr marL="396875" indent="-372110">
              <a:lnSpc>
                <a:spcPct val="100000"/>
              </a:lnSpc>
              <a:spcBef>
                <a:spcPts val="2895"/>
              </a:spcBef>
              <a:buClr>
                <a:srgbClr val="C79768"/>
              </a:buClr>
              <a:buSzPct val="157142"/>
              <a:buFont typeface=""/>
              <a:buAutoNum type="arabicPlain" startAt="2"/>
              <a:tabLst>
                <a:tab pos="397510" algn="l"/>
              </a:tabLst>
            </a:pPr>
            <a:r>
              <a:rPr sz="2800" b="0" spc="-45" dirty="0">
                <a:solidFill>
                  <a:srgbClr val="FFFFFF"/>
                </a:solidFill>
                <a:latin typeface="微软雅黑 Light"/>
                <a:cs typeface="微软雅黑 Light"/>
              </a:rPr>
              <a:t>Tensorflow</a:t>
            </a:r>
            <a:r>
              <a:rPr sz="2800" b="0" spc="-5" dirty="0">
                <a:solidFill>
                  <a:srgbClr val="FFFFFF"/>
                </a:solidFill>
                <a:latin typeface="微软雅黑 Light"/>
                <a:cs typeface="微软雅黑 Light"/>
              </a:rPr>
              <a:t>学习</a:t>
            </a:r>
            <a:endParaRPr sz="2800">
              <a:latin typeface="微软雅黑 Light"/>
              <a:cs typeface="微软雅黑 Light"/>
            </a:endParaRPr>
          </a:p>
          <a:p>
            <a:pPr marL="396240" indent="-371475">
              <a:lnSpc>
                <a:spcPct val="100000"/>
              </a:lnSpc>
              <a:spcBef>
                <a:spcPts val="2805"/>
              </a:spcBef>
              <a:buClr>
                <a:srgbClr val="C79768"/>
              </a:buClr>
              <a:buSzPct val="157142"/>
              <a:buFont typeface=""/>
              <a:buAutoNum type="arabicPlain" startAt="2"/>
              <a:tabLst>
                <a:tab pos="396875" algn="l"/>
              </a:tabLst>
            </a:pPr>
            <a:r>
              <a:rPr sz="2800" b="0" spc="-20" dirty="0">
                <a:solidFill>
                  <a:srgbClr val="FFFFFF"/>
                </a:solidFill>
                <a:latin typeface="微软雅黑 Light"/>
                <a:cs typeface="微软雅黑 Light"/>
              </a:rPr>
              <a:t>Keras</a:t>
            </a:r>
            <a:r>
              <a:rPr sz="2800" b="0" spc="-10" dirty="0">
                <a:solidFill>
                  <a:srgbClr val="FFFFFF"/>
                </a:solidFill>
                <a:latin typeface="微软雅黑 Light"/>
                <a:cs typeface="微软雅黑 Light"/>
              </a:rPr>
              <a:t>学习</a:t>
            </a:r>
            <a:endParaRPr sz="2800">
              <a:latin typeface="微软雅黑 Light"/>
              <a:cs typeface="微软雅黑 Light"/>
            </a:endParaRPr>
          </a:p>
          <a:p>
            <a:pPr marL="396875" indent="-372110">
              <a:lnSpc>
                <a:spcPct val="100000"/>
              </a:lnSpc>
              <a:spcBef>
                <a:spcPts val="3675"/>
              </a:spcBef>
              <a:buClr>
                <a:srgbClr val="C79768"/>
              </a:buClr>
              <a:buSzPct val="157142"/>
              <a:buFont typeface=""/>
              <a:buAutoNum type="arabicPlain" startAt="2"/>
              <a:tabLst>
                <a:tab pos="397510" algn="l"/>
              </a:tabLst>
            </a:pPr>
            <a:r>
              <a:rPr sz="2800" b="0" spc="-10" dirty="0">
                <a:solidFill>
                  <a:srgbClr val="FFFFFF"/>
                </a:solidFill>
                <a:latin typeface="微软雅黑 Light"/>
                <a:cs typeface="微软雅黑 Light"/>
              </a:rPr>
              <a:t>OpenCV介绍</a:t>
            </a:r>
            <a:endParaRPr sz="2800">
              <a:latin typeface="微软雅黑 Light"/>
              <a:cs typeface="微软雅黑 Ligh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64329" y="3778758"/>
            <a:ext cx="350520" cy="523240"/>
          </a:xfrm>
          <a:custGeom>
            <a:avLst/>
            <a:gdLst/>
            <a:ahLst/>
            <a:cxnLst/>
            <a:rect l="l" t="t" r="r" b="b"/>
            <a:pathLst>
              <a:path w="350520" h="523239">
                <a:moveTo>
                  <a:pt x="350139" y="0"/>
                </a:moveTo>
                <a:lnTo>
                  <a:pt x="0" y="523240"/>
                </a:lnTo>
              </a:path>
            </a:pathLst>
          </a:custGeom>
          <a:ln w="19049">
            <a:solidFill>
              <a:srgbClr val="C797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6600" b="0" baseline="22727" dirty="0">
                <a:solidFill>
                  <a:srgbClr val="C79768"/>
                </a:solidFill>
                <a:latin typeface="黑体"/>
                <a:cs typeface="黑体"/>
              </a:rPr>
              <a:t>1</a:t>
            </a:r>
            <a:r>
              <a:rPr sz="6600" b="0" spc="-2310" baseline="22727" dirty="0">
                <a:solidFill>
                  <a:srgbClr val="C79768"/>
                </a:solidFill>
                <a:latin typeface="黑体"/>
                <a:cs typeface="黑体"/>
              </a:rPr>
              <a:t> </a:t>
            </a:r>
            <a:r>
              <a:rPr sz="2800" spc="-45" dirty="0"/>
              <a:t>Tensorflow</a:t>
            </a:r>
            <a:r>
              <a:rPr sz="2800" spc="-5" dirty="0"/>
              <a:t>和</a:t>
            </a:r>
            <a:r>
              <a:rPr sz="2800" spc="-15" dirty="0"/>
              <a:t>Keras</a:t>
            </a:r>
            <a:r>
              <a:rPr sz="2800" spc="-5" dirty="0"/>
              <a:t>简介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05478" y="1736598"/>
            <a:ext cx="350520" cy="523240"/>
          </a:xfrm>
          <a:custGeom>
            <a:avLst/>
            <a:gdLst/>
            <a:ahLst/>
            <a:cxnLst/>
            <a:rect l="l" t="t" r="r" b="b"/>
            <a:pathLst>
              <a:path w="350520" h="523239">
                <a:moveTo>
                  <a:pt x="350138" y="0"/>
                </a:moveTo>
                <a:lnTo>
                  <a:pt x="0" y="523239"/>
                </a:lnTo>
              </a:path>
            </a:pathLst>
          </a:custGeom>
          <a:ln w="19050">
            <a:solidFill>
              <a:srgbClr val="C797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57427" y="4809744"/>
            <a:ext cx="974090" cy="0"/>
          </a:xfrm>
          <a:custGeom>
            <a:avLst/>
            <a:gdLst/>
            <a:ahLst/>
            <a:cxnLst/>
            <a:rect l="l" t="t" r="r" b="b"/>
            <a:pathLst>
              <a:path w="974089">
                <a:moveTo>
                  <a:pt x="0" y="0"/>
                </a:moveTo>
                <a:lnTo>
                  <a:pt x="973835" y="0"/>
                </a:lnTo>
              </a:path>
            </a:pathLst>
          </a:custGeom>
          <a:ln w="457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700" y="2078735"/>
            <a:ext cx="5843778" cy="1683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9115" y="2078735"/>
            <a:ext cx="1811274" cy="16832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39028" y="2078735"/>
            <a:ext cx="3376422" cy="16832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24088" y="2078735"/>
            <a:ext cx="2632709" cy="16832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7963" y="2279726"/>
            <a:ext cx="962977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395" dirty="0">
                <a:solidFill>
                  <a:srgbClr val="C79768"/>
                </a:solidFill>
                <a:latin typeface="微软雅黑"/>
                <a:cs typeface="微软雅黑"/>
              </a:rPr>
              <a:t>Tensorflow</a:t>
            </a:r>
            <a:r>
              <a:rPr sz="6000" b="1" spc="390" dirty="0">
                <a:solidFill>
                  <a:srgbClr val="C79768"/>
                </a:solidFill>
                <a:latin typeface="微软雅黑"/>
                <a:cs typeface="微软雅黑"/>
              </a:rPr>
              <a:t>和Keras</a:t>
            </a:r>
            <a:r>
              <a:rPr sz="6000" b="1" spc="395" dirty="0">
                <a:solidFill>
                  <a:srgbClr val="C79768"/>
                </a:solidFill>
                <a:latin typeface="微软雅黑"/>
                <a:cs typeface="微软雅黑"/>
              </a:rPr>
              <a:t>简介</a:t>
            </a:r>
            <a:endParaRPr sz="60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7963" y="4187444"/>
            <a:ext cx="5894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F1F1F1"/>
                </a:solidFill>
                <a:latin typeface="微软雅黑 Light"/>
                <a:cs typeface="微软雅黑 Light"/>
              </a:rPr>
              <a:t>Introduction </a:t>
            </a:r>
            <a:r>
              <a:rPr sz="2800" b="0" spc="-5" dirty="0">
                <a:solidFill>
                  <a:srgbClr val="F1F1F1"/>
                </a:solidFill>
                <a:latin typeface="微软雅黑 Light"/>
                <a:cs typeface="微软雅黑 Light"/>
              </a:rPr>
              <a:t>to </a:t>
            </a:r>
            <a:r>
              <a:rPr sz="2800" b="0" spc="-45" dirty="0">
                <a:solidFill>
                  <a:srgbClr val="F1F1F1"/>
                </a:solidFill>
                <a:latin typeface="微软雅黑 Light"/>
                <a:cs typeface="微软雅黑 Light"/>
              </a:rPr>
              <a:t>Tensorflow </a:t>
            </a:r>
            <a:r>
              <a:rPr sz="2800" b="0" spc="-5" dirty="0">
                <a:solidFill>
                  <a:srgbClr val="F1F1F1"/>
                </a:solidFill>
                <a:latin typeface="微软雅黑 Light"/>
                <a:cs typeface="微软雅黑 Light"/>
              </a:rPr>
              <a:t>and</a:t>
            </a:r>
            <a:r>
              <a:rPr sz="2800" b="0" spc="130" dirty="0">
                <a:solidFill>
                  <a:srgbClr val="F1F1F1"/>
                </a:solidFill>
                <a:latin typeface="微软雅黑 Light"/>
                <a:cs typeface="微软雅黑 Light"/>
              </a:rPr>
              <a:t> </a:t>
            </a:r>
            <a:r>
              <a:rPr sz="2800" b="0" spc="-20" dirty="0">
                <a:solidFill>
                  <a:srgbClr val="F1F1F1"/>
                </a:solidFill>
                <a:latin typeface="微软雅黑 Light"/>
                <a:cs typeface="微软雅黑 Light"/>
              </a:rPr>
              <a:t>Keras</a:t>
            </a:r>
            <a:endParaRPr sz="2800">
              <a:latin typeface="微软雅黑 Light"/>
              <a:cs typeface="微软雅黑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8190" y="573151"/>
            <a:ext cx="5906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395" dirty="0">
                <a:solidFill>
                  <a:srgbClr val="F1F1F1"/>
                </a:solidFill>
                <a:latin typeface="微软雅黑"/>
                <a:cs typeface="微软雅黑"/>
              </a:rPr>
              <a:t>Tensorflow和</a:t>
            </a:r>
            <a:r>
              <a:rPr sz="3600" b="0" spc="390" dirty="0">
                <a:solidFill>
                  <a:srgbClr val="F1F1F1"/>
                </a:solidFill>
                <a:latin typeface="微软雅黑"/>
                <a:cs typeface="微软雅黑"/>
              </a:rPr>
              <a:t>Keras</a:t>
            </a:r>
            <a:r>
              <a:rPr sz="3600" b="0" spc="395" dirty="0">
                <a:solidFill>
                  <a:srgbClr val="F1F1F1"/>
                </a:solidFill>
                <a:latin typeface="微软雅黑"/>
                <a:cs typeface="微软雅黑"/>
              </a:rPr>
              <a:t>简介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8190" y="1266570"/>
            <a:ext cx="4211320" cy="1007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spc="-5" dirty="0">
                <a:solidFill>
                  <a:srgbClr val="F1F1F1"/>
                </a:solidFill>
                <a:latin typeface="微软雅黑 Light"/>
                <a:cs typeface="微软雅黑 Light"/>
              </a:rPr>
              <a:t>Introduction </a:t>
            </a:r>
            <a:r>
              <a:rPr sz="2000" b="0" dirty="0">
                <a:solidFill>
                  <a:srgbClr val="F1F1F1"/>
                </a:solidFill>
                <a:latin typeface="微软雅黑 Light"/>
                <a:cs typeface="微软雅黑 Light"/>
              </a:rPr>
              <a:t>to </a:t>
            </a:r>
            <a:r>
              <a:rPr sz="2000" b="0" spc="-30" dirty="0">
                <a:solidFill>
                  <a:srgbClr val="F1F1F1"/>
                </a:solidFill>
                <a:latin typeface="微软雅黑 Light"/>
                <a:cs typeface="微软雅黑 Light"/>
              </a:rPr>
              <a:t>Tensorflow </a:t>
            </a:r>
            <a:r>
              <a:rPr sz="2000" b="0" dirty="0">
                <a:solidFill>
                  <a:srgbClr val="F1F1F1"/>
                </a:solidFill>
                <a:latin typeface="微软雅黑 Light"/>
                <a:cs typeface="微软雅黑 Light"/>
              </a:rPr>
              <a:t>and</a:t>
            </a:r>
            <a:r>
              <a:rPr sz="2000" b="0" spc="-85" dirty="0">
                <a:solidFill>
                  <a:srgbClr val="F1F1F1"/>
                </a:solidFill>
                <a:latin typeface="微软雅黑 Light"/>
                <a:cs typeface="微软雅黑 Light"/>
              </a:rPr>
              <a:t> </a:t>
            </a:r>
            <a:r>
              <a:rPr sz="2000" b="0" spc="-10" dirty="0">
                <a:solidFill>
                  <a:srgbClr val="F1F1F1"/>
                </a:solidFill>
                <a:latin typeface="微软雅黑 Light"/>
                <a:cs typeface="微软雅黑 Light"/>
              </a:rPr>
              <a:t>Keras</a:t>
            </a:r>
            <a:endParaRPr sz="2000">
              <a:latin typeface="微软雅黑 Light"/>
              <a:cs typeface="微软雅黑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</a:pPr>
            <a:r>
              <a:rPr sz="2000" b="1" spc="180" dirty="0">
                <a:solidFill>
                  <a:srgbClr val="F1F1F1"/>
                </a:solidFill>
                <a:latin typeface="微软雅黑"/>
                <a:cs typeface="微软雅黑"/>
              </a:rPr>
              <a:t>Tensorflow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58683" y="1912620"/>
            <a:ext cx="2374392" cy="4219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1283" y="2790444"/>
            <a:ext cx="2255520" cy="22509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96489" y="5400243"/>
            <a:ext cx="1244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微软雅黑"/>
                <a:cs typeface="微软雅黑"/>
              </a:rPr>
              <a:t>张量流动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8190" y="573151"/>
            <a:ext cx="5906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395" dirty="0">
                <a:solidFill>
                  <a:srgbClr val="F1F1F1"/>
                </a:solidFill>
                <a:latin typeface="微软雅黑"/>
                <a:cs typeface="微软雅黑"/>
              </a:rPr>
              <a:t>Tensorflow和</a:t>
            </a:r>
            <a:r>
              <a:rPr sz="3600" b="0" spc="390" dirty="0">
                <a:solidFill>
                  <a:srgbClr val="F1F1F1"/>
                </a:solidFill>
                <a:latin typeface="微软雅黑"/>
                <a:cs typeface="微软雅黑"/>
              </a:rPr>
              <a:t>Keras</a:t>
            </a:r>
            <a:r>
              <a:rPr sz="3600" b="0" spc="395" dirty="0">
                <a:solidFill>
                  <a:srgbClr val="F1F1F1"/>
                </a:solidFill>
                <a:latin typeface="微软雅黑"/>
                <a:cs typeface="微软雅黑"/>
              </a:rPr>
              <a:t>简介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8190" y="1266570"/>
            <a:ext cx="4211320" cy="1007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spc="-5" dirty="0">
                <a:solidFill>
                  <a:srgbClr val="F1F1F1"/>
                </a:solidFill>
                <a:latin typeface="微软雅黑 Light"/>
                <a:cs typeface="微软雅黑 Light"/>
              </a:rPr>
              <a:t>Introduction </a:t>
            </a:r>
            <a:r>
              <a:rPr sz="2000" b="0" dirty="0">
                <a:solidFill>
                  <a:srgbClr val="F1F1F1"/>
                </a:solidFill>
                <a:latin typeface="微软雅黑 Light"/>
                <a:cs typeface="微软雅黑 Light"/>
              </a:rPr>
              <a:t>to </a:t>
            </a:r>
            <a:r>
              <a:rPr sz="2000" b="0" spc="-30" dirty="0">
                <a:solidFill>
                  <a:srgbClr val="F1F1F1"/>
                </a:solidFill>
                <a:latin typeface="微软雅黑 Light"/>
                <a:cs typeface="微软雅黑 Light"/>
              </a:rPr>
              <a:t>Tensorflow </a:t>
            </a:r>
            <a:r>
              <a:rPr sz="2000" b="0" dirty="0">
                <a:solidFill>
                  <a:srgbClr val="F1F1F1"/>
                </a:solidFill>
                <a:latin typeface="微软雅黑 Light"/>
                <a:cs typeface="微软雅黑 Light"/>
              </a:rPr>
              <a:t>and</a:t>
            </a:r>
            <a:r>
              <a:rPr sz="2000" b="0" spc="-85" dirty="0">
                <a:solidFill>
                  <a:srgbClr val="F1F1F1"/>
                </a:solidFill>
                <a:latin typeface="微软雅黑 Light"/>
                <a:cs typeface="微软雅黑 Light"/>
              </a:rPr>
              <a:t> </a:t>
            </a:r>
            <a:r>
              <a:rPr sz="2000" b="0" spc="-10" dirty="0">
                <a:solidFill>
                  <a:srgbClr val="F1F1F1"/>
                </a:solidFill>
                <a:latin typeface="微软雅黑 Light"/>
                <a:cs typeface="微软雅黑 Light"/>
              </a:rPr>
              <a:t>Keras</a:t>
            </a:r>
            <a:endParaRPr sz="2000">
              <a:latin typeface="微软雅黑 Light"/>
              <a:cs typeface="微软雅黑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619125">
              <a:lnSpc>
                <a:spcPct val="100000"/>
              </a:lnSpc>
            </a:pPr>
            <a:r>
              <a:rPr sz="2000" b="1" spc="160" dirty="0">
                <a:solidFill>
                  <a:srgbClr val="F1F1F1"/>
                </a:solidFill>
                <a:latin typeface="微软雅黑"/>
                <a:cs typeface="微软雅黑"/>
              </a:rPr>
              <a:t>Keras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61631" y="3592067"/>
            <a:ext cx="3191255" cy="861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84348" y="2871216"/>
            <a:ext cx="2304288" cy="23042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8190" y="573151"/>
            <a:ext cx="5906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395" dirty="0">
                <a:solidFill>
                  <a:srgbClr val="F1F1F1"/>
                </a:solidFill>
                <a:latin typeface="微软雅黑"/>
                <a:cs typeface="微软雅黑"/>
              </a:rPr>
              <a:t>Tensorflow和</a:t>
            </a:r>
            <a:r>
              <a:rPr sz="3600" b="0" spc="390" dirty="0">
                <a:solidFill>
                  <a:srgbClr val="F1F1F1"/>
                </a:solidFill>
                <a:latin typeface="微软雅黑"/>
                <a:cs typeface="微软雅黑"/>
              </a:rPr>
              <a:t>Keras</a:t>
            </a:r>
            <a:r>
              <a:rPr sz="3600" b="0" spc="395" dirty="0">
                <a:solidFill>
                  <a:srgbClr val="F1F1F1"/>
                </a:solidFill>
                <a:latin typeface="微软雅黑"/>
                <a:cs typeface="微软雅黑"/>
              </a:rPr>
              <a:t>简介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8190" y="1266570"/>
            <a:ext cx="4211320" cy="1007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spc="-5" dirty="0">
                <a:solidFill>
                  <a:srgbClr val="F1F1F1"/>
                </a:solidFill>
                <a:latin typeface="微软雅黑 Light"/>
                <a:cs typeface="微软雅黑 Light"/>
              </a:rPr>
              <a:t>Introduction </a:t>
            </a:r>
            <a:r>
              <a:rPr sz="2000" b="0" dirty="0">
                <a:solidFill>
                  <a:srgbClr val="F1F1F1"/>
                </a:solidFill>
                <a:latin typeface="微软雅黑 Light"/>
                <a:cs typeface="微软雅黑 Light"/>
              </a:rPr>
              <a:t>to </a:t>
            </a:r>
            <a:r>
              <a:rPr sz="2000" b="0" spc="-30" dirty="0">
                <a:solidFill>
                  <a:srgbClr val="F1F1F1"/>
                </a:solidFill>
                <a:latin typeface="微软雅黑 Light"/>
                <a:cs typeface="微软雅黑 Light"/>
              </a:rPr>
              <a:t>Tensorflow </a:t>
            </a:r>
            <a:r>
              <a:rPr sz="2000" b="0" dirty="0">
                <a:solidFill>
                  <a:srgbClr val="F1F1F1"/>
                </a:solidFill>
                <a:latin typeface="微软雅黑 Light"/>
                <a:cs typeface="微软雅黑 Light"/>
              </a:rPr>
              <a:t>and</a:t>
            </a:r>
            <a:r>
              <a:rPr sz="2000" b="0" spc="-85" dirty="0">
                <a:solidFill>
                  <a:srgbClr val="F1F1F1"/>
                </a:solidFill>
                <a:latin typeface="微软雅黑 Light"/>
                <a:cs typeface="微软雅黑 Light"/>
              </a:rPr>
              <a:t> </a:t>
            </a:r>
            <a:r>
              <a:rPr sz="2000" b="0" spc="-10" dirty="0">
                <a:solidFill>
                  <a:srgbClr val="F1F1F1"/>
                </a:solidFill>
                <a:latin typeface="微软雅黑 Light"/>
                <a:cs typeface="微软雅黑 Light"/>
              </a:rPr>
              <a:t>Keras</a:t>
            </a:r>
            <a:endParaRPr sz="2000">
              <a:latin typeface="微软雅黑 Light"/>
              <a:cs typeface="微软雅黑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619125">
              <a:lnSpc>
                <a:spcPct val="100000"/>
              </a:lnSpc>
            </a:pPr>
            <a:r>
              <a:rPr sz="2000" b="1" spc="160" dirty="0">
                <a:solidFill>
                  <a:srgbClr val="F1F1F1"/>
                </a:solidFill>
                <a:latin typeface="微软雅黑"/>
                <a:cs typeface="微软雅黑"/>
              </a:rPr>
              <a:t>Keras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68295" y="2127504"/>
            <a:ext cx="6972300" cy="2692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40608" y="5035296"/>
            <a:ext cx="5027930" cy="1606550"/>
          </a:xfrm>
          <a:custGeom>
            <a:avLst/>
            <a:gdLst/>
            <a:ahLst/>
            <a:cxnLst/>
            <a:rect l="l" t="t" r="r" b="b"/>
            <a:pathLst>
              <a:path w="5027930" h="1606550">
                <a:moveTo>
                  <a:pt x="4759960" y="0"/>
                </a:moveTo>
                <a:lnTo>
                  <a:pt x="267715" y="0"/>
                </a:lnTo>
                <a:lnTo>
                  <a:pt x="219600" y="4314"/>
                </a:lnTo>
                <a:lnTo>
                  <a:pt x="174312" y="16752"/>
                </a:lnTo>
                <a:lnTo>
                  <a:pt x="132606" y="36557"/>
                </a:lnTo>
                <a:lnTo>
                  <a:pt x="95241" y="62972"/>
                </a:lnTo>
                <a:lnTo>
                  <a:pt x="62972" y="95241"/>
                </a:lnTo>
                <a:lnTo>
                  <a:pt x="36557" y="132606"/>
                </a:lnTo>
                <a:lnTo>
                  <a:pt x="16752" y="174312"/>
                </a:lnTo>
                <a:lnTo>
                  <a:pt x="4314" y="219600"/>
                </a:lnTo>
                <a:lnTo>
                  <a:pt x="0" y="267715"/>
                </a:lnTo>
                <a:lnTo>
                  <a:pt x="0" y="1338579"/>
                </a:lnTo>
                <a:lnTo>
                  <a:pt x="4314" y="1386701"/>
                </a:lnTo>
                <a:lnTo>
                  <a:pt x="16752" y="1431993"/>
                </a:lnTo>
                <a:lnTo>
                  <a:pt x="36557" y="1473700"/>
                </a:lnTo>
                <a:lnTo>
                  <a:pt x="62972" y="1511065"/>
                </a:lnTo>
                <a:lnTo>
                  <a:pt x="95241" y="1543331"/>
                </a:lnTo>
                <a:lnTo>
                  <a:pt x="132606" y="1569744"/>
                </a:lnTo>
                <a:lnTo>
                  <a:pt x="174312" y="1589546"/>
                </a:lnTo>
                <a:lnTo>
                  <a:pt x="219600" y="1601982"/>
                </a:lnTo>
                <a:lnTo>
                  <a:pt x="267715" y="1606295"/>
                </a:lnTo>
                <a:lnTo>
                  <a:pt x="4759960" y="1606295"/>
                </a:lnTo>
                <a:lnTo>
                  <a:pt x="4808075" y="1601982"/>
                </a:lnTo>
                <a:lnTo>
                  <a:pt x="4853363" y="1589546"/>
                </a:lnTo>
                <a:lnTo>
                  <a:pt x="4895069" y="1569744"/>
                </a:lnTo>
                <a:lnTo>
                  <a:pt x="4932434" y="1543331"/>
                </a:lnTo>
                <a:lnTo>
                  <a:pt x="4964703" y="1511065"/>
                </a:lnTo>
                <a:lnTo>
                  <a:pt x="4991118" y="1473700"/>
                </a:lnTo>
                <a:lnTo>
                  <a:pt x="5010923" y="1431993"/>
                </a:lnTo>
                <a:lnTo>
                  <a:pt x="5023361" y="1386701"/>
                </a:lnTo>
                <a:lnTo>
                  <a:pt x="5027675" y="1338579"/>
                </a:lnTo>
                <a:lnTo>
                  <a:pt x="5027675" y="267715"/>
                </a:lnTo>
                <a:lnTo>
                  <a:pt x="5023361" y="219600"/>
                </a:lnTo>
                <a:lnTo>
                  <a:pt x="5010923" y="174312"/>
                </a:lnTo>
                <a:lnTo>
                  <a:pt x="4991118" y="132606"/>
                </a:lnTo>
                <a:lnTo>
                  <a:pt x="4964703" y="95241"/>
                </a:lnTo>
                <a:lnTo>
                  <a:pt x="4932434" y="62972"/>
                </a:lnTo>
                <a:lnTo>
                  <a:pt x="4895069" y="36557"/>
                </a:lnTo>
                <a:lnTo>
                  <a:pt x="4853363" y="16752"/>
                </a:lnTo>
                <a:lnTo>
                  <a:pt x="4808075" y="4314"/>
                </a:lnTo>
                <a:lnTo>
                  <a:pt x="47599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40608" y="5035296"/>
            <a:ext cx="5027930" cy="1606550"/>
          </a:xfrm>
          <a:custGeom>
            <a:avLst/>
            <a:gdLst/>
            <a:ahLst/>
            <a:cxnLst/>
            <a:rect l="l" t="t" r="r" b="b"/>
            <a:pathLst>
              <a:path w="5027930" h="1606550">
                <a:moveTo>
                  <a:pt x="0" y="267715"/>
                </a:moveTo>
                <a:lnTo>
                  <a:pt x="4314" y="219600"/>
                </a:lnTo>
                <a:lnTo>
                  <a:pt x="16752" y="174312"/>
                </a:lnTo>
                <a:lnTo>
                  <a:pt x="36557" y="132606"/>
                </a:lnTo>
                <a:lnTo>
                  <a:pt x="62972" y="95241"/>
                </a:lnTo>
                <a:lnTo>
                  <a:pt x="95241" y="62972"/>
                </a:lnTo>
                <a:lnTo>
                  <a:pt x="132606" y="36557"/>
                </a:lnTo>
                <a:lnTo>
                  <a:pt x="174312" y="16752"/>
                </a:lnTo>
                <a:lnTo>
                  <a:pt x="219600" y="4314"/>
                </a:lnTo>
                <a:lnTo>
                  <a:pt x="267715" y="0"/>
                </a:lnTo>
                <a:lnTo>
                  <a:pt x="4759960" y="0"/>
                </a:lnTo>
                <a:lnTo>
                  <a:pt x="4808075" y="4314"/>
                </a:lnTo>
                <a:lnTo>
                  <a:pt x="4853363" y="16752"/>
                </a:lnTo>
                <a:lnTo>
                  <a:pt x="4895069" y="36557"/>
                </a:lnTo>
                <a:lnTo>
                  <a:pt x="4932434" y="62972"/>
                </a:lnTo>
                <a:lnTo>
                  <a:pt x="4964703" y="95241"/>
                </a:lnTo>
                <a:lnTo>
                  <a:pt x="4991118" y="132606"/>
                </a:lnTo>
                <a:lnTo>
                  <a:pt x="5010923" y="174312"/>
                </a:lnTo>
                <a:lnTo>
                  <a:pt x="5023361" y="219600"/>
                </a:lnTo>
                <a:lnTo>
                  <a:pt x="5027675" y="267715"/>
                </a:lnTo>
                <a:lnTo>
                  <a:pt x="5027675" y="1338579"/>
                </a:lnTo>
                <a:lnTo>
                  <a:pt x="5023361" y="1386701"/>
                </a:lnTo>
                <a:lnTo>
                  <a:pt x="5010923" y="1431993"/>
                </a:lnTo>
                <a:lnTo>
                  <a:pt x="4991118" y="1473700"/>
                </a:lnTo>
                <a:lnTo>
                  <a:pt x="4964703" y="1511065"/>
                </a:lnTo>
                <a:lnTo>
                  <a:pt x="4932434" y="1543331"/>
                </a:lnTo>
                <a:lnTo>
                  <a:pt x="4895069" y="1569744"/>
                </a:lnTo>
                <a:lnTo>
                  <a:pt x="4853363" y="1589546"/>
                </a:lnTo>
                <a:lnTo>
                  <a:pt x="4808075" y="1601982"/>
                </a:lnTo>
                <a:lnTo>
                  <a:pt x="4759960" y="1606295"/>
                </a:lnTo>
                <a:lnTo>
                  <a:pt x="267715" y="1606295"/>
                </a:lnTo>
                <a:lnTo>
                  <a:pt x="219600" y="1601982"/>
                </a:lnTo>
                <a:lnTo>
                  <a:pt x="174312" y="1589546"/>
                </a:lnTo>
                <a:lnTo>
                  <a:pt x="132606" y="1569744"/>
                </a:lnTo>
                <a:lnTo>
                  <a:pt x="95241" y="1543331"/>
                </a:lnTo>
                <a:lnTo>
                  <a:pt x="62972" y="1511065"/>
                </a:lnTo>
                <a:lnTo>
                  <a:pt x="36557" y="1473700"/>
                </a:lnTo>
                <a:lnTo>
                  <a:pt x="16752" y="1431993"/>
                </a:lnTo>
                <a:lnTo>
                  <a:pt x="4314" y="1386701"/>
                </a:lnTo>
                <a:lnTo>
                  <a:pt x="0" y="1338579"/>
                </a:lnTo>
                <a:lnTo>
                  <a:pt x="0" y="267715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88841" y="5027621"/>
            <a:ext cx="4412615" cy="146367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800" i="1" dirty="0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sz="1800" i="1" spc="-10" dirty="0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sz="1900" i="1" spc="-100" dirty="0">
                <a:solidFill>
                  <a:srgbClr val="408080"/>
                </a:solidFill>
                <a:latin typeface="微软雅黑"/>
                <a:cs typeface="微软雅黑"/>
              </a:rPr>
              <a:t>从</a:t>
            </a:r>
            <a:r>
              <a:rPr sz="1800" i="1" spc="-10" dirty="0">
                <a:solidFill>
                  <a:srgbClr val="408080"/>
                </a:solidFill>
                <a:latin typeface="Consolas"/>
                <a:cs typeface="Consolas"/>
              </a:rPr>
              <a:t>tensorflow</a:t>
            </a:r>
            <a:r>
              <a:rPr sz="1900" i="1" spc="-100" dirty="0">
                <a:solidFill>
                  <a:srgbClr val="408080"/>
                </a:solidFill>
                <a:latin typeface="微软雅黑"/>
                <a:cs typeface="微软雅黑"/>
              </a:rPr>
              <a:t>导入</a:t>
            </a:r>
            <a:r>
              <a:rPr sz="1800" i="1" spc="-5" dirty="0">
                <a:solidFill>
                  <a:srgbClr val="408080"/>
                </a:solidFill>
                <a:latin typeface="Consolas"/>
                <a:cs typeface="Consolas"/>
              </a:rPr>
              <a:t>keras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800" b="1" spc="-10" dirty="0">
                <a:solidFill>
                  <a:srgbClr val="008000"/>
                </a:solidFill>
                <a:latin typeface="Consolas"/>
                <a:cs typeface="Consolas"/>
              </a:rPr>
              <a:t>from </a:t>
            </a:r>
            <a:r>
              <a:rPr sz="1800" b="1" spc="-5" dirty="0">
                <a:latin typeface="Consolas"/>
                <a:cs typeface="Consolas"/>
              </a:rPr>
              <a:t>tensorflow.python </a:t>
            </a:r>
            <a:r>
              <a:rPr sz="1800" b="1" spc="-5" dirty="0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sz="1800" b="1" spc="-4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b="1" spc="-5" dirty="0">
                <a:latin typeface="Consolas"/>
                <a:cs typeface="Consolas"/>
              </a:rPr>
              <a:t>keras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800" i="1" dirty="0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sz="1800" i="1" spc="-5" dirty="0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sz="1900" i="1" spc="-100" dirty="0">
                <a:solidFill>
                  <a:srgbClr val="408080"/>
                </a:solidFill>
                <a:latin typeface="微软雅黑"/>
                <a:cs typeface="微软雅黑"/>
              </a:rPr>
              <a:t>导入</a:t>
            </a:r>
            <a:r>
              <a:rPr sz="1800" i="1" spc="-10" dirty="0">
                <a:solidFill>
                  <a:srgbClr val="408080"/>
                </a:solidFill>
                <a:latin typeface="Consolas"/>
                <a:cs typeface="Consolas"/>
              </a:rPr>
              <a:t>tf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800" b="1" spc="-5" dirty="0">
                <a:solidFill>
                  <a:srgbClr val="008000"/>
                </a:solidFill>
                <a:latin typeface="Consolas"/>
                <a:cs typeface="Consolas"/>
              </a:rPr>
              <a:t>import </a:t>
            </a:r>
            <a:r>
              <a:rPr sz="1800" b="1" spc="-5" dirty="0">
                <a:latin typeface="Consolas"/>
                <a:cs typeface="Consolas"/>
              </a:rPr>
              <a:t>tensorflow </a:t>
            </a:r>
            <a:r>
              <a:rPr sz="1800" b="1" spc="-5" dirty="0">
                <a:solidFill>
                  <a:srgbClr val="008000"/>
                </a:solidFill>
                <a:latin typeface="Consolas"/>
                <a:cs typeface="Consolas"/>
              </a:rPr>
              <a:t>as</a:t>
            </a:r>
            <a:r>
              <a:rPr sz="1800" b="1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nsolas"/>
                <a:cs typeface="Consolas"/>
              </a:rPr>
              <a:t>tf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8190" y="573151"/>
            <a:ext cx="5906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395" dirty="0">
                <a:solidFill>
                  <a:srgbClr val="F1F1F1"/>
                </a:solidFill>
                <a:latin typeface="微软雅黑"/>
                <a:cs typeface="微软雅黑"/>
              </a:rPr>
              <a:t>Tensorflow和</a:t>
            </a:r>
            <a:r>
              <a:rPr sz="3600" b="0" spc="390" dirty="0">
                <a:solidFill>
                  <a:srgbClr val="F1F1F1"/>
                </a:solidFill>
                <a:latin typeface="微软雅黑"/>
                <a:cs typeface="微软雅黑"/>
              </a:rPr>
              <a:t>Keras</a:t>
            </a:r>
            <a:r>
              <a:rPr sz="3600" b="0" spc="395" dirty="0">
                <a:solidFill>
                  <a:srgbClr val="F1F1F1"/>
                </a:solidFill>
                <a:latin typeface="微软雅黑"/>
                <a:cs typeface="微软雅黑"/>
              </a:rPr>
              <a:t>简介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516" y="1266570"/>
            <a:ext cx="4342765" cy="1007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05"/>
              </a:spcBef>
            </a:pPr>
            <a:r>
              <a:rPr sz="2000" b="0" spc="-5" dirty="0">
                <a:solidFill>
                  <a:srgbClr val="F1F1F1"/>
                </a:solidFill>
                <a:latin typeface="微软雅黑 Light"/>
                <a:cs typeface="微软雅黑 Light"/>
              </a:rPr>
              <a:t>Introduction </a:t>
            </a:r>
            <a:r>
              <a:rPr sz="2000" b="0" dirty="0">
                <a:solidFill>
                  <a:srgbClr val="F1F1F1"/>
                </a:solidFill>
                <a:latin typeface="微软雅黑 Light"/>
                <a:cs typeface="微软雅黑 Light"/>
              </a:rPr>
              <a:t>to </a:t>
            </a:r>
            <a:r>
              <a:rPr sz="2000" b="0" spc="-30" dirty="0">
                <a:solidFill>
                  <a:srgbClr val="F1F1F1"/>
                </a:solidFill>
                <a:latin typeface="微软雅黑 Light"/>
                <a:cs typeface="微软雅黑 Light"/>
              </a:rPr>
              <a:t>Tensorflow </a:t>
            </a:r>
            <a:r>
              <a:rPr sz="2000" b="0" dirty="0">
                <a:solidFill>
                  <a:srgbClr val="F1F1F1"/>
                </a:solidFill>
                <a:latin typeface="微软雅黑 Light"/>
                <a:cs typeface="微软雅黑 Light"/>
              </a:rPr>
              <a:t>and</a:t>
            </a:r>
            <a:r>
              <a:rPr sz="2000" b="0" spc="-85" dirty="0">
                <a:solidFill>
                  <a:srgbClr val="F1F1F1"/>
                </a:solidFill>
                <a:latin typeface="微软雅黑 Light"/>
                <a:cs typeface="微软雅黑 Light"/>
              </a:rPr>
              <a:t> </a:t>
            </a:r>
            <a:r>
              <a:rPr sz="2000" b="0" spc="-10" dirty="0">
                <a:solidFill>
                  <a:srgbClr val="F1F1F1"/>
                </a:solidFill>
                <a:latin typeface="微软雅黑 Light"/>
                <a:cs typeface="微软雅黑 Light"/>
              </a:rPr>
              <a:t>Keras</a:t>
            </a:r>
            <a:endParaRPr sz="2000">
              <a:latin typeface="微软雅黑 Light"/>
              <a:cs typeface="微软雅黑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200" dirty="0">
                <a:solidFill>
                  <a:srgbClr val="F1F1F1"/>
                </a:solidFill>
                <a:latin typeface="微软雅黑"/>
                <a:cs typeface="微软雅黑"/>
              </a:rPr>
              <a:t>Tensorflow和</a:t>
            </a:r>
            <a:r>
              <a:rPr sz="2000" b="1" spc="195" dirty="0">
                <a:solidFill>
                  <a:srgbClr val="F1F1F1"/>
                </a:solidFill>
                <a:latin typeface="微软雅黑"/>
                <a:cs typeface="微软雅黑"/>
              </a:rPr>
              <a:t>Keras</a:t>
            </a:r>
            <a:r>
              <a:rPr sz="2000" b="1" spc="200" dirty="0">
                <a:solidFill>
                  <a:srgbClr val="F1F1F1"/>
                </a:solidFill>
                <a:latin typeface="微软雅黑"/>
                <a:cs typeface="微软雅黑"/>
              </a:rPr>
              <a:t>的</a:t>
            </a:r>
            <a:r>
              <a:rPr sz="2000" b="1" spc="190" dirty="0">
                <a:solidFill>
                  <a:srgbClr val="F1F1F1"/>
                </a:solidFill>
                <a:latin typeface="微软雅黑"/>
                <a:cs typeface="微软雅黑"/>
              </a:rPr>
              <a:t>关</a:t>
            </a:r>
            <a:r>
              <a:rPr sz="2000" b="1" dirty="0">
                <a:solidFill>
                  <a:srgbClr val="F1F1F1"/>
                </a:solidFill>
                <a:latin typeface="微软雅黑"/>
                <a:cs typeface="微软雅黑"/>
              </a:rPr>
              <a:t>系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04531" y="2883407"/>
            <a:ext cx="2304287" cy="2304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95955" y="2936748"/>
            <a:ext cx="2255520" cy="22509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01416" y="5709005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/>
                <a:cs typeface="微软雅黑"/>
              </a:rPr>
              <a:t>底层计算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5269" y="5709005"/>
            <a:ext cx="1165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/>
                <a:cs typeface="微软雅黑"/>
              </a:rPr>
              <a:t>高阶</a:t>
            </a:r>
            <a:r>
              <a:rPr sz="2400" b="1" spc="-5" dirty="0">
                <a:solidFill>
                  <a:srgbClr val="FFFFFF"/>
                </a:solidFill>
                <a:latin typeface="微软雅黑"/>
                <a:cs typeface="微软雅黑"/>
              </a:rPr>
              <a:t>API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88915" y="3936482"/>
            <a:ext cx="1584960" cy="200025"/>
          </a:xfrm>
          <a:custGeom>
            <a:avLst/>
            <a:gdLst/>
            <a:ahLst/>
            <a:cxnLst/>
            <a:rect l="l" t="t" r="r" b="b"/>
            <a:pathLst>
              <a:path w="1584959" h="200025">
                <a:moveTo>
                  <a:pt x="174630" y="0"/>
                </a:moveTo>
                <a:lnTo>
                  <a:pt x="166243" y="2803"/>
                </a:lnTo>
                <a:lnTo>
                  <a:pt x="0" y="99831"/>
                </a:lnTo>
                <a:lnTo>
                  <a:pt x="166243" y="196859"/>
                </a:lnTo>
                <a:lnTo>
                  <a:pt x="174630" y="199663"/>
                </a:lnTo>
                <a:lnTo>
                  <a:pt x="183149" y="199098"/>
                </a:lnTo>
                <a:lnTo>
                  <a:pt x="190835" y="195413"/>
                </a:lnTo>
                <a:lnTo>
                  <a:pt x="196723" y="188858"/>
                </a:lnTo>
                <a:lnTo>
                  <a:pt x="199526" y="180470"/>
                </a:lnTo>
                <a:lnTo>
                  <a:pt x="198961" y="171952"/>
                </a:lnTo>
                <a:lnTo>
                  <a:pt x="195276" y="164266"/>
                </a:lnTo>
                <a:lnTo>
                  <a:pt x="188722" y="158378"/>
                </a:lnTo>
                <a:lnTo>
                  <a:pt x="126404" y="122056"/>
                </a:lnTo>
                <a:lnTo>
                  <a:pt x="44069" y="122056"/>
                </a:lnTo>
                <a:lnTo>
                  <a:pt x="44069" y="77606"/>
                </a:lnTo>
                <a:lnTo>
                  <a:pt x="126404" y="77606"/>
                </a:lnTo>
                <a:lnTo>
                  <a:pt x="188722" y="41284"/>
                </a:lnTo>
                <a:lnTo>
                  <a:pt x="195276" y="35397"/>
                </a:lnTo>
                <a:lnTo>
                  <a:pt x="198961" y="27711"/>
                </a:lnTo>
                <a:lnTo>
                  <a:pt x="199526" y="19192"/>
                </a:lnTo>
                <a:lnTo>
                  <a:pt x="196723" y="10804"/>
                </a:lnTo>
                <a:lnTo>
                  <a:pt x="190835" y="4250"/>
                </a:lnTo>
                <a:lnTo>
                  <a:pt x="183149" y="565"/>
                </a:lnTo>
                <a:lnTo>
                  <a:pt x="174630" y="0"/>
                </a:lnTo>
                <a:close/>
              </a:path>
              <a:path w="1584959" h="200025">
                <a:moveTo>
                  <a:pt x="1496178" y="99831"/>
                </a:moveTo>
                <a:lnTo>
                  <a:pt x="1395730" y="158378"/>
                </a:lnTo>
                <a:lnTo>
                  <a:pt x="1389157" y="164266"/>
                </a:lnTo>
                <a:lnTo>
                  <a:pt x="1385442" y="171952"/>
                </a:lnTo>
                <a:lnTo>
                  <a:pt x="1384871" y="180470"/>
                </a:lnTo>
                <a:lnTo>
                  <a:pt x="1387729" y="188858"/>
                </a:lnTo>
                <a:lnTo>
                  <a:pt x="1393614" y="195413"/>
                </a:lnTo>
                <a:lnTo>
                  <a:pt x="1401286" y="199098"/>
                </a:lnTo>
                <a:lnTo>
                  <a:pt x="1409767" y="199663"/>
                </a:lnTo>
                <a:lnTo>
                  <a:pt x="1418082" y="196859"/>
                </a:lnTo>
                <a:lnTo>
                  <a:pt x="1546343" y="122056"/>
                </a:lnTo>
                <a:lnTo>
                  <a:pt x="1540256" y="122056"/>
                </a:lnTo>
                <a:lnTo>
                  <a:pt x="1540256" y="119008"/>
                </a:lnTo>
                <a:lnTo>
                  <a:pt x="1529080" y="119008"/>
                </a:lnTo>
                <a:lnTo>
                  <a:pt x="1496178" y="99831"/>
                </a:lnTo>
                <a:close/>
              </a:path>
              <a:path w="1584959" h="200025">
                <a:moveTo>
                  <a:pt x="126404" y="77606"/>
                </a:moveTo>
                <a:lnTo>
                  <a:pt x="44069" y="77606"/>
                </a:lnTo>
                <a:lnTo>
                  <a:pt x="44069" y="122056"/>
                </a:lnTo>
                <a:lnTo>
                  <a:pt x="126404" y="122056"/>
                </a:lnTo>
                <a:lnTo>
                  <a:pt x="121175" y="119008"/>
                </a:lnTo>
                <a:lnTo>
                  <a:pt x="55372" y="119008"/>
                </a:lnTo>
                <a:lnTo>
                  <a:pt x="55372" y="80654"/>
                </a:lnTo>
                <a:lnTo>
                  <a:pt x="121175" y="80654"/>
                </a:lnTo>
                <a:lnTo>
                  <a:pt x="126404" y="77606"/>
                </a:lnTo>
                <a:close/>
              </a:path>
              <a:path w="1584959" h="200025">
                <a:moveTo>
                  <a:pt x="1458047" y="77606"/>
                </a:moveTo>
                <a:lnTo>
                  <a:pt x="126404" y="77606"/>
                </a:lnTo>
                <a:lnTo>
                  <a:pt x="88273" y="99831"/>
                </a:lnTo>
                <a:lnTo>
                  <a:pt x="126404" y="122056"/>
                </a:lnTo>
                <a:lnTo>
                  <a:pt x="1458047" y="122056"/>
                </a:lnTo>
                <a:lnTo>
                  <a:pt x="1496178" y="99831"/>
                </a:lnTo>
                <a:lnTo>
                  <a:pt x="1458047" y="77606"/>
                </a:lnTo>
                <a:close/>
              </a:path>
              <a:path w="1584959" h="200025">
                <a:moveTo>
                  <a:pt x="1546343" y="77606"/>
                </a:moveTo>
                <a:lnTo>
                  <a:pt x="1540256" y="77606"/>
                </a:lnTo>
                <a:lnTo>
                  <a:pt x="1540256" y="122056"/>
                </a:lnTo>
                <a:lnTo>
                  <a:pt x="1546343" y="122056"/>
                </a:lnTo>
                <a:lnTo>
                  <a:pt x="1584452" y="99831"/>
                </a:lnTo>
                <a:lnTo>
                  <a:pt x="1546343" y="77606"/>
                </a:lnTo>
                <a:close/>
              </a:path>
              <a:path w="1584959" h="200025">
                <a:moveTo>
                  <a:pt x="55372" y="80654"/>
                </a:moveTo>
                <a:lnTo>
                  <a:pt x="55372" y="119008"/>
                </a:lnTo>
                <a:lnTo>
                  <a:pt x="88273" y="99831"/>
                </a:lnTo>
                <a:lnTo>
                  <a:pt x="55372" y="80654"/>
                </a:lnTo>
                <a:close/>
              </a:path>
              <a:path w="1584959" h="200025">
                <a:moveTo>
                  <a:pt x="88273" y="99831"/>
                </a:moveTo>
                <a:lnTo>
                  <a:pt x="55372" y="119008"/>
                </a:lnTo>
                <a:lnTo>
                  <a:pt x="121175" y="119008"/>
                </a:lnTo>
                <a:lnTo>
                  <a:pt x="88273" y="99831"/>
                </a:lnTo>
                <a:close/>
              </a:path>
              <a:path w="1584959" h="200025">
                <a:moveTo>
                  <a:pt x="1529080" y="80654"/>
                </a:moveTo>
                <a:lnTo>
                  <a:pt x="1496178" y="99831"/>
                </a:lnTo>
                <a:lnTo>
                  <a:pt x="1529080" y="119008"/>
                </a:lnTo>
                <a:lnTo>
                  <a:pt x="1529080" y="80654"/>
                </a:lnTo>
                <a:close/>
              </a:path>
              <a:path w="1584959" h="200025">
                <a:moveTo>
                  <a:pt x="1540256" y="80654"/>
                </a:moveTo>
                <a:lnTo>
                  <a:pt x="1529080" y="80654"/>
                </a:lnTo>
                <a:lnTo>
                  <a:pt x="1529080" y="119008"/>
                </a:lnTo>
                <a:lnTo>
                  <a:pt x="1540256" y="119008"/>
                </a:lnTo>
                <a:lnTo>
                  <a:pt x="1540256" y="80654"/>
                </a:lnTo>
                <a:close/>
              </a:path>
              <a:path w="1584959" h="200025">
                <a:moveTo>
                  <a:pt x="121175" y="80654"/>
                </a:moveTo>
                <a:lnTo>
                  <a:pt x="55372" y="80654"/>
                </a:lnTo>
                <a:lnTo>
                  <a:pt x="88273" y="99831"/>
                </a:lnTo>
                <a:lnTo>
                  <a:pt x="121175" y="80654"/>
                </a:lnTo>
                <a:close/>
              </a:path>
              <a:path w="1584959" h="200025">
                <a:moveTo>
                  <a:pt x="1409767" y="0"/>
                </a:moveTo>
                <a:lnTo>
                  <a:pt x="1401286" y="565"/>
                </a:lnTo>
                <a:lnTo>
                  <a:pt x="1393614" y="4250"/>
                </a:lnTo>
                <a:lnTo>
                  <a:pt x="1387729" y="10804"/>
                </a:lnTo>
                <a:lnTo>
                  <a:pt x="1384871" y="19192"/>
                </a:lnTo>
                <a:lnTo>
                  <a:pt x="1385442" y="27711"/>
                </a:lnTo>
                <a:lnTo>
                  <a:pt x="1389157" y="35397"/>
                </a:lnTo>
                <a:lnTo>
                  <a:pt x="1395730" y="41284"/>
                </a:lnTo>
                <a:lnTo>
                  <a:pt x="1496178" y="99831"/>
                </a:lnTo>
                <a:lnTo>
                  <a:pt x="1529080" y="80654"/>
                </a:lnTo>
                <a:lnTo>
                  <a:pt x="1540256" y="80654"/>
                </a:lnTo>
                <a:lnTo>
                  <a:pt x="1540256" y="77606"/>
                </a:lnTo>
                <a:lnTo>
                  <a:pt x="1546343" y="77606"/>
                </a:lnTo>
                <a:lnTo>
                  <a:pt x="1418082" y="2803"/>
                </a:lnTo>
                <a:lnTo>
                  <a:pt x="1409767" y="0"/>
                </a:lnTo>
                <a:close/>
              </a:path>
            </a:pathLst>
          </a:custGeom>
          <a:solidFill>
            <a:srgbClr val="FFFFFF">
              <a:alpha val="9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63514" y="4196588"/>
            <a:ext cx="635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/>
                <a:cs typeface="微软雅黑"/>
              </a:rPr>
              <a:t>互补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57427" y="4809744"/>
            <a:ext cx="974090" cy="0"/>
          </a:xfrm>
          <a:custGeom>
            <a:avLst/>
            <a:gdLst/>
            <a:ahLst/>
            <a:cxnLst/>
            <a:rect l="l" t="t" r="r" b="b"/>
            <a:pathLst>
              <a:path w="974089">
                <a:moveTo>
                  <a:pt x="0" y="0"/>
                </a:moveTo>
                <a:lnTo>
                  <a:pt x="973835" y="0"/>
                </a:lnTo>
              </a:path>
            </a:pathLst>
          </a:custGeom>
          <a:ln w="457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700" y="2078735"/>
            <a:ext cx="4453890" cy="1683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29228" y="2078735"/>
            <a:ext cx="2631186" cy="16832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7963" y="2279726"/>
            <a:ext cx="50787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390" dirty="0">
                <a:solidFill>
                  <a:srgbClr val="C79768"/>
                </a:solidFill>
                <a:latin typeface="微软雅黑"/>
                <a:cs typeface="微软雅黑"/>
              </a:rPr>
              <a:t>OpenCV</a:t>
            </a:r>
            <a:r>
              <a:rPr sz="6000" b="1" spc="395" dirty="0">
                <a:solidFill>
                  <a:srgbClr val="C79768"/>
                </a:solidFill>
                <a:latin typeface="微软雅黑"/>
                <a:cs typeface="微软雅黑"/>
              </a:rPr>
              <a:t>介绍</a:t>
            </a:r>
            <a:endParaRPr sz="60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7963" y="4187444"/>
            <a:ext cx="3893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F1F1F1"/>
                </a:solidFill>
                <a:latin typeface="微软雅黑 Light"/>
                <a:cs typeface="微软雅黑 Light"/>
              </a:rPr>
              <a:t>Introduction </a:t>
            </a:r>
            <a:r>
              <a:rPr sz="2800" b="0" spc="-5" dirty="0">
                <a:solidFill>
                  <a:srgbClr val="F1F1F1"/>
                </a:solidFill>
                <a:latin typeface="微软雅黑 Light"/>
                <a:cs typeface="微软雅黑 Light"/>
              </a:rPr>
              <a:t>to OpenCV</a:t>
            </a:r>
            <a:endParaRPr sz="2800">
              <a:latin typeface="微软雅黑 Light"/>
              <a:cs typeface="微软雅黑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4951" y="1598726"/>
            <a:ext cx="8908542" cy="5089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99459" y="1740407"/>
            <a:ext cx="8412480" cy="4593590"/>
          </a:xfrm>
          <a:custGeom>
            <a:avLst/>
            <a:gdLst/>
            <a:ahLst/>
            <a:cxnLst/>
            <a:rect l="l" t="t" r="r" b="b"/>
            <a:pathLst>
              <a:path w="8412480" h="4593590">
                <a:moveTo>
                  <a:pt x="8353171" y="0"/>
                </a:moveTo>
                <a:lnTo>
                  <a:pt x="59309" y="0"/>
                </a:lnTo>
                <a:lnTo>
                  <a:pt x="36218" y="4659"/>
                </a:lnTo>
                <a:lnTo>
                  <a:pt x="17367" y="17367"/>
                </a:lnTo>
                <a:lnTo>
                  <a:pt x="4659" y="36218"/>
                </a:lnTo>
                <a:lnTo>
                  <a:pt x="0" y="59309"/>
                </a:lnTo>
                <a:lnTo>
                  <a:pt x="0" y="4533988"/>
                </a:lnTo>
                <a:lnTo>
                  <a:pt x="4659" y="4557090"/>
                </a:lnTo>
                <a:lnTo>
                  <a:pt x="17367" y="4575954"/>
                </a:lnTo>
                <a:lnTo>
                  <a:pt x="36218" y="4588672"/>
                </a:lnTo>
                <a:lnTo>
                  <a:pt x="59309" y="4593335"/>
                </a:lnTo>
                <a:lnTo>
                  <a:pt x="8353171" y="4593335"/>
                </a:lnTo>
                <a:lnTo>
                  <a:pt x="8376261" y="4588672"/>
                </a:lnTo>
                <a:lnTo>
                  <a:pt x="8395112" y="4575954"/>
                </a:lnTo>
                <a:lnTo>
                  <a:pt x="8407820" y="4557090"/>
                </a:lnTo>
                <a:lnTo>
                  <a:pt x="8412480" y="4533988"/>
                </a:lnTo>
                <a:lnTo>
                  <a:pt x="8412480" y="59308"/>
                </a:lnTo>
                <a:lnTo>
                  <a:pt x="8407820" y="36218"/>
                </a:lnTo>
                <a:lnTo>
                  <a:pt x="8395112" y="17367"/>
                </a:lnTo>
                <a:lnTo>
                  <a:pt x="8376261" y="4659"/>
                </a:lnTo>
                <a:lnTo>
                  <a:pt x="8353171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47288" y="1863851"/>
            <a:ext cx="97536" cy="97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57600" y="1863851"/>
            <a:ext cx="97536" cy="97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67911" y="1863851"/>
            <a:ext cx="97536" cy="97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70882" y="2143505"/>
            <a:ext cx="6322060" cy="205740"/>
          </a:xfrm>
          <a:custGeom>
            <a:avLst/>
            <a:gdLst/>
            <a:ahLst/>
            <a:cxnLst/>
            <a:rect l="l" t="t" r="r" b="b"/>
            <a:pathLst>
              <a:path w="6322059" h="205739">
                <a:moveTo>
                  <a:pt x="0" y="205739"/>
                </a:moveTo>
                <a:lnTo>
                  <a:pt x="6321552" y="205739"/>
                </a:lnTo>
                <a:lnTo>
                  <a:pt x="6321552" y="0"/>
                </a:lnTo>
                <a:lnTo>
                  <a:pt x="0" y="0"/>
                </a:lnTo>
                <a:lnTo>
                  <a:pt x="0" y="2057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70882" y="2143505"/>
            <a:ext cx="6322060" cy="205740"/>
          </a:xfrm>
          <a:custGeom>
            <a:avLst/>
            <a:gdLst/>
            <a:ahLst/>
            <a:cxnLst/>
            <a:rect l="l" t="t" r="r" b="b"/>
            <a:pathLst>
              <a:path w="6322059" h="205739">
                <a:moveTo>
                  <a:pt x="0" y="205739"/>
                </a:moveTo>
                <a:lnTo>
                  <a:pt x="6321552" y="205739"/>
                </a:lnTo>
                <a:lnTo>
                  <a:pt x="6321552" y="0"/>
                </a:lnTo>
                <a:lnTo>
                  <a:pt x="0" y="0"/>
                </a:lnTo>
                <a:lnTo>
                  <a:pt x="0" y="205739"/>
                </a:lnTo>
                <a:close/>
              </a:path>
            </a:pathLst>
          </a:custGeom>
          <a:ln w="25400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318747" y="1827276"/>
            <a:ext cx="48895" cy="40005"/>
          </a:xfrm>
          <a:custGeom>
            <a:avLst/>
            <a:gdLst/>
            <a:ahLst/>
            <a:cxnLst/>
            <a:rect l="l" t="t" r="r" b="b"/>
            <a:pathLst>
              <a:path w="48895" h="40005">
                <a:moveTo>
                  <a:pt x="45974" y="0"/>
                </a:moveTo>
                <a:lnTo>
                  <a:pt x="2794" y="0"/>
                </a:lnTo>
                <a:lnTo>
                  <a:pt x="0" y="2286"/>
                </a:lnTo>
                <a:lnTo>
                  <a:pt x="0" y="37591"/>
                </a:lnTo>
                <a:lnTo>
                  <a:pt x="2794" y="39624"/>
                </a:lnTo>
                <a:lnTo>
                  <a:pt x="45974" y="39624"/>
                </a:lnTo>
                <a:lnTo>
                  <a:pt x="48768" y="37591"/>
                </a:lnTo>
                <a:lnTo>
                  <a:pt x="48768" y="2286"/>
                </a:lnTo>
                <a:lnTo>
                  <a:pt x="4597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318747" y="1888235"/>
            <a:ext cx="48895" cy="40005"/>
          </a:xfrm>
          <a:custGeom>
            <a:avLst/>
            <a:gdLst/>
            <a:ahLst/>
            <a:cxnLst/>
            <a:rect l="l" t="t" r="r" b="b"/>
            <a:pathLst>
              <a:path w="48895" h="40005">
                <a:moveTo>
                  <a:pt x="45974" y="0"/>
                </a:moveTo>
                <a:lnTo>
                  <a:pt x="2794" y="0"/>
                </a:lnTo>
                <a:lnTo>
                  <a:pt x="0" y="2286"/>
                </a:lnTo>
                <a:lnTo>
                  <a:pt x="0" y="37337"/>
                </a:lnTo>
                <a:lnTo>
                  <a:pt x="2794" y="39624"/>
                </a:lnTo>
                <a:lnTo>
                  <a:pt x="45974" y="39624"/>
                </a:lnTo>
                <a:lnTo>
                  <a:pt x="48768" y="37337"/>
                </a:lnTo>
                <a:lnTo>
                  <a:pt x="48768" y="2286"/>
                </a:lnTo>
                <a:lnTo>
                  <a:pt x="4597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318747" y="1947672"/>
            <a:ext cx="48895" cy="40005"/>
          </a:xfrm>
          <a:custGeom>
            <a:avLst/>
            <a:gdLst/>
            <a:ahLst/>
            <a:cxnLst/>
            <a:rect l="l" t="t" r="r" b="b"/>
            <a:pathLst>
              <a:path w="48895" h="40005">
                <a:moveTo>
                  <a:pt x="45974" y="0"/>
                </a:moveTo>
                <a:lnTo>
                  <a:pt x="2794" y="0"/>
                </a:lnTo>
                <a:lnTo>
                  <a:pt x="0" y="2286"/>
                </a:lnTo>
                <a:lnTo>
                  <a:pt x="0" y="37337"/>
                </a:lnTo>
                <a:lnTo>
                  <a:pt x="2794" y="39624"/>
                </a:lnTo>
                <a:lnTo>
                  <a:pt x="45974" y="39624"/>
                </a:lnTo>
                <a:lnTo>
                  <a:pt x="48768" y="37337"/>
                </a:lnTo>
                <a:lnTo>
                  <a:pt x="48768" y="2286"/>
                </a:lnTo>
                <a:lnTo>
                  <a:pt x="4597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391900" y="1827276"/>
            <a:ext cx="47625" cy="40005"/>
          </a:xfrm>
          <a:custGeom>
            <a:avLst/>
            <a:gdLst/>
            <a:ahLst/>
            <a:cxnLst/>
            <a:rect l="l" t="t" r="r" b="b"/>
            <a:pathLst>
              <a:path w="47625" h="40005">
                <a:moveTo>
                  <a:pt x="44576" y="0"/>
                </a:moveTo>
                <a:lnTo>
                  <a:pt x="2667" y="0"/>
                </a:lnTo>
                <a:lnTo>
                  <a:pt x="0" y="2286"/>
                </a:lnTo>
                <a:lnTo>
                  <a:pt x="0" y="37591"/>
                </a:lnTo>
                <a:lnTo>
                  <a:pt x="2667" y="39624"/>
                </a:lnTo>
                <a:lnTo>
                  <a:pt x="44576" y="39624"/>
                </a:lnTo>
                <a:lnTo>
                  <a:pt x="47244" y="37591"/>
                </a:lnTo>
                <a:lnTo>
                  <a:pt x="47244" y="2286"/>
                </a:lnTo>
                <a:lnTo>
                  <a:pt x="4457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91900" y="1888235"/>
            <a:ext cx="47625" cy="40005"/>
          </a:xfrm>
          <a:custGeom>
            <a:avLst/>
            <a:gdLst/>
            <a:ahLst/>
            <a:cxnLst/>
            <a:rect l="l" t="t" r="r" b="b"/>
            <a:pathLst>
              <a:path w="47625" h="40005">
                <a:moveTo>
                  <a:pt x="44576" y="0"/>
                </a:moveTo>
                <a:lnTo>
                  <a:pt x="2667" y="0"/>
                </a:lnTo>
                <a:lnTo>
                  <a:pt x="0" y="2286"/>
                </a:lnTo>
                <a:lnTo>
                  <a:pt x="0" y="37337"/>
                </a:lnTo>
                <a:lnTo>
                  <a:pt x="2667" y="39624"/>
                </a:lnTo>
                <a:lnTo>
                  <a:pt x="44576" y="39624"/>
                </a:lnTo>
                <a:lnTo>
                  <a:pt x="47244" y="37337"/>
                </a:lnTo>
                <a:lnTo>
                  <a:pt x="47244" y="2286"/>
                </a:lnTo>
                <a:lnTo>
                  <a:pt x="4457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91900" y="1947672"/>
            <a:ext cx="47625" cy="40005"/>
          </a:xfrm>
          <a:custGeom>
            <a:avLst/>
            <a:gdLst/>
            <a:ahLst/>
            <a:cxnLst/>
            <a:rect l="l" t="t" r="r" b="b"/>
            <a:pathLst>
              <a:path w="47625" h="40005">
                <a:moveTo>
                  <a:pt x="44576" y="0"/>
                </a:moveTo>
                <a:lnTo>
                  <a:pt x="2667" y="0"/>
                </a:lnTo>
                <a:lnTo>
                  <a:pt x="0" y="2286"/>
                </a:lnTo>
                <a:lnTo>
                  <a:pt x="0" y="37337"/>
                </a:lnTo>
                <a:lnTo>
                  <a:pt x="2667" y="39624"/>
                </a:lnTo>
                <a:lnTo>
                  <a:pt x="44576" y="39624"/>
                </a:lnTo>
                <a:lnTo>
                  <a:pt x="47244" y="37337"/>
                </a:lnTo>
                <a:lnTo>
                  <a:pt x="47244" y="2286"/>
                </a:lnTo>
                <a:lnTo>
                  <a:pt x="4457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463528" y="1827276"/>
            <a:ext cx="48895" cy="40005"/>
          </a:xfrm>
          <a:custGeom>
            <a:avLst/>
            <a:gdLst/>
            <a:ahLst/>
            <a:cxnLst/>
            <a:rect l="l" t="t" r="r" b="b"/>
            <a:pathLst>
              <a:path w="48895" h="40005">
                <a:moveTo>
                  <a:pt x="45974" y="0"/>
                </a:moveTo>
                <a:lnTo>
                  <a:pt x="2540" y="0"/>
                </a:lnTo>
                <a:lnTo>
                  <a:pt x="0" y="2286"/>
                </a:lnTo>
                <a:lnTo>
                  <a:pt x="0" y="37591"/>
                </a:lnTo>
                <a:lnTo>
                  <a:pt x="2540" y="39624"/>
                </a:lnTo>
                <a:lnTo>
                  <a:pt x="45974" y="39624"/>
                </a:lnTo>
                <a:lnTo>
                  <a:pt x="48768" y="37591"/>
                </a:lnTo>
                <a:lnTo>
                  <a:pt x="48768" y="2286"/>
                </a:lnTo>
                <a:lnTo>
                  <a:pt x="4597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463528" y="1888235"/>
            <a:ext cx="48895" cy="40005"/>
          </a:xfrm>
          <a:custGeom>
            <a:avLst/>
            <a:gdLst/>
            <a:ahLst/>
            <a:cxnLst/>
            <a:rect l="l" t="t" r="r" b="b"/>
            <a:pathLst>
              <a:path w="48895" h="40005">
                <a:moveTo>
                  <a:pt x="45974" y="0"/>
                </a:moveTo>
                <a:lnTo>
                  <a:pt x="2540" y="0"/>
                </a:lnTo>
                <a:lnTo>
                  <a:pt x="0" y="2286"/>
                </a:lnTo>
                <a:lnTo>
                  <a:pt x="0" y="37337"/>
                </a:lnTo>
                <a:lnTo>
                  <a:pt x="2540" y="39624"/>
                </a:lnTo>
                <a:lnTo>
                  <a:pt x="45974" y="39624"/>
                </a:lnTo>
                <a:lnTo>
                  <a:pt x="48768" y="37337"/>
                </a:lnTo>
                <a:lnTo>
                  <a:pt x="48768" y="2286"/>
                </a:lnTo>
                <a:lnTo>
                  <a:pt x="4597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63528" y="1947672"/>
            <a:ext cx="48895" cy="40005"/>
          </a:xfrm>
          <a:custGeom>
            <a:avLst/>
            <a:gdLst/>
            <a:ahLst/>
            <a:cxnLst/>
            <a:rect l="l" t="t" r="r" b="b"/>
            <a:pathLst>
              <a:path w="48895" h="40005">
                <a:moveTo>
                  <a:pt x="45974" y="0"/>
                </a:moveTo>
                <a:lnTo>
                  <a:pt x="2540" y="0"/>
                </a:lnTo>
                <a:lnTo>
                  <a:pt x="0" y="2286"/>
                </a:lnTo>
                <a:lnTo>
                  <a:pt x="0" y="37337"/>
                </a:lnTo>
                <a:lnTo>
                  <a:pt x="2540" y="39624"/>
                </a:lnTo>
                <a:lnTo>
                  <a:pt x="45974" y="39624"/>
                </a:lnTo>
                <a:lnTo>
                  <a:pt x="48768" y="37337"/>
                </a:lnTo>
                <a:lnTo>
                  <a:pt x="48768" y="2286"/>
                </a:lnTo>
                <a:lnTo>
                  <a:pt x="4597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333988" y="2165604"/>
            <a:ext cx="158495" cy="1508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88891" y="1863851"/>
            <a:ext cx="97536" cy="975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770882" y="2061209"/>
            <a:ext cx="63220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100"/>
              </a:spcBef>
            </a:pPr>
            <a:r>
              <a:rPr sz="900" b="0" spc="-5" dirty="0">
                <a:solidFill>
                  <a:srgbClr val="A6A6A6"/>
                </a:solidFill>
                <a:latin typeface="等线 Light"/>
                <a:cs typeface="等线 Light"/>
                <a:hlinkClick r:id="rId8"/>
              </a:rPr>
              <a:t>www.inspirasign.com</a:t>
            </a:r>
            <a:endParaRPr sz="900">
              <a:latin typeface="等线 Light"/>
              <a:cs typeface="等线 Ligh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849367" y="2188464"/>
            <a:ext cx="143256" cy="1188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99459" y="2130551"/>
            <a:ext cx="8412480" cy="3907790"/>
          </a:xfrm>
          <a:custGeom>
            <a:avLst/>
            <a:gdLst/>
            <a:ahLst/>
            <a:cxnLst/>
            <a:rect l="l" t="t" r="r" b="b"/>
            <a:pathLst>
              <a:path w="8412480" h="3907790">
                <a:moveTo>
                  <a:pt x="8378190" y="0"/>
                </a:moveTo>
                <a:lnTo>
                  <a:pt x="34289" y="0"/>
                </a:lnTo>
                <a:lnTo>
                  <a:pt x="20949" y="2696"/>
                </a:lnTo>
                <a:lnTo>
                  <a:pt x="10048" y="10048"/>
                </a:lnTo>
                <a:lnTo>
                  <a:pt x="2696" y="20949"/>
                </a:lnTo>
                <a:lnTo>
                  <a:pt x="0" y="34290"/>
                </a:lnTo>
                <a:lnTo>
                  <a:pt x="0" y="3873233"/>
                </a:lnTo>
                <a:lnTo>
                  <a:pt x="2696" y="3886586"/>
                </a:lnTo>
                <a:lnTo>
                  <a:pt x="10048" y="3897490"/>
                </a:lnTo>
                <a:lnTo>
                  <a:pt x="20949" y="3904840"/>
                </a:lnTo>
                <a:lnTo>
                  <a:pt x="34289" y="3907536"/>
                </a:lnTo>
                <a:lnTo>
                  <a:pt x="8378190" y="3907536"/>
                </a:lnTo>
                <a:lnTo>
                  <a:pt x="8391530" y="3904840"/>
                </a:lnTo>
                <a:lnTo>
                  <a:pt x="8402431" y="3897490"/>
                </a:lnTo>
                <a:lnTo>
                  <a:pt x="8409783" y="3886586"/>
                </a:lnTo>
                <a:lnTo>
                  <a:pt x="8412480" y="3873233"/>
                </a:lnTo>
                <a:lnTo>
                  <a:pt x="8412480" y="34289"/>
                </a:lnTo>
                <a:lnTo>
                  <a:pt x="8409783" y="20949"/>
                </a:lnTo>
                <a:lnTo>
                  <a:pt x="8402431" y="10048"/>
                </a:lnTo>
                <a:lnTo>
                  <a:pt x="8391530" y="2696"/>
                </a:lnTo>
                <a:lnTo>
                  <a:pt x="837819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5883" y="1662683"/>
            <a:ext cx="3095243" cy="167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558190" y="573151"/>
            <a:ext cx="3164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290" dirty="0">
                <a:solidFill>
                  <a:srgbClr val="F1F1F1"/>
                </a:solidFill>
                <a:latin typeface="微软雅黑"/>
                <a:cs typeface="微软雅黑"/>
              </a:rPr>
              <a:t>Open</a:t>
            </a:r>
            <a:r>
              <a:rPr sz="3600" b="0" spc="-740" dirty="0">
                <a:solidFill>
                  <a:srgbClr val="F1F1F1"/>
                </a:solidFill>
                <a:latin typeface="微软雅黑"/>
                <a:cs typeface="微软雅黑"/>
              </a:rPr>
              <a:t> </a:t>
            </a:r>
            <a:r>
              <a:rPr sz="3600" b="0" spc="405" dirty="0">
                <a:solidFill>
                  <a:srgbClr val="F1F1F1"/>
                </a:solidFill>
                <a:latin typeface="微软雅黑"/>
                <a:cs typeface="微软雅黑"/>
              </a:rPr>
              <a:t>CV</a:t>
            </a:r>
            <a:r>
              <a:rPr sz="3600" b="0" spc="395" dirty="0">
                <a:solidFill>
                  <a:srgbClr val="F1F1F1"/>
                </a:solidFill>
                <a:latin typeface="微软雅黑"/>
                <a:cs typeface="微软雅黑"/>
              </a:rPr>
              <a:t>介绍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8190" y="1250441"/>
            <a:ext cx="27870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spc="-5" dirty="0">
                <a:solidFill>
                  <a:srgbClr val="F1F1F1"/>
                </a:solidFill>
                <a:latin typeface="微软雅黑 Light"/>
                <a:cs typeface="微软雅黑 Light"/>
              </a:rPr>
              <a:t>Introduction </a:t>
            </a:r>
            <a:r>
              <a:rPr sz="2000" b="0" dirty="0">
                <a:solidFill>
                  <a:srgbClr val="F1F1F1"/>
                </a:solidFill>
                <a:latin typeface="微软雅黑 Light"/>
                <a:cs typeface="微软雅黑 Light"/>
              </a:rPr>
              <a:t>to</a:t>
            </a:r>
            <a:r>
              <a:rPr sz="2000" b="0" spc="-90" dirty="0">
                <a:solidFill>
                  <a:srgbClr val="F1F1F1"/>
                </a:solidFill>
                <a:latin typeface="微软雅黑 Light"/>
                <a:cs typeface="微软雅黑 Light"/>
              </a:rPr>
              <a:t> </a:t>
            </a:r>
            <a:r>
              <a:rPr sz="2000" b="0" spc="-5" dirty="0">
                <a:solidFill>
                  <a:srgbClr val="F1F1F1"/>
                </a:solidFill>
                <a:latin typeface="微软雅黑 Light"/>
                <a:cs typeface="微软雅黑 Light"/>
              </a:rPr>
              <a:t>OpenCV</a:t>
            </a:r>
            <a:endParaRPr sz="2000">
              <a:latin typeface="微软雅黑 Light"/>
              <a:cs typeface="微软雅黑 Ligh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82136" y="2090171"/>
            <a:ext cx="1209675" cy="899794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>
              <a:lnSpc>
                <a:spcPct val="127800"/>
              </a:lnSpc>
              <a:spcBef>
                <a:spcPts val="150"/>
              </a:spcBef>
            </a:pPr>
            <a:r>
              <a:rPr sz="1450" i="1" dirty="0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sz="1450" i="1" spc="-90" dirty="0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sz="1500" i="1" spc="-50" dirty="0">
                <a:solidFill>
                  <a:srgbClr val="408080"/>
                </a:solidFill>
                <a:latin typeface="微软雅黑"/>
                <a:cs typeface="微软雅黑"/>
              </a:rPr>
              <a:t>导入</a:t>
            </a:r>
            <a:r>
              <a:rPr sz="1450" i="1" spc="5" dirty="0">
                <a:solidFill>
                  <a:srgbClr val="408080"/>
                </a:solidFill>
                <a:latin typeface="Consolas"/>
                <a:cs typeface="Consolas"/>
              </a:rPr>
              <a:t>opencv  </a:t>
            </a:r>
            <a:r>
              <a:rPr sz="1450" b="1" dirty="0">
                <a:solidFill>
                  <a:srgbClr val="008000"/>
                </a:solidFill>
                <a:latin typeface="Consolas"/>
                <a:cs typeface="Consolas"/>
              </a:rPr>
              <a:t>import </a:t>
            </a:r>
            <a:r>
              <a:rPr sz="1450" b="1" dirty="0">
                <a:latin typeface="Consolas"/>
                <a:cs typeface="Consolas"/>
              </a:rPr>
              <a:t>cv2  </a:t>
            </a:r>
            <a:r>
              <a:rPr sz="1450" i="1" dirty="0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sz="1450" i="1" spc="-30" dirty="0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sz="1500" i="1" spc="-50" dirty="0">
                <a:solidFill>
                  <a:srgbClr val="408080"/>
                </a:solidFill>
                <a:latin typeface="微软雅黑"/>
                <a:cs typeface="微软雅黑"/>
              </a:rPr>
              <a:t>读取图片</a:t>
            </a:r>
            <a:endParaRPr sz="1500">
              <a:latin typeface="微软雅黑"/>
              <a:cs typeface="微软雅黑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/>
              <a:t>img =</a:t>
            </a:r>
            <a:r>
              <a:rPr spc="10" dirty="0"/>
              <a:t> </a:t>
            </a:r>
            <a:r>
              <a:rPr spc="-5" dirty="0"/>
              <a:t>cv2.imread(’***.jpg')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b="0" i="1" dirty="0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b="0" i="1" spc="-5" dirty="0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sz="1500" b="0" i="1" spc="-50" dirty="0">
                <a:solidFill>
                  <a:srgbClr val="408080"/>
                </a:solidFill>
                <a:latin typeface="微软雅黑"/>
                <a:cs typeface="微软雅黑"/>
              </a:rPr>
              <a:t>转化为灰度图</a:t>
            </a:r>
            <a:endParaRPr sz="15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/>
              <a:t>gray = </a:t>
            </a:r>
            <a:r>
              <a:rPr spc="-5" dirty="0"/>
              <a:t>cv2.cvtColor(img,</a:t>
            </a:r>
            <a:r>
              <a:rPr dirty="0"/>
              <a:t> </a:t>
            </a:r>
            <a:r>
              <a:rPr spc="-5" dirty="0"/>
              <a:t>cv2.COLOR_BGR2GRAY)</a:t>
            </a: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b="0" i="1" dirty="0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b="0" i="1" spc="-10" dirty="0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sz="1500" b="0" i="1" spc="-55" dirty="0">
                <a:solidFill>
                  <a:srgbClr val="408080"/>
                </a:solidFill>
                <a:latin typeface="微软雅黑"/>
                <a:cs typeface="微软雅黑"/>
              </a:rPr>
              <a:t>图片进行</a:t>
            </a:r>
            <a:r>
              <a:rPr b="0" i="1" dirty="0">
                <a:solidFill>
                  <a:srgbClr val="408080"/>
                </a:solidFill>
                <a:latin typeface="Consolas"/>
                <a:cs typeface="Consolas"/>
              </a:rPr>
              <a:t>resize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/>
              <a:t>img =</a:t>
            </a:r>
            <a:r>
              <a:rPr spc="5" dirty="0"/>
              <a:t> </a:t>
            </a:r>
            <a:r>
              <a:rPr spc="-5" dirty="0"/>
              <a:t>cv2.resize(img,(256,256))</a:t>
            </a:r>
          </a:p>
          <a:p>
            <a:pPr marL="12700">
              <a:lnSpc>
                <a:spcPts val="1789"/>
              </a:lnSpc>
              <a:spcBef>
                <a:spcPts val="420"/>
              </a:spcBef>
            </a:pPr>
            <a:r>
              <a:rPr b="0" i="1" dirty="0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b="0" i="1" spc="-5" dirty="0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sz="1500" b="0" i="1" spc="-50" dirty="0">
                <a:solidFill>
                  <a:srgbClr val="408080"/>
                </a:solidFill>
                <a:latin typeface="微软雅黑"/>
                <a:cs typeface="微软雅黑"/>
              </a:rPr>
              <a:t>画矩形框</a:t>
            </a:r>
            <a:endParaRPr sz="1500">
              <a:latin typeface="微软雅黑"/>
              <a:cs typeface="微软雅黑"/>
            </a:endParaRPr>
          </a:p>
          <a:p>
            <a:pPr marL="12700">
              <a:lnSpc>
                <a:spcPts val="1730"/>
              </a:lnSpc>
            </a:pPr>
            <a:r>
              <a:rPr spc="-5" dirty="0"/>
              <a:t>cv2.rectangle(img</a:t>
            </a:r>
            <a:r>
              <a:rPr spc="-5" dirty="0">
                <a:latin typeface="Courier New"/>
                <a:cs typeface="Courier New"/>
              </a:rPr>
              <a:t>, </a:t>
            </a:r>
            <a:r>
              <a:rPr dirty="0">
                <a:latin typeface="Courier New"/>
                <a:cs typeface="Courier New"/>
              </a:rPr>
              <a:t>(</a:t>
            </a:r>
            <a:r>
              <a:rPr dirty="0"/>
              <a:t>x</a:t>
            </a:r>
            <a:r>
              <a:rPr dirty="0">
                <a:latin typeface="Courier New"/>
                <a:cs typeface="Courier New"/>
              </a:rPr>
              <a:t>, </a:t>
            </a:r>
            <a:r>
              <a:rPr spc="-5" dirty="0"/>
              <a:t>y</a:t>
            </a:r>
            <a:r>
              <a:rPr spc="-5" dirty="0">
                <a:latin typeface="Courier New"/>
                <a:cs typeface="Courier New"/>
              </a:rPr>
              <a:t>), </a:t>
            </a:r>
            <a:r>
              <a:rPr dirty="0">
                <a:latin typeface="Courier New"/>
                <a:cs typeface="Courier New"/>
              </a:rPr>
              <a:t>(</a:t>
            </a:r>
            <a:r>
              <a:rPr dirty="0"/>
              <a:t>x+w</a:t>
            </a:r>
            <a:r>
              <a:rPr dirty="0">
                <a:latin typeface="Courier New"/>
                <a:cs typeface="Courier New"/>
              </a:rPr>
              <a:t>, </a:t>
            </a:r>
            <a:r>
              <a:rPr dirty="0"/>
              <a:t>y+h</a:t>
            </a:r>
            <a:r>
              <a:rPr dirty="0">
                <a:latin typeface="Courier New"/>
                <a:cs typeface="Courier New"/>
              </a:rPr>
              <a:t>), (0, 255, 0),</a:t>
            </a:r>
            <a:r>
              <a:rPr spc="10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2)</a:t>
            </a:r>
          </a:p>
          <a:p>
            <a:pPr marL="12700" marR="3636010">
              <a:lnSpc>
                <a:spcPct val="127499"/>
              </a:lnSpc>
              <a:spcBef>
                <a:spcPts val="55"/>
              </a:spcBef>
            </a:pPr>
            <a:r>
              <a:rPr b="0" i="1" dirty="0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b="0" i="1" spc="-10" dirty="0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sz="1500" b="0" i="1" spc="-50" dirty="0">
                <a:solidFill>
                  <a:srgbClr val="408080"/>
                </a:solidFill>
                <a:latin typeface="微软雅黑"/>
                <a:cs typeface="微软雅黑"/>
              </a:rPr>
              <a:t>显示图片 </a:t>
            </a:r>
            <a:r>
              <a:rPr dirty="0"/>
              <a:t>cv2</a:t>
            </a:r>
            <a:r>
              <a:rPr spc="-10" dirty="0"/>
              <a:t>.</a:t>
            </a:r>
            <a:r>
              <a:rPr dirty="0"/>
              <a:t>im</a:t>
            </a:r>
            <a:r>
              <a:rPr spc="-10" dirty="0"/>
              <a:t>s</a:t>
            </a:r>
            <a:r>
              <a:rPr dirty="0"/>
              <a:t>how</a:t>
            </a:r>
            <a:r>
              <a:rPr spc="5" dirty="0"/>
              <a:t>(’</a:t>
            </a:r>
            <a:r>
              <a:rPr spc="-10" dirty="0"/>
              <a:t>i</a:t>
            </a:r>
            <a:r>
              <a:rPr dirty="0"/>
              <a:t>m</a:t>
            </a:r>
            <a:r>
              <a:rPr spc="-5" dirty="0"/>
              <a:t>g</a:t>
            </a:r>
            <a:r>
              <a:rPr spc="5" dirty="0"/>
              <a:t>',</a:t>
            </a:r>
            <a:r>
              <a:rPr dirty="0"/>
              <a:t>i</a:t>
            </a:r>
            <a:r>
              <a:rPr spc="-10" dirty="0"/>
              <a:t>m</a:t>
            </a:r>
            <a:r>
              <a:rPr spc="5" dirty="0"/>
              <a:t>g</a:t>
            </a:r>
            <a:r>
              <a:rPr dirty="0"/>
              <a:t>)   </a:t>
            </a:r>
            <a:r>
              <a:rPr b="0" i="1" dirty="0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b="0" i="1" spc="-15" dirty="0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sz="1500" b="0" i="1" spc="-55" dirty="0">
                <a:solidFill>
                  <a:srgbClr val="408080"/>
                </a:solidFill>
                <a:latin typeface="微软雅黑"/>
                <a:cs typeface="微软雅黑"/>
              </a:rPr>
              <a:t>写入图片</a:t>
            </a:r>
            <a:endParaRPr sz="1500">
              <a:latin typeface="微软雅黑"/>
              <a:cs typeface="微软雅黑"/>
            </a:endParaRPr>
          </a:p>
          <a:p>
            <a:pPr marL="12700">
              <a:lnSpc>
                <a:spcPts val="1730"/>
              </a:lnSpc>
            </a:pPr>
            <a:r>
              <a:rPr spc="-5" dirty="0"/>
              <a:t>cv2.imwrite(’img.png',</a:t>
            </a:r>
            <a:r>
              <a:rPr dirty="0"/>
              <a:t> </a:t>
            </a:r>
            <a:r>
              <a:rPr spc="-5" dirty="0"/>
              <a:t>img)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97916" y="2539441"/>
            <a:ext cx="27717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400" dirty="0">
                <a:solidFill>
                  <a:srgbClr val="F1F1F1"/>
                </a:solidFill>
                <a:latin typeface="微软雅黑"/>
                <a:cs typeface="微软雅黑"/>
              </a:rPr>
              <a:t>计算机视觉处理工</a:t>
            </a:r>
            <a:r>
              <a:rPr sz="2000" spc="5" dirty="0">
                <a:solidFill>
                  <a:srgbClr val="F1F1F1"/>
                </a:solidFill>
                <a:latin typeface="微软雅黑"/>
                <a:cs typeface="微软雅黑"/>
              </a:rPr>
              <a:t>具</a:t>
            </a:r>
            <a:r>
              <a:rPr sz="2000" spc="-200" dirty="0">
                <a:solidFill>
                  <a:srgbClr val="F1F1F1"/>
                </a:solidFill>
                <a:latin typeface="微软雅黑"/>
                <a:cs typeface="微软雅黑"/>
              </a:rPr>
              <a:t> 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26616" y="3253181"/>
            <a:ext cx="6356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400" dirty="0">
                <a:solidFill>
                  <a:srgbClr val="F1F1F1"/>
                </a:solidFill>
                <a:latin typeface="微软雅黑"/>
                <a:cs typeface="微软雅黑"/>
              </a:rPr>
              <a:t>图</a:t>
            </a:r>
            <a:r>
              <a:rPr sz="2000" spc="5" dirty="0">
                <a:solidFill>
                  <a:srgbClr val="F1F1F1"/>
                </a:solidFill>
                <a:latin typeface="微软雅黑"/>
                <a:cs typeface="微软雅黑"/>
              </a:rPr>
              <a:t>片</a:t>
            </a:r>
            <a:r>
              <a:rPr sz="2000" spc="-200" dirty="0">
                <a:solidFill>
                  <a:srgbClr val="F1F1F1"/>
                </a:solidFill>
                <a:latin typeface="微软雅黑"/>
                <a:cs typeface="微软雅黑"/>
              </a:rPr>
              <a:t> 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26616" y="3928313"/>
            <a:ext cx="6356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400" dirty="0">
                <a:solidFill>
                  <a:srgbClr val="F1F1F1"/>
                </a:solidFill>
                <a:latin typeface="微软雅黑"/>
                <a:cs typeface="微软雅黑"/>
              </a:rPr>
              <a:t>视</a:t>
            </a:r>
            <a:r>
              <a:rPr sz="2000" spc="5" dirty="0">
                <a:solidFill>
                  <a:srgbClr val="F1F1F1"/>
                </a:solidFill>
                <a:latin typeface="微软雅黑"/>
                <a:cs typeface="微软雅黑"/>
              </a:rPr>
              <a:t>频</a:t>
            </a:r>
            <a:r>
              <a:rPr sz="2000" spc="-200" dirty="0">
                <a:solidFill>
                  <a:srgbClr val="F1F1F1"/>
                </a:solidFill>
                <a:latin typeface="微软雅黑"/>
                <a:cs typeface="微软雅黑"/>
              </a:rPr>
              <a:t> 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6A6A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173</Words>
  <Application>Microsoft Office PowerPoint</Application>
  <PresentationFormat>自定义</PresentationFormat>
  <Paragraphs>50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Theme</vt:lpstr>
      <vt:lpstr>PowerPoint 演示文稿</vt:lpstr>
      <vt:lpstr>1 Tensorflow和Keras简介</vt:lpstr>
      <vt:lpstr>PowerPoint 演示文稿</vt:lpstr>
      <vt:lpstr>Tensorflow和Keras简介</vt:lpstr>
      <vt:lpstr>Tensorflow和Keras简介</vt:lpstr>
      <vt:lpstr>Tensorflow和Keras简介</vt:lpstr>
      <vt:lpstr>Tensorflow和Keras简介</vt:lpstr>
      <vt:lpstr>PowerPoint 演示文稿</vt:lpstr>
      <vt:lpstr>Open CV介绍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深度之眼PPT模板</dc:title>
  <dc:creator>深度之眼</dc:creator>
  <cp:lastModifiedBy>Administrator</cp:lastModifiedBy>
  <cp:revision>1</cp:revision>
  <dcterms:created xsi:type="dcterms:W3CDTF">2021-09-18T02:14:25Z</dcterms:created>
  <dcterms:modified xsi:type="dcterms:W3CDTF">2021-09-18T02:26:09Z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2021-09-18T00:00:00Z</vt:filetime>
  </property>
</Properties>
</file>