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4" r:id="rId3"/>
    <p:sldId id="315" r:id="rId4"/>
    <p:sldId id="316" r:id="rId5"/>
    <p:sldId id="311" r:id="rId6"/>
    <p:sldId id="312" r:id="rId7"/>
    <p:sldId id="317" r:id="rId8"/>
    <p:sldId id="318" r:id="rId9"/>
    <p:sldId id="319" r:id="rId10"/>
    <p:sldId id="320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D900"/>
    <a:srgbClr val="28C700"/>
    <a:srgbClr val="69D33F"/>
    <a:srgbClr val="02BA04"/>
    <a:srgbClr val="00B050"/>
    <a:srgbClr val="FE9727"/>
    <a:srgbClr val="0B9444"/>
    <a:srgbClr val="28CB00"/>
    <a:srgbClr val="0BB544"/>
    <a:srgbClr val="0BA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91"/>
    <p:restoredTop sz="95833"/>
  </p:normalViewPr>
  <p:slideViewPr>
    <p:cSldViewPr snapToGrid="0" snapToObjects="1">
      <p:cViewPr varScale="1">
        <p:scale>
          <a:sx n="127" d="100"/>
          <a:sy n="127" d="100"/>
        </p:scale>
        <p:origin x="22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60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3C40761-B44E-5042-A93D-FA32262E29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F5C9CB-6157-F240-80D0-4527B66A2B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3E3E8-8330-D34A-8A7C-4B8C70AD9F97}" type="datetimeFigureOut">
              <a:rPr kumimoji="1" lang="zh-CN" altLang="en-US" smtClean="0"/>
              <a:t>2020/3/10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23E32B-1659-9042-A764-46F0850D30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313BDA-C5AA-694A-82DD-DB705C7DDD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8EAB1-7A70-AB4B-9A55-47987689A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2103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5426A-9227-924A-94B5-A5881B1F9B1E}" type="datetimeFigureOut">
              <a:rPr kumimoji="1" lang="zh-CN" altLang="en-US" smtClean="0"/>
              <a:t>2020/3/10</a:t>
            </a:fld>
            <a:endParaRPr kumimoji="1"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AA05F-48D9-924B-B61A-95B9553E0BD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幻灯片图像占位符 7">
            <a:extLst>
              <a:ext uri="{FF2B5EF4-FFF2-40B4-BE49-F238E27FC236}">
                <a16:creationId xmlns:a16="http://schemas.microsoft.com/office/drawing/2014/main" id="{5872BBF0-8199-7D4B-8F3C-44206CE8A9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6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AA05F-48D9-924B-B61A-95B9553E0BD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0404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DF53E1CE-3504-6F43-9346-25F746AD5507}"/>
              </a:ext>
            </a:extLst>
          </p:cNvPr>
          <p:cNvSpPr txBox="1"/>
          <p:nvPr userDrawn="1"/>
        </p:nvSpPr>
        <p:spPr>
          <a:xfrm>
            <a:off x="11268635" y="-8875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EE29D7-DD8E-0C4A-8655-1872A1ADDA5A}"/>
              </a:ext>
            </a:extLst>
          </p:cNvPr>
          <p:cNvSpPr txBox="1"/>
          <p:nvPr userDrawn="1"/>
        </p:nvSpPr>
        <p:spPr>
          <a:xfrm>
            <a:off x="4451159" y="6170852"/>
            <a:ext cx="32896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900" spc="300" dirty="0">
                <a:solidFill>
                  <a:srgbClr val="28D9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 GREAT WORKFORCE</a:t>
            </a:r>
            <a:r>
              <a:rPr kumimoji="1" lang="zh-CN" altLang="en-US" sz="900" spc="300" dirty="0">
                <a:solidFill>
                  <a:srgbClr val="28D9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en-US" altLang="zh-CN" sz="900" kern="1200" spc="300" dirty="0">
                <a:solidFill>
                  <a:srgbClr val="28D9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GAIA</a:t>
            </a:r>
            <a:r>
              <a:rPr kumimoji="1" lang="zh-CN" altLang="en-US" sz="900" kern="1200" spc="300" dirty="0">
                <a:solidFill>
                  <a:srgbClr val="28D9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 </a:t>
            </a:r>
            <a:r>
              <a:rPr kumimoji="1" lang="en-US" altLang="zh-CN" sz="900" kern="1200" spc="300" dirty="0">
                <a:solidFill>
                  <a:srgbClr val="28D9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WORKS</a:t>
            </a:r>
            <a:endParaRPr kumimoji="1" lang="zh-CN" altLang="en-US" sz="900" kern="1200" spc="300" dirty="0">
              <a:solidFill>
                <a:srgbClr val="28D9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+mn-cs"/>
            </a:endParaRPr>
          </a:p>
          <a:p>
            <a:pPr algn="ctr"/>
            <a:endParaRPr kumimoji="1" lang="zh-CN" altLang="en-US" sz="800" spc="300" dirty="0">
              <a:solidFill>
                <a:srgbClr val="28D9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D50B28B-653E-B541-9A36-7E7B588DC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956" y="2731253"/>
            <a:ext cx="9377337" cy="947938"/>
          </a:xfrm>
          <a:prstGeom prst="rect">
            <a:avLst/>
          </a:prstGeom>
        </p:spPr>
        <p:txBody>
          <a:bodyPr anchor="b"/>
          <a:lstStyle>
            <a:lvl1pPr algn="l">
              <a:defRPr sz="6000" b="1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31989A-AC88-EB4F-A16F-0D3DF73C24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9781" y="1309842"/>
            <a:ext cx="1592438" cy="52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30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1AFEE-C98F-EC40-9EE6-360B3058E886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AFB5BB-C2D5-B246-95F4-C5CC6614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1" i="0">
                <a:solidFill>
                  <a:srgbClr val="0B9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6DA817D-40A2-8040-9EB4-33E0B7A94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3939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12DC119-5BE4-F649-B830-FAC1FD81F2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0805" y="3051175"/>
            <a:ext cx="6930390" cy="75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7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9C815-B7D1-A342-895B-F3AED4771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8876" y="1054442"/>
            <a:ext cx="10162736" cy="718087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0B9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目录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543FB4D-D34E-8347-B46B-028A1F39C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07337" y="2437229"/>
            <a:ext cx="3932237" cy="3262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C15AC5B-CCFD-2948-BF48-668D8B6A21C1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2507337" y="3161715"/>
            <a:ext cx="3932237" cy="3262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992CDF2-54F3-6B42-B378-403BDC0D5CEB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2507337" y="3886201"/>
            <a:ext cx="3932237" cy="3262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529C09B-EC99-514E-AF5E-8C07B0FFA2A2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2507337" y="4610687"/>
            <a:ext cx="3932237" cy="3262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018EB37-0817-3C44-A9F4-C48DCE6DA384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6677880" y="2437229"/>
            <a:ext cx="3932237" cy="3262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1F54012-2456-CE49-A789-FC0409100473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6677880" y="3161715"/>
            <a:ext cx="3932237" cy="3262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73BA478-DC77-444A-B711-D4E249F7D836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677880" y="3886201"/>
            <a:ext cx="3932237" cy="3262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0AEC700-7E4F-6040-8A2C-8DF54EA08D9A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6677880" y="4610687"/>
            <a:ext cx="3932237" cy="3262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97233B9-F907-A146-B3D1-C62E96080A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170" y="369750"/>
            <a:ext cx="1017411" cy="3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9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4CD7F-3AA6-0A4B-AEFC-7278CE11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784" y="2847011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sz="4800" b="1" i="0">
                <a:solidFill>
                  <a:srgbClr val="0B9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B0F6E9-4E5C-C243-9195-A9BD256F56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170" y="369750"/>
            <a:ext cx="1017411" cy="3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0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9A36CB-0FC0-6542-86DB-50FCBCA75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5708" y="528810"/>
            <a:ext cx="9059468" cy="665428"/>
          </a:xfrm>
          <a:prstGeom prst="rect">
            <a:avLst/>
          </a:prstGeom>
        </p:spPr>
        <p:txBody>
          <a:bodyPr anchor="b"/>
          <a:lstStyle>
            <a:lvl1pPr algn="ctr">
              <a:defRPr sz="4400" b="1" i="0">
                <a:solidFill>
                  <a:srgbClr val="0B9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02075B-FD4C-264F-B64B-EAD8AE8C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30"/>
            <a:ext cx="10515600" cy="46081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BFD3858-E6B2-CE4E-A1D5-3172DBEB57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170" y="369750"/>
            <a:ext cx="1017411" cy="3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3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9A36CB-0FC0-6542-86DB-50FCBCA75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581" y="799743"/>
            <a:ext cx="9059468" cy="665428"/>
          </a:xfrm>
          <a:prstGeom prst="rect">
            <a:avLst/>
          </a:prstGeom>
        </p:spPr>
        <p:txBody>
          <a:bodyPr anchor="b"/>
          <a:lstStyle>
            <a:lvl1pPr algn="ctr">
              <a:defRPr sz="4400" b="1" i="0">
                <a:solidFill>
                  <a:srgbClr val="0B9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308EAB-75F5-4441-9D28-CF5A5EEC88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170" y="369750"/>
            <a:ext cx="1017411" cy="3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6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AE73127-13D2-5842-A2BB-AD0A0596D0A6}"/>
              </a:ext>
            </a:extLst>
          </p:cNvPr>
          <p:cNvSpPr txBox="1"/>
          <p:nvPr userDrawn="1"/>
        </p:nvSpPr>
        <p:spPr>
          <a:xfrm>
            <a:off x="4917408" y="6481026"/>
            <a:ext cx="2614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600" spc="300" dirty="0">
                <a:solidFill>
                  <a:srgbClr val="0BA0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 GREAT WORKFORCE</a:t>
            </a:r>
            <a:r>
              <a:rPr kumimoji="1" lang="zh-CN" altLang="en-US" sz="600" spc="300" dirty="0">
                <a:solidFill>
                  <a:srgbClr val="0BA0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en-US" altLang="zh-CN" sz="600" kern="1200" spc="300" dirty="0">
                <a:solidFill>
                  <a:srgbClr val="0BA0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GAIA</a:t>
            </a:r>
            <a:r>
              <a:rPr kumimoji="1" lang="zh-CN" altLang="en-US" sz="600" kern="1200" spc="300" dirty="0">
                <a:solidFill>
                  <a:srgbClr val="0BA0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 </a:t>
            </a:r>
            <a:r>
              <a:rPr kumimoji="1" lang="en-US" altLang="zh-CN" sz="600" kern="1200" spc="300" dirty="0">
                <a:solidFill>
                  <a:srgbClr val="0BA0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WORKS</a:t>
            </a:r>
            <a:endParaRPr kumimoji="1" lang="zh-CN" altLang="en-US" sz="600" kern="1200" spc="300" dirty="0">
              <a:solidFill>
                <a:srgbClr val="0BA044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+mn-cs"/>
            </a:endParaRPr>
          </a:p>
          <a:p>
            <a:endParaRPr kumimoji="1" lang="zh-CN" altLang="en-US" sz="600" spc="300" dirty="0">
              <a:solidFill>
                <a:srgbClr val="0BA044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44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CFCEE5F-5554-8948-82E3-75D2ADE5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391"/>
            <a:ext cx="10515600" cy="1084113"/>
          </a:xfrm>
          <a:prstGeom prst="rect">
            <a:avLst/>
          </a:prstGeom>
        </p:spPr>
        <p:txBody>
          <a:bodyPr/>
          <a:lstStyle>
            <a:lvl1pPr algn="ctr">
              <a:defRPr b="1" i="0">
                <a:solidFill>
                  <a:srgbClr val="0B9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23E79D-F77D-FE43-8BA5-1AAD95AE3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8911B1A-BB5F-994D-8E19-208E284BA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5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2A875D-A4E5-2C4D-B830-3BC8A478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 i="0">
                <a:solidFill>
                  <a:srgbClr val="0B9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2C34722-BD9C-214A-92FB-8B810A8EE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D88AD04-25CF-DB4A-8180-804E23FD0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EA9916D-863D-C44F-8966-AF3E92124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11C0C65-E619-5E48-8104-EF26D4254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69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30F0699-8B1E-9542-B09E-E905A271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1" i="0">
                <a:solidFill>
                  <a:srgbClr val="0B9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182923C-7E9C-994D-BD6E-18E72C4F5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9ECA715-138F-3E49-9789-538DE82C5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735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81623"/>
            </a:gs>
            <a:gs pos="99000">
              <a:srgbClr val="272738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C99C619E-A8DB-2E4E-96EC-0CAE3E94F12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F03CD2E-0384-5B40-98BD-2BDC5541BAD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7B091FA-4B17-804B-8948-1B4E1029917E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7ADF03-0D5A-2F4B-9FAC-C9765C836181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6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0" r:id="rId4"/>
    <p:sldLayoutId id="2147483656" r:id="rId5"/>
    <p:sldLayoutId id="2147483657" r:id="rId6"/>
    <p:sldLayoutId id="2147483654" r:id="rId7"/>
    <p:sldLayoutId id="2147483655" r:id="rId8"/>
    <p:sldLayoutId id="2147483658" r:id="rId9"/>
    <p:sldLayoutId id="2147483659" r:id="rId10"/>
    <p:sldLayoutId id="21474836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F2C30A0-57FF-8341-A7B1-A058C742C373}"/>
              </a:ext>
            </a:extLst>
          </p:cNvPr>
          <p:cNvSpPr txBox="1"/>
          <p:nvPr/>
        </p:nvSpPr>
        <p:spPr>
          <a:xfrm>
            <a:off x="5158894" y="2253310"/>
            <a:ext cx="18742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Istio</a:t>
            </a:r>
            <a:br>
              <a:rPr lang="en-US" altLang="zh-CN" sz="5400" dirty="0"/>
            </a:br>
            <a:endParaRPr kumimoji="1" lang="zh-CN" altLang="en-US" sz="3600" spc="6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0EE560-F656-6043-831F-8E26F1DFDEBD}"/>
              </a:ext>
            </a:extLst>
          </p:cNvPr>
          <p:cNvSpPr txBox="1"/>
          <p:nvPr/>
        </p:nvSpPr>
        <p:spPr>
          <a:xfrm>
            <a:off x="-6234545" y="-66501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46B332-FADA-0D48-B70F-563C1971BBA6}"/>
              </a:ext>
            </a:extLst>
          </p:cNvPr>
          <p:cNvSpPr/>
          <p:nvPr/>
        </p:nvSpPr>
        <p:spPr>
          <a:xfrm>
            <a:off x="4507175" y="4406864"/>
            <a:ext cx="31776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spc="3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Chen Xu </a:t>
            </a:r>
            <a:r>
              <a:rPr lang="zh-CN" altLang="en-US" sz="1600" spc="3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徐晨</a:t>
            </a:r>
            <a:endParaRPr lang="en-US" altLang="zh-CN" sz="1600" spc="3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0318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 3">
            <a:extLst>
              <a:ext uri="{FF2B5EF4-FFF2-40B4-BE49-F238E27FC236}">
                <a16:creationId xmlns:a16="http://schemas.microsoft.com/office/drawing/2014/main" id="{6AE18B18-107F-F640-ACCE-18544898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524" y="760223"/>
            <a:ext cx="8588953" cy="634237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28D900"/>
                </a:solidFill>
              </a:rPr>
              <a:t>流量管理基础概念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D40E2E-584E-6247-96F0-A99550360D44}"/>
              </a:ext>
            </a:extLst>
          </p:cNvPr>
          <p:cNvSpPr txBox="1"/>
          <p:nvPr/>
        </p:nvSpPr>
        <p:spPr>
          <a:xfrm>
            <a:off x="745253" y="1497176"/>
            <a:ext cx="10701494" cy="280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VirtualService</a:t>
            </a:r>
            <a:r>
              <a:rPr lang="en-US" altLang="zh-CN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: </a:t>
            </a:r>
            <a:r>
              <a:rPr lang="zh-CN" altLang="en-US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在</a:t>
            </a:r>
            <a:r>
              <a:rPr lang="en-US" altLang="zh-CN" sz="20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Istio</a:t>
            </a:r>
            <a:r>
              <a:rPr lang="zh-CN" altLang="en-US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服务网格中定义路由规则，控制流量路由到服务上的各种行为</a:t>
            </a:r>
            <a:endParaRPr lang="en-US" altLang="zh-CN" sz="20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marL="342900" indent="-342900">
              <a:lnSpc>
                <a:spcPct val="150000"/>
              </a:lnSpc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DestinationRule</a:t>
            </a:r>
            <a:r>
              <a:rPr lang="en-US" altLang="zh-CN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: </a:t>
            </a:r>
            <a:r>
              <a:rPr lang="zh-CN" altLang="en-US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是</a:t>
            </a:r>
            <a:r>
              <a:rPr lang="en-US" altLang="zh-CN" sz="20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VirtualService</a:t>
            </a:r>
            <a:r>
              <a:rPr lang="zh-CN" altLang="en-US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路由生效后，配置应用与请求的策略集</a:t>
            </a:r>
            <a:endParaRPr lang="en-US" altLang="zh-CN" sz="20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marL="342900" indent="-342900">
              <a:lnSpc>
                <a:spcPct val="150000"/>
              </a:lnSpc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ServiceEntry</a:t>
            </a:r>
            <a:r>
              <a:rPr lang="en-US" altLang="zh-CN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: </a:t>
            </a:r>
            <a:r>
              <a:rPr lang="zh-CN" altLang="en-US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通常用于</a:t>
            </a:r>
            <a:r>
              <a:rPr lang="en-US" altLang="zh-CN" sz="20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Istio</a:t>
            </a:r>
            <a:r>
              <a:rPr lang="zh-CN" altLang="en-US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服务网格外的服务请求。</a:t>
            </a:r>
            <a:endParaRPr lang="en-US" altLang="zh-CN" sz="20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marL="342900" indent="-342900">
              <a:lnSpc>
                <a:spcPct val="150000"/>
              </a:lnSpc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Gateway: </a:t>
            </a:r>
            <a:r>
              <a:rPr lang="zh-CN" altLang="en-US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为</a:t>
            </a:r>
            <a:r>
              <a:rPr lang="en-US" altLang="zh-CN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Http/TCP</a:t>
            </a:r>
            <a:r>
              <a:rPr lang="zh-CN" altLang="en-US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流量配置负载均衡器，最常见的是在网格边缘的操作，以启用应用程序的入口流量</a:t>
            </a:r>
            <a:endParaRPr lang="en-US" altLang="zh-CN" sz="20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marL="342900" indent="-342900">
              <a:lnSpc>
                <a:spcPct val="150000"/>
              </a:lnSpc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EnvoyFilter</a:t>
            </a:r>
            <a:r>
              <a:rPr lang="en-US" altLang="zh-CN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: </a:t>
            </a:r>
            <a:r>
              <a:rPr lang="zh-CN" altLang="en-US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描述了针对代理服务的过滤器，用来定制由</a:t>
            </a:r>
            <a:r>
              <a:rPr lang="en-US" altLang="zh-CN" sz="20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Istio</a:t>
            </a:r>
            <a:r>
              <a:rPr lang="en-US" altLang="zh-CN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Pilot</a:t>
            </a:r>
            <a:r>
              <a:rPr lang="zh-CN" altLang="en-US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生成的代理配置。</a:t>
            </a:r>
            <a:endParaRPr lang="en-US" altLang="zh-CN" sz="20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89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98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 3">
            <a:extLst>
              <a:ext uri="{FF2B5EF4-FFF2-40B4-BE49-F238E27FC236}">
                <a16:creationId xmlns:a16="http://schemas.microsoft.com/office/drawing/2014/main" id="{6AE18B18-107F-F640-ACCE-18544898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524" y="760223"/>
            <a:ext cx="8588953" cy="634237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28D900"/>
                </a:solidFill>
              </a:rPr>
              <a:t>服务治理的三个阶段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464FD0-562A-004B-852F-08A34E0672BD}"/>
              </a:ext>
            </a:extLst>
          </p:cNvPr>
          <p:cNvSpPr txBox="1"/>
          <p:nvPr/>
        </p:nvSpPr>
        <p:spPr>
          <a:xfrm>
            <a:off x="1467492" y="1818590"/>
            <a:ext cx="9257016" cy="49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在应用程序中包含治理逻辑</a:t>
            </a:r>
            <a:endParaRPr lang="en-US" altLang="zh-CN" sz="20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70DB40-DDFB-F444-9059-00198D1F3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90" y="2742280"/>
            <a:ext cx="6687820" cy="351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5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 3">
            <a:extLst>
              <a:ext uri="{FF2B5EF4-FFF2-40B4-BE49-F238E27FC236}">
                <a16:creationId xmlns:a16="http://schemas.microsoft.com/office/drawing/2014/main" id="{6AE18B18-107F-F640-ACCE-18544898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524" y="760223"/>
            <a:ext cx="8588953" cy="634237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28D900"/>
                </a:solidFill>
              </a:rPr>
              <a:t>服务治理的三个阶段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464FD0-562A-004B-852F-08A34E0672BD}"/>
              </a:ext>
            </a:extLst>
          </p:cNvPr>
          <p:cNvSpPr txBox="1"/>
          <p:nvPr/>
        </p:nvSpPr>
        <p:spPr>
          <a:xfrm>
            <a:off x="1467492" y="1818590"/>
            <a:ext cx="9257016" cy="49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治理逻辑独立的代码</a:t>
            </a:r>
            <a:r>
              <a:rPr lang="en-US" altLang="zh-CN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(spring cloud)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452E400-EA36-3A41-A1FC-41D66B775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785" y="2546694"/>
            <a:ext cx="6742430" cy="383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4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 3">
            <a:extLst>
              <a:ext uri="{FF2B5EF4-FFF2-40B4-BE49-F238E27FC236}">
                <a16:creationId xmlns:a16="http://schemas.microsoft.com/office/drawing/2014/main" id="{6AE18B18-107F-F640-ACCE-18544898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524" y="760223"/>
            <a:ext cx="8588953" cy="634237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28D900"/>
                </a:solidFill>
              </a:rPr>
              <a:t>服务治理的三个阶段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464FD0-562A-004B-852F-08A34E0672BD}"/>
              </a:ext>
            </a:extLst>
          </p:cNvPr>
          <p:cNvSpPr txBox="1"/>
          <p:nvPr/>
        </p:nvSpPr>
        <p:spPr>
          <a:xfrm>
            <a:off x="1467492" y="1818590"/>
            <a:ext cx="9257016" cy="49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治理逻辑独立的进程</a:t>
            </a:r>
            <a:r>
              <a:rPr lang="en-US" altLang="zh-CN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(sidecar)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DFD127-3D7B-5A41-B1FD-95849EFF3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810" y="2515176"/>
            <a:ext cx="6850380" cy="389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3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 3">
            <a:extLst>
              <a:ext uri="{FF2B5EF4-FFF2-40B4-BE49-F238E27FC236}">
                <a16:creationId xmlns:a16="http://schemas.microsoft.com/office/drawing/2014/main" id="{6AE18B18-107F-F640-ACCE-18544898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524" y="760223"/>
            <a:ext cx="8588953" cy="634237"/>
          </a:xfrm>
        </p:spPr>
        <p:txBody>
          <a:bodyPr/>
          <a:lstStyle/>
          <a:p>
            <a:pPr algn="ctr"/>
            <a:r>
              <a:rPr lang="en-US" altLang="zh-CN" sz="3600" dirty="0">
                <a:solidFill>
                  <a:srgbClr val="28D900"/>
                </a:solidFill>
              </a:rPr>
              <a:t>Service Mesh</a:t>
            </a:r>
            <a:endParaRPr lang="zh-CN" altLang="en-US" sz="3600" dirty="0">
              <a:solidFill>
                <a:srgbClr val="28D9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58C070-BA81-5544-84AD-1321318223CF}"/>
              </a:ext>
            </a:extLst>
          </p:cNvPr>
          <p:cNvSpPr txBox="1"/>
          <p:nvPr/>
        </p:nvSpPr>
        <p:spPr>
          <a:xfrm>
            <a:off x="1467492" y="1394460"/>
            <a:ext cx="9257016" cy="142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治理能力独立</a:t>
            </a:r>
            <a:r>
              <a:rPr lang="en-US" altLang="zh-CN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(Sidecar)</a:t>
            </a:r>
          </a:p>
          <a:p>
            <a:pPr marL="342900" indent="-342900">
              <a:lnSpc>
                <a:spcPct val="150000"/>
              </a:lnSpc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应用程序无感知</a:t>
            </a:r>
            <a:r>
              <a:rPr lang="en-US" altLang="zh-CN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    </a:t>
            </a:r>
          </a:p>
          <a:p>
            <a:pPr marL="342900" indent="-342900">
              <a:lnSpc>
                <a:spcPct val="150000"/>
              </a:lnSpc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服务通信的基础设施层</a:t>
            </a:r>
            <a:endParaRPr lang="en-US" altLang="zh-CN" sz="20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pic>
        <p:nvPicPr>
          <p:cNvPr id="1025" name="Picture 1" descr="page5image13303808">
            <a:extLst>
              <a:ext uri="{FF2B5EF4-FFF2-40B4-BE49-F238E27FC236}">
                <a16:creationId xmlns:a16="http://schemas.microsoft.com/office/drawing/2014/main" id="{F813E354-408B-B240-8DB1-E066E74EE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350" y="3089080"/>
            <a:ext cx="53213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44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 3">
            <a:extLst>
              <a:ext uri="{FF2B5EF4-FFF2-40B4-BE49-F238E27FC236}">
                <a16:creationId xmlns:a16="http://schemas.microsoft.com/office/drawing/2014/main" id="{6AE18B18-107F-F640-ACCE-18544898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524" y="760223"/>
            <a:ext cx="8588953" cy="634237"/>
          </a:xfrm>
        </p:spPr>
        <p:txBody>
          <a:bodyPr/>
          <a:lstStyle/>
          <a:p>
            <a:pPr algn="ctr"/>
            <a:r>
              <a:rPr lang="en-US" altLang="zh-CN" sz="3600" dirty="0" err="1">
                <a:solidFill>
                  <a:srgbClr val="28D900"/>
                </a:solidFill>
              </a:rPr>
              <a:t>Istio</a:t>
            </a:r>
            <a:r>
              <a:rPr lang="zh-CN" altLang="en-US" sz="3600" dirty="0">
                <a:solidFill>
                  <a:srgbClr val="28D900"/>
                </a:solidFill>
              </a:rPr>
              <a:t>问世</a:t>
            </a:r>
          </a:p>
        </p:txBody>
      </p:sp>
      <p:pic>
        <p:nvPicPr>
          <p:cNvPr id="2049" name="Picture 1" descr="page6image13258816">
            <a:extLst>
              <a:ext uri="{FF2B5EF4-FFF2-40B4-BE49-F238E27FC236}">
                <a16:creationId xmlns:a16="http://schemas.microsoft.com/office/drawing/2014/main" id="{27BCBB3E-6B0F-E249-B941-258A83926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160" y="1676400"/>
            <a:ext cx="8191500" cy="47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4CD83FB-0BD8-AC43-BAFB-5F31F89276F7}"/>
              </a:ext>
            </a:extLst>
          </p:cNvPr>
          <p:cNvSpPr txBox="1"/>
          <p:nvPr/>
        </p:nvSpPr>
        <p:spPr>
          <a:xfrm>
            <a:off x="284480" y="2512060"/>
            <a:ext cx="9257016" cy="1884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连接</a:t>
            </a:r>
            <a:r>
              <a:rPr lang="en-US" altLang="zh-CN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( Connect )</a:t>
            </a:r>
          </a:p>
          <a:p>
            <a:pPr marL="342900" indent="-342900">
              <a:lnSpc>
                <a:spcPct val="150000"/>
              </a:lnSpc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安全</a:t>
            </a:r>
            <a:r>
              <a:rPr lang="en-US" altLang="zh-CN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( Secure )     </a:t>
            </a:r>
          </a:p>
          <a:p>
            <a:pPr marL="342900" indent="-342900">
              <a:lnSpc>
                <a:spcPct val="150000"/>
              </a:lnSpc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控制</a:t>
            </a:r>
            <a:r>
              <a:rPr lang="en-US" altLang="zh-CN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( Control )</a:t>
            </a:r>
          </a:p>
          <a:p>
            <a:pPr marL="342900" indent="-342900">
              <a:lnSpc>
                <a:spcPct val="150000"/>
              </a:lnSpc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观察</a:t>
            </a:r>
            <a:r>
              <a:rPr lang="en-US" altLang="zh-CN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( Observe )</a:t>
            </a:r>
          </a:p>
        </p:txBody>
      </p:sp>
    </p:spTree>
    <p:extLst>
      <p:ext uri="{BB962C8B-B14F-4D97-AF65-F5344CB8AC3E}">
        <p14:creationId xmlns:p14="http://schemas.microsoft.com/office/powerpoint/2010/main" val="219062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 3">
            <a:extLst>
              <a:ext uri="{FF2B5EF4-FFF2-40B4-BE49-F238E27FC236}">
                <a16:creationId xmlns:a16="http://schemas.microsoft.com/office/drawing/2014/main" id="{6AE18B18-107F-F640-ACCE-18544898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524" y="760223"/>
            <a:ext cx="8588953" cy="634237"/>
          </a:xfrm>
        </p:spPr>
        <p:txBody>
          <a:bodyPr/>
          <a:lstStyle/>
          <a:p>
            <a:pPr algn="ctr"/>
            <a:r>
              <a:rPr lang="en-US" altLang="zh-CN" sz="3600" dirty="0" err="1">
                <a:solidFill>
                  <a:srgbClr val="28D900"/>
                </a:solidFill>
              </a:rPr>
              <a:t>Istio</a:t>
            </a:r>
            <a:r>
              <a:rPr lang="zh-CN" altLang="en-US" sz="3600" dirty="0">
                <a:solidFill>
                  <a:srgbClr val="28D900"/>
                </a:solidFill>
              </a:rPr>
              <a:t>关键能力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BC7617-7CC1-1249-AB74-B15E447C5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403" y="1504950"/>
            <a:ext cx="8051193" cy="28144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9693B86-13F6-8045-9397-9E2BC838D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403" y="4674140"/>
            <a:ext cx="8051193" cy="157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6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 3">
            <a:extLst>
              <a:ext uri="{FF2B5EF4-FFF2-40B4-BE49-F238E27FC236}">
                <a16:creationId xmlns:a16="http://schemas.microsoft.com/office/drawing/2014/main" id="{6AE18B18-107F-F640-ACCE-18544898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524" y="760223"/>
            <a:ext cx="8588953" cy="634237"/>
          </a:xfrm>
        </p:spPr>
        <p:txBody>
          <a:bodyPr/>
          <a:lstStyle/>
          <a:p>
            <a:pPr algn="ctr"/>
            <a:r>
              <a:rPr lang="en-US" altLang="zh-CN" sz="3600" dirty="0" err="1">
                <a:solidFill>
                  <a:srgbClr val="28D900"/>
                </a:solidFill>
              </a:rPr>
              <a:t>Istio</a:t>
            </a:r>
            <a:r>
              <a:rPr lang="en-US" altLang="zh-CN" sz="3600" dirty="0">
                <a:solidFill>
                  <a:srgbClr val="28D900"/>
                </a:solidFill>
              </a:rPr>
              <a:t> + Kubernetes</a:t>
            </a:r>
            <a:endParaRPr lang="zh-CN" altLang="en-US" sz="3600" dirty="0">
              <a:solidFill>
                <a:srgbClr val="28D900"/>
              </a:solidFill>
            </a:endParaRPr>
          </a:p>
        </p:txBody>
      </p:sp>
      <p:pic>
        <p:nvPicPr>
          <p:cNvPr id="4099" name="Picture 3" descr="page8image29373680">
            <a:extLst>
              <a:ext uri="{FF2B5EF4-FFF2-40B4-BE49-F238E27FC236}">
                <a16:creationId xmlns:a16="http://schemas.microsoft.com/office/drawing/2014/main" id="{D05FCFDD-2CAF-D949-9DE6-264D90E68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799" y="1679009"/>
            <a:ext cx="939800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8556CAF-3226-3141-9E73-D33C90F01DFF}"/>
              </a:ext>
            </a:extLst>
          </p:cNvPr>
          <p:cNvSpPr/>
          <p:nvPr/>
        </p:nvSpPr>
        <p:spPr>
          <a:xfrm>
            <a:off x="1663826" y="2086094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</a:t>
            </a:r>
            <a:endParaRPr lang="en-US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治理 </a:t>
            </a:r>
            <a:endParaRPr lang="zh-CN" altLang="en-US" dirty="0">
              <a:effectLst/>
            </a:endParaRPr>
          </a:p>
        </p:txBody>
      </p:sp>
      <p:pic>
        <p:nvPicPr>
          <p:cNvPr id="4100" name="Picture 4" descr="page8image29361248">
            <a:extLst>
              <a:ext uri="{FF2B5EF4-FFF2-40B4-BE49-F238E27FC236}">
                <a16:creationId xmlns:a16="http://schemas.microsoft.com/office/drawing/2014/main" id="{FAB977A0-EE9D-8442-BA12-138B37342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799" y="3546594"/>
            <a:ext cx="93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page8image13243472">
            <a:extLst>
              <a:ext uri="{FF2B5EF4-FFF2-40B4-BE49-F238E27FC236}">
                <a16:creationId xmlns:a16="http://schemas.microsoft.com/office/drawing/2014/main" id="{14EC521C-A70B-1A4C-A5DB-4EE7E4B47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0" y="1534160"/>
            <a:ext cx="8255000" cy="43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619B3C08-357D-2F47-8878-708BA4957384}"/>
              </a:ext>
            </a:extLst>
          </p:cNvPr>
          <p:cNvSpPr/>
          <p:nvPr/>
        </p:nvSpPr>
        <p:spPr>
          <a:xfrm>
            <a:off x="1718625" y="4189214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</a:t>
            </a:r>
            <a:endParaRPr lang="en-US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运维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9523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 3">
            <a:extLst>
              <a:ext uri="{FF2B5EF4-FFF2-40B4-BE49-F238E27FC236}">
                <a16:creationId xmlns:a16="http://schemas.microsoft.com/office/drawing/2014/main" id="{6AE18B18-107F-F640-ACCE-18544898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524" y="760223"/>
            <a:ext cx="8588953" cy="634237"/>
          </a:xfrm>
        </p:spPr>
        <p:txBody>
          <a:bodyPr/>
          <a:lstStyle/>
          <a:p>
            <a:pPr algn="ctr"/>
            <a:r>
              <a:rPr lang="en-US" altLang="zh-CN" sz="3600" dirty="0" err="1">
                <a:solidFill>
                  <a:srgbClr val="28D900"/>
                </a:solidFill>
              </a:rPr>
              <a:t>Istio</a:t>
            </a:r>
            <a:r>
              <a:rPr lang="zh-CN" altLang="en-US" sz="3600" dirty="0">
                <a:solidFill>
                  <a:srgbClr val="28D900"/>
                </a:solidFill>
              </a:rPr>
              <a:t>与</a:t>
            </a:r>
            <a:r>
              <a:rPr lang="en-US" altLang="zh-CN" sz="3600" dirty="0">
                <a:solidFill>
                  <a:srgbClr val="28D900"/>
                </a:solidFill>
              </a:rPr>
              <a:t>Kubernetes</a:t>
            </a:r>
            <a:r>
              <a:rPr lang="zh-CN" altLang="en-US" sz="3600" dirty="0">
                <a:solidFill>
                  <a:srgbClr val="28D900"/>
                </a:solidFill>
              </a:rPr>
              <a:t>架构关系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9137F60-2C51-E548-A5B8-3E2E38FF3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160" y="1901412"/>
            <a:ext cx="6837680" cy="461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9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7082</TotalTime>
  <Words>202</Words>
  <Application>Microsoft Macintosh PowerPoint</Application>
  <PresentationFormat>宽屏</PresentationFormat>
  <Paragraphs>31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宋体</vt:lpstr>
      <vt:lpstr>Microsoft YaHei</vt:lpstr>
      <vt:lpstr>Microsoft YaHei Light</vt:lpstr>
      <vt:lpstr>Arial</vt:lpstr>
      <vt:lpstr>Office 主题​​</vt:lpstr>
      <vt:lpstr>PowerPoint 演示文稿</vt:lpstr>
      <vt:lpstr>服务治理的三个阶段</vt:lpstr>
      <vt:lpstr>服务治理的三个阶段</vt:lpstr>
      <vt:lpstr>服务治理的三个阶段</vt:lpstr>
      <vt:lpstr>Service Mesh</vt:lpstr>
      <vt:lpstr>Istio问世</vt:lpstr>
      <vt:lpstr>Istio关键能力</vt:lpstr>
      <vt:lpstr>Istio + Kubernetes</vt:lpstr>
      <vt:lpstr>Istio与Kubernetes架构关系</vt:lpstr>
      <vt:lpstr>流量管理基础概念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用户</cp:lastModifiedBy>
  <cp:revision>248</cp:revision>
  <dcterms:created xsi:type="dcterms:W3CDTF">2018-07-03T08:49:45Z</dcterms:created>
  <dcterms:modified xsi:type="dcterms:W3CDTF">2020-03-10T06:08:13Z</dcterms:modified>
</cp:coreProperties>
</file>