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4" r:id="rId3"/>
    <p:sldId id="308" r:id="rId4"/>
    <p:sldId id="309" r:id="rId5"/>
    <p:sldId id="310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900"/>
    <a:srgbClr val="28C700"/>
    <a:srgbClr val="69D33F"/>
    <a:srgbClr val="02BA04"/>
    <a:srgbClr val="00B050"/>
    <a:srgbClr val="FE9727"/>
    <a:srgbClr val="0B9444"/>
    <a:srgbClr val="28CB00"/>
    <a:srgbClr val="0BB544"/>
    <a:srgbClr val="0BA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6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C40761-B44E-5042-A93D-FA32262E2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F5C9CB-6157-F240-80D0-4527B66A2B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3E3E8-8330-D34A-8A7C-4B8C70AD9F97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23E32B-1659-9042-A764-46F0850D3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13BDA-C5AA-694A-82DD-DB705C7DDD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8EAB1-7A70-AB4B-9A55-47987689A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103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5426A-9227-924A-94B5-A5881B1F9B1E}" type="datetimeFigureOut">
              <a:rPr kumimoji="1" lang="zh-CN" altLang="en-US" smtClean="0"/>
              <a:t>2019/6/6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AA05F-48D9-924B-B61A-95B9553E0BD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幻灯片图像占位符 7">
            <a:extLst>
              <a:ext uri="{FF2B5EF4-FFF2-40B4-BE49-F238E27FC236}">
                <a16:creationId xmlns:a16="http://schemas.microsoft.com/office/drawing/2014/main" id="{5872BBF0-8199-7D4B-8F3C-44206CE8A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6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AA05F-48D9-924B-B61A-95B9553E0BD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40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F53E1CE-3504-6F43-9346-25F746AD5507}"/>
              </a:ext>
            </a:extLst>
          </p:cNvPr>
          <p:cNvSpPr txBox="1"/>
          <p:nvPr userDrawn="1"/>
        </p:nvSpPr>
        <p:spPr>
          <a:xfrm>
            <a:off x="11268635" y="-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EE29D7-DD8E-0C4A-8655-1872A1ADDA5A}"/>
              </a:ext>
            </a:extLst>
          </p:cNvPr>
          <p:cNvSpPr txBox="1"/>
          <p:nvPr userDrawn="1"/>
        </p:nvSpPr>
        <p:spPr>
          <a:xfrm>
            <a:off x="4451159" y="6170852"/>
            <a:ext cx="32896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 GREAT WORKFORCE</a:t>
            </a:r>
            <a:r>
              <a:rPr kumimoji="1" lang="zh-CN" altLang="en-US" sz="9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zh-CN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GAIA</a:t>
            </a:r>
            <a:r>
              <a:rPr kumimoji="1" lang="zh-CN" altLang="en-US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 </a:t>
            </a:r>
            <a:r>
              <a:rPr kumimoji="1" lang="en-US" altLang="zh-CN" sz="900" kern="1200" spc="300" dirty="0">
                <a:solidFill>
                  <a:srgbClr val="28D9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WORKS</a:t>
            </a:r>
            <a:endParaRPr kumimoji="1" lang="zh-CN" altLang="en-US" sz="900" kern="1200" spc="300" dirty="0">
              <a:solidFill>
                <a:srgbClr val="28D9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  <a:p>
            <a:pPr algn="ctr"/>
            <a:endParaRPr kumimoji="1" lang="zh-CN" altLang="en-US" sz="800" spc="300" dirty="0">
              <a:solidFill>
                <a:srgbClr val="28D9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50B28B-653E-B541-9A36-7E7B588D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956" y="2731253"/>
            <a:ext cx="9377337" cy="947938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31989A-AC88-EB4F-A16F-0D3DF73C24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9781" y="1309842"/>
            <a:ext cx="1592438" cy="5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0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1AFEE-C98F-EC40-9EE6-360B3058E88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AFB5BB-C2D5-B246-95F4-C5CC6614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6DA817D-40A2-8040-9EB4-33E0B7A9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939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12DC119-5BE4-F649-B830-FAC1FD81F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0805" y="3051175"/>
            <a:ext cx="6930390" cy="75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7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9C815-B7D1-A342-895B-F3AED4771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8876" y="1054442"/>
            <a:ext cx="10162736" cy="718087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543FB4D-D34E-8347-B46B-028A1F39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7337" y="2437229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C15AC5B-CCFD-2948-BF48-668D8B6A21C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507337" y="3161715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992CDF2-54F3-6B42-B378-403BDC0D5CE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2507337" y="3886201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529C09B-EC99-514E-AF5E-8C07B0FFA2A2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2507337" y="4610687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018EB37-0817-3C44-A9F4-C48DCE6DA384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677880" y="2437229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F54012-2456-CE49-A789-FC0409100473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677880" y="3161715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73BA478-DC77-444A-B711-D4E249F7D83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677880" y="3886201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0AEC700-7E4F-6040-8A2C-8DF54EA08D9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6677880" y="4610687"/>
            <a:ext cx="3932237" cy="3262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97233B9-F907-A146-B3D1-C62E96080A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4CD7F-3AA6-0A4B-AEFC-7278CE11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784" y="2847011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48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B0F6E9-4E5C-C243-9195-A9BD256F5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0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A36CB-0FC0-6542-86DB-50FCBCA75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08" y="528810"/>
            <a:ext cx="9059468" cy="665428"/>
          </a:xfrm>
          <a:prstGeom prst="rect">
            <a:avLst/>
          </a:prstGeom>
        </p:spPr>
        <p:txBody>
          <a:bodyPr anchor="b"/>
          <a:lstStyle>
            <a:lvl1pPr algn="ctr">
              <a:defRPr sz="44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02075B-FD4C-264F-B64B-EAD8AE8C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30"/>
            <a:ext cx="10515600" cy="46081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FD3858-E6B2-CE4E-A1D5-3172DBEB57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3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9A36CB-0FC0-6542-86DB-50FCBCA75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81" y="799743"/>
            <a:ext cx="9059468" cy="665428"/>
          </a:xfrm>
          <a:prstGeom prst="rect">
            <a:avLst/>
          </a:prstGeom>
        </p:spPr>
        <p:txBody>
          <a:bodyPr anchor="b"/>
          <a:lstStyle>
            <a:lvl1pPr algn="ctr">
              <a:defRPr sz="44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08EAB-75F5-4441-9D28-CF5A5EEC88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170" y="369750"/>
            <a:ext cx="1017411" cy="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6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AE73127-13D2-5842-A2BB-AD0A0596D0A6}"/>
              </a:ext>
            </a:extLst>
          </p:cNvPr>
          <p:cNvSpPr txBox="1"/>
          <p:nvPr userDrawn="1"/>
        </p:nvSpPr>
        <p:spPr>
          <a:xfrm>
            <a:off x="4917408" y="6481026"/>
            <a:ext cx="2614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 GREAT WORKFORCE</a:t>
            </a:r>
            <a:r>
              <a:rPr kumimoji="1" lang="zh-CN" altLang="en-US" sz="6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kumimoji="1" lang="en-US" altLang="zh-CN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GAIA</a:t>
            </a:r>
            <a:r>
              <a:rPr kumimoji="1" lang="zh-CN" altLang="en-US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 </a:t>
            </a:r>
            <a:r>
              <a:rPr kumimoji="1" lang="en-US" altLang="zh-CN" sz="600" kern="1200" spc="300" dirty="0">
                <a:solidFill>
                  <a:srgbClr val="0BA0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rPr>
              <a:t>WORKS</a:t>
            </a:r>
            <a:endParaRPr kumimoji="1" lang="zh-CN" altLang="en-US" sz="600" kern="1200" spc="300" dirty="0">
              <a:solidFill>
                <a:srgbClr val="0BA0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cs"/>
            </a:endParaRPr>
          </a:p>
          <a:p>
            <a:endParaRPr kumimoji="1" lang="zh-CN" altLang="en-US" sz="600" spc="300" dirty="0">
              <a:solidFill>
                <a:srgbClr val="0BA0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4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FCEE5F-5554-8948-82E3-75D2ADE5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391"/>
            <a:ext cx="10515600" cy="108411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23E79D-F77D-FE43-8BA5-1AAD95AE3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8911B1A-BB5F-994D-8E19-208E284B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5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2A875D-A4E5-2C4D-B830-3BC8A478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C34722-BD9C-214A-92FB-8B810A8EE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88AD04-25CF-DB4A-8180-804E23FD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EA9916D-863D-C44F-8966-AF3E92124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1C0C65-E619-5E48-8104-EF26D4254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0F0699-8B1E-9542-B09E-E905A271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solidFill>
                  <a:srgbClr val="0B944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82923C-7E9C-994D-BD6E-18E72C4F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9ECA715-138F-3E49-9789-538DE82C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1623"/>
            </a:gs>
            <a:gs pos="99000">
              <a:srgbClr val="27273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99C619E-A8DB-2E4E-96EC-0CAE3E94F12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F03CD2E-0384-5B40-98BD-2BDC5541BAD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7B091FA-4B17-804B-8948-1B4E1029917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7ADF03-0D5A-2F4B-9FAC-C9765C836181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6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0" r:id="rId4"/>
    <p:sldLayoutId id="2147483656" r:id="rId5"/>
    <p:sldLayoutId id="2147483657" r:id="rId6"/>
    <p:sldLayoutId id="2147483654" r:id="rId7"/>
    <p:sldLayoutId id="2147483655" r:id="rId8"/>
    <p:sldLayoutId id="2147483658" r:id="rId9"/>
    <p:sldLayoutId id="2147483659" r:id="rId10"/>
    <p:sldLayoutId id="21474836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2C30A0-57FF-8341-A7B1-A058C742C373}"/>
              </a:ext>
            </a:extLst>
          </p:cNvPr>
          <p:cNvSpPr txBox="1"/>
          <p:nvPr/>
        </p:nvSpPr>
        <p:spPr>
          <a:xfrm>
            <a:off x="1598239" y="2253310"/>
            <a:ext cx="8995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lang="zh-CN" altLang="en-US" sz="60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</a:t>
            </a:r>
            <a:r>
              <a:rPr lang="en-US" altLang="zh-CN" sz="6000" b="1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http_server</a:t>
            </a:r>
            <a:r>
              <a:rPr lang="zh-CN" altLang="en-US" sz="60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br>
              <a:rPr lang="en-US" altLang="zh-CN" sz="5400" dirty="0"/>
            </a:br>
            <a:endParaRPr kumimoji="1" lang="zh-CN" altLang="en-US" sz="3600" spc="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0EE560-F656-6043-831F-8E26F1DFDEBD}"/>
              </a:ext>
            </a:extLst>
          </p:cNvPr>
          <p:cNvSpPr txBox="1"/>
          <p:nvPr/>
        </p:nvSpPr>
        <p:spPr>
          <a:xfrm>
            <a:off x="-6234545" y="-6650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46B332-FADA-0D48-B70F-563C1971BBA6}"/>
              </a:ext>
            </a:extLst>
          </p:cNvPr>
          <p:cNvSpPr/>
          <p:nvPr/>
        </p:nvSpPr>
        <p:spPr>
          <a:xfrm>
            <a:off x="4507175" y="4406864"/>
            <a:ext cx="3177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Chen Xu </a:t>
            </a:r>
            <a:r>
              <a:rPr lang="zh-CN" altLang="en-US" sz="1600" spc="3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徐晨</a:t>
            </a:r>
            <a:endParaRPr lang="en-US" altLang="zh-CN" sz="1600" spc="3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1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3">
            <a:extLst>
              <a:ext uri="{FF2B5EF4-FFF2-40B4-BE49-F238E27FC236}">
                <a16:creationId xmlns:a16="http://schemas.microsoft.com/office/drawing/2014/main" id="{6AE18B18-107F-F640-ACCE-18544898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524" y="760223"/>
            <a:ext cx="8588953" cy="634237"/>
          </a:xfrm>
        </p:spPr>
        <p:txBody>
          <a:bodyPr/>
          <a:lstStyle/>
          <a:p>
            <a:pPr algn="ctr"/>
            <a:r>
              <a:rPr lang="en-US" altLang="zh-CN" sz="3600" dirty="0">
                <a:solidFill>
                  <a:srgbClr val="28D900"/>
                </a:solidFill>
              </a:rPr>
              <a:t>Hello World</a:t>
            </a:r>
            <a:endParaRPr lang="zh-CN" altLang="en-US" sz="3600" dirty="0">
              <a:solidFill>
                <a:srgbClr val="28D9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4BA138-0EA6-FD4F-92A4-42481344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96" y="1838960"/>
            <a:ext cx="9386807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5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8D8E1D8A-65A6-BA4F-8839-364965F5A471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endParaRPr lang="zh-CN" altLang="en-US" sz="3600" b="1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71C89C-7A63-124B-B886-3348E865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223"/>
            <a:ext cx="6835140" cy="54930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216DC3-4057-6C44-A3AD-C92C8C5F9E08}"/>
              </a:ext>
            </a:extLst>
          </p:cNvPr>
          <p:cNvSpPr txBox="1"/>
          <p:nvPr/>
        </p:nvSpPr>
        <p:spPr>
          <a:xfrm>
            <a:off x="6835140" y="3606293"/>
            <a:ext cx="5266450" cy="28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requestListener</a:t>
            </a:r>
            <a:r>
              <a:rPr lang="zh-CN" altLang="e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回调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函数作为观察者，监听了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request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事件，默认超时时间为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2min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连接建立时，观察者</a:t>
            </a:r>
            <a:r>
              <a:rPr lang="en-US" altLang="zh-CN" sz="20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connectionListener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处理</a:t>
            </a:r>
            <a:r>
              <a:rPr lang="en-US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connection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事件</a:t>
            </a: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HTTP parser 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来解析通过 </a:t>
            </a:r>
            <a:r>
              <a:rPr lang="en" altLang="zh-CN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TCP </a:t>
            </a:r>
            <a:r>
              <a:rPr lang="zh-CN" altLang="en-US" sz="20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传输过来的数据</a:t>
            </a: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E610A3-2B83-A748-A13E-BB2A1683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40" y="760223"/>
            <a:ext cx="535686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9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F1EE09B0-A015-724A-B31A-EB9E42B1F4F8}"/>
              </a:ext>
            </a:extLst>
          </p:cNvPr>
          <p:cNvSpPr txBox="1">
            <a:spLocks/>
          </p:cNvSpPr>
          <p:nvPr/>
        </p:nvSpPr>
        <p:spPr>
          <a:xfrm>
            <a:off x="1801524" y="760223"/>
            <a:ext cx="8588953" cy="634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3600" b="1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A8D925-A7F1-694A-AF24-BE380EC0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462280"/>
            <a:ext cx="5702300" cy="59978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98CB22-995E-0346-90C5-BC65676C66B0}"/>
              </a:ext>
            </a:extLst>
          </p:cNvPr>
          <p:cNvSpPr txBox="1"/>
          <p:nvPr/>
        </p:nvSpPr>
        <p:spPr>
          <a:xfrm>
            <a:off x="6046470" y="462280"/>
            <a:ext cx="5266450" cy="6039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parser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是从一个“池”中获取的，这个“池”使用了一种叫做 </a:t>
            </a: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freelist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的数据结构</a:t>
            </a:r>
            <a:endParaRPr lang="en-US" altLang="zh-CN" sz="16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为了尽可能的对 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parser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进行重用，并避免了不断调用构造函数的消耗，且设有数量上限（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http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模块中为 </a:t>
            </a:r>
            <a:r>
              <a:rPr lang="en-US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1000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）。</a:t>
            </a:r>
            <a:endParaRPr lang="en-US" altLang="zh-CN" sz="16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parserOnHeaders</a:t>
            </a:r>
            <a:r>
              <a:rPr lang="zh-CN" altLang="e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：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不断解析推入的请求头数据。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parserOnHeadersComplete</a:t>
            </a:r>
            <a:r>
              <a:rPr lang="zh-CN" altLang="e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：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请求头解析完毕，构造 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header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对象，为请求体创建 </a:t>
            </a: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http.IncomingMessage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实例。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parserOnBody</a:t>
            </a:r>
            <a:r>
              <a:rPr lang="zh-CN" altLang="e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：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不断解析推入的请求体数据。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parserOnExecute</a:t>
            </a:r>
            <a:r>
              <a:rPr lang="zh-CN" altLang="e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：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请求体解析完毕，检查解析是否报错，若报错，直接触发 </a:t>
            </a: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clientError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事件。若请求为 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CONNECT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方法，或带有 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Upgrade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头，则直接触发 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connect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或 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upgrade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事件。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parserOnIncoming</a:t>
            </a:r>
            <a:r>
              <a:rPr lang="zh-CN" altLang="e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：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处理具体解析完毕的请求。</a:t>
            </a: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229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317688-961E-D342-BAAF-AEDD9684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" y="808990"/>
            <a:ext cx="6083300" cy="5537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5D0569-129A-9641-95CD-5C440BF64777}"/>
              </a:ext>
            </a:extLst>
          </p:cNvPr>
          <p:cNvSpPr txBox="1"/>
          <p:nvPr/>
        </p:nvSpPr>
        <p:spPr>
          <a:xfrm>
            <a:off x="6572250" y="919480"/>
            <a:ext cx="5266450" cy="350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Incoming</a:t>
            </a:r>
            <a:r>
              <a:rPr lang="en-US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</a:t>
            </a:r>
            <a:r>
              <a:rPr lang="zh-Hans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缓冲</a:t>
            </a:r>
            <a:r>
              <a:rPr lang="en-US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IncomingMessage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实例。</a:t>
            </a:r>
            <a:endParaRPr lang="en-US" altLang="zh-CN" sz="16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Outgoing: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缓冲</a:t>
            </a: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ServerResponse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实例。</a:t>
            </a:r>
            <a:endParaRPr lang="en-US" altLang="zh-CN" sz="16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通过 </a:t>
            </a: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IncomingMessage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实例构建相应的 </a:t>
            </a: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ServerResponse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 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实例</a:t>
            </a:r>
            <a:r>
              <a:rPr lang="en-US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,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并且通过 </a:t>
            </a: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res.assignSocket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(socket); </a:t>
            </a:r>
            <a:r>
              <a:rPr lang="zh-CN" altLang="e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，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绑定了 三元组 </a:t>
            </a:r>
            <a:r>
              <a:rPr lang="en-US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&lt;</a:t>
            </a: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req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, res, socket&gt;</a:t>
            </a:r>
            <a:r>
              <a:rPr lang="zh-CN" altLang="e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。</a:t>
            </a:r>
            <a:endParaRPr lang="en-US" altLang="zh-CN" sz="16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最后，发送 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request </a:t>
            </a:r>
            <a:r>
              <a:rPr lang="zh-CN" altLang="en-US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事件，参数为</a:t>
            </a:r>
            <a:r>
              <a:rPr lang="en" altLang="zh-CN" sz="1600" dirty="0" err="1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req</a:t>
            </a:r>
            <a:r>
              <a:rPr lang="en" altLang="zh-C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, res</a:t>
            </a:r>
            <a:r>
              <a:rPr lang="zh-CN" altLang="en" sz="1600" dirty="0">
                <a:solidFill>
                  <a:srgbClr val="28D9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。</a:t>
            </a:r>
            <a:endParaRPr lang="en-US" altLang="zh-CN" sz="16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  <a:p>
            <a:pPr marL="342900" indent="-342900">
              <a:lnSpc>
                <a:spcPct val="150000"/>
              </a:lnSpc>
              <a:buClr>
                <a:srgbClr val="28D900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28D9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6939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98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209</Words>
  <Application>Microsoft Macintosh PowerPoint</Application>
  <PresentationFormat>宽屏</PresentationFormat>
  <Paragraphs>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Microsoft YaHei</vt:lpstr>
      <vt:lpstr>Microsoft YaHei Light</vt:lpstr>
      <vt:lpstr>Arial</vt:lpstr>
      <vt:lpstr>Office 主题​​</vt:lpstr>
      <vt:lpstr>PowerPoint 演示文稿</vt:lpstr>
      <vt:lpstr>Hello World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用户</cp:lastModifiedBy>
  <cp:revision>221</cp:revision>
  <dcterms:created xsi:type="dcterms:W3CDTF">2018-07-03T08:49:45Z</dcterms:created>
  <dcterms:modified xsi:type="dcterms:W3CDTF">2019-06-06T01:15:04Z</dcterms:modified>
</cp:coreProperties>
</file>