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51" r:id="rId2"/>
    <p:sldMasterId id="2147483654" r:id="rId3"/>
  </p:sldMasterIdLst>
  <p:notesMasterIdLst>
    <p:notesMasterId r:id="rId20"/>
  </p:notesMasterIdLst>
  <p:handoutMasterIdLst>
    <p:handoutMasterId r:id="rId21"/>
  </p:handoutMasterIdLst>
  <p:sldIdLst>
    <p:sldId id="256" r:id="rId4"/>
    <p:sldId id="281" r:id="rId5"/>
    <p:sldId id="282" r:id="rId6"/>
    <p:sldId id="291" r:id="rId7"/>
    <p:sldId id="284" r:id="rId8"/>
    <p:sldId id="292" r:id="rId9"/>
    <p:sldId id="262" r:id="rId10"/>
    <p:sldId id="271" r:id="rId11"/>
    <p:sldId id="274" r:id="rId12"/>
    <p:sldId id="293" r:id="rId13"/>
    <p:sldId id="294" r:id="rId14"/>
    <p:sldId id="279" r:id="rId15"/>
    <p:sldId id="273" r:id="rId16"/>
    <p:sldId id="295" r:id="rId17"/>
    <p:sldId id="280" r:id="rId18"/>
    <p:sldId id="270" r:id="rId19"/>
  </p:sldIdLst>
  <p:sldSz cx="12192000" cy="6858000"/>
  <p:notesSz cx="6797675" cy="9928225"/>
  <p:embeddedFontLst>
    <p:embeddedFont>
      <p:font typeface="微軟正黑體" panose="020B0604030504040204" pitchFamily="34" charset="-12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E7F6EF"/>
    <a:srgbClr val="FFCCCC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84553" autoAdjust="0"/>
  </p:normalViewPr>
  <p:slideViewPr>
    <p:cSldViewPr snapToGrid="0">
      <p:cViewPr varScale="1">
        <p:scale>
          <a:sx n="97" d="100"/>
          <a:sy n="97" d="100"/>
        </p:scale>
        <p:origin x="864" y="42"/>
      </p:cViewPr>
      <p:guideLst/>
    </p:cSldViewPr>
  </p:slideViewPr>
  <p:outlineViewPr>
    <p:cViewPr>
      <p:scale>
        <a:sx n="33" d="100"/>
        <a:sy n="33" d="100"/>
      </p:scale>
      <p:origin x="0" y="-3845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07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6B6346-9443-4FC4-A2CF-3005BC9FEFD0}" type="doc">
      <dgm:prSet loTypeId="urn:microsoft.com/office/officeart/2005/8/layout/pyramid1" loCatId="pyramid" qsTypeId="urn:microsoft.com/office/officeart/2005/8/quickstyle/simple3" qsCatId="simple" csTypeId="urn:microsoft.com/office/officeart/2005/8/colors/accent1_3" csCatId="accent1" phldr="1"/>
      <dgm:spPr/>
    </dgm:pt>
    <dgm:pt modelId="{1FB452E8-72A4-4848-B9A8-D22569B81445}">
      <dgm:prSet phldrT="[文字]" custT="1"/>
      <dgm:spPr/>
      <dgm:t>
        <a:bodyPr/>
        <a:lstStyle/>
        <a:p>
          <a:endParaRPr lang="en-US" altLang="zh-TW" sz="1800" dirty="0" smtClean="0"/>
        </a:p>
        <a:p>
          <a:r>
            <a:rPr lang="en-US" altLang="zh-TW" sz="1800" dirty="0" smtClean="0"/>
            <a:t>HA</a:t>
          </a:r>
        </a:p>
        <a:p>
          <a:r>
            <a:rPr lang="en-US" altLang="zh-TW" sz="1400" dirty="0" smtClean="0"/>
            <a:t>(RTO &lt; 10mins)</a:t>
          </a:r>
          <a:endParaRPr lang="zh-TW" altLang="en-US" sz="1400" dirty="0"/>
        </a:p>
      </dgm:t>
    </dgm:pt>
    <dgm:pt modelId="{394EB0EA-D19F-47B3-AB8B-C1926810EB83}" type="parTrans" cxnId="{6DB89197-BC3D-46DE-B00F-DD541D000623}">
      <dgm:prSet/>
      <dgm:spPr/>
      <dgm:t>
        <a:bodyPr/>
        <a:lstStyle/>
        <a:p>
          <a:endParaRPr lang="zh-TW" altLang="en-US"/>
        </a:p>
      </dgm:t>
    </dgm:pt>
    <dgm:pt modelId="{980CE19B-02D9-4852-9A4E-0560D807A6D4}" type="sibTrans" cxnId="{6DB89197-BC3D-46DE-B00F-DD541D000623}">
      <dgm:prSet/>
      <dgm:spPr/>
      <dgm:t>
        <a:bodyPr/>
        <a:lstStyle/>
        <a:p>
          <a:endParaRPr lang="zh-TW" altLang="en-US"/>
        </a:p>
      </dgm:t>
    </dgm:pt>
    <dgm:pt modelId="{EA491AF0-D2D2-4B90-9D09-52C8E1A3F3EA}">
      <dgm:prSet phldrT="[文字]" custT="1"/>
      <dgm:spPr/>
      <dgm:t>
        <a:bodyPr/>
        <a:lstStyle/>
        <a:p>
          <a:r>
            <a:rPr lang="en-US" altLang="zh-TW" sz="2400" dirty="0" smtClean="0"/>
            <a:t>BACKUP</a:t>
          </a:r>
        </a:p>
        <a:p>
          <a:r>
            <a:rPr lang="en-US" altLang="zh-TW" sz="2400" dirty="0" smtClean="0"/>
            <a:t>( RTO &lt; 1d )</a:t>
          </a:r>
          <a:endParaRPr lang="zh-TW" altLang="en-US" sz="2400" dirty="0"/>
        </a:p>
      </dgm:t>
    </dgm:pt>
    <dgm:pt modelId="{74B4CA18-A042-43F1-AB23-D3E852930CCA}" type="parTrans" cxnId="{877D81D5-EE06-442B-8A71-7F93BEBF13BA}">
      <dgm:prSet/>
      <dgm:spPr/>
      <dgm:t>
        <a:bodyPr/>
        <a:lstStyle/>
        <a:p>
          <a:endParaRPr lang="zh-TW" altLang="en-US"/>
        </a:p>
      </dgm:t>
    </dgm:pt>
    <dgm:pt modelId="{36F68F08-B799-4812-98D4-4103F70875A3}" type="sibTrans" cxnId="{877D81D5-EE06-442B-8A71-7F93BEBF13BA}">
      <dgm:prSet/>
      <dgm:spPr/>
      <dgm:t>
        <a:bodyPr/>
        <a:lstStyle/>
        <a:p>
          <a:endParaRPr lang="zh-TW" altLang="en-US"/>
        </a:p>
      </dgm:t>
    </dgm:pt>
    <dgm:pt modelId="{774F4825-BC2B-4A4E-81E3-613D22DBA55E}">
      <dgm:prSet phldrT="[文字]" custT="1"/>
      <dgm:spPr/>
      <dgm:t>
        <a:bodyPr/>
        <a:lstStyle/>
        <a:p>
          <a:r>
            <a:rPr lang="en-US" altLang="zh-TW" sz="2400" dirty="0" smtClean="0"/>
            <a:t>DR</a:t>
          </a:r>
        </a:p>
        <a:p>
          <a:r>
            <a:rPr lang="en-US" altLang="zh-TW" sz="2400" dirty="0" smtClean="0"/>
            <a:t>( RTO &lt; 4hrs )</a:t>
          </a:r>
          <a:endParaRPr lang="zh-TW" altLang="en-US" sz="2400" dirty="0"/>
        </a:p>
      </dgm:t>
    </dgm:pt>
    <dgm:pt modelId="{BE23C2A4-989D-41EA-93BA-5652150EB171}" type="sibTrans" cxnId="{A2840F60-32DF-443D-92EB-DC583706D672}">
      <dgm:prSet/>
      <dgm:spPr/>
      <dgm:t>
        <a:bodyPr/>
        <a:lstStyle/>
        <a:p>
          <a:endParaRPr lang="zh-TW" altLang="en-US"/>
        </a:p>
      </dgm:t>
    </dgm:pt>
    <dgm:pt modelId="{8197C76D-6F14-4249-9925-2D6800FA6113}" type="parTrans" cxnId="{A2840F60-32DF-443D-92EB-DC583706D672}">
      <dgm:prSet/>
      <dgm:spPr/>
      <dgm:t>
        <a:bodyPr/>
        <a:lstStyle/>
        <a:p>
          <a:endParaRPr lang="zh-TW" altLang="en-US"/>
        </a:p>
      </dgm:t>
    </dgm:pt>
    <dgm:pt modelId="{43CE38EA-E4A1-4F4A-995D-4DE0CC1C29C0}">
      <dgm:prSet custT="1"/>
      <dgm:spPr/>
      <dgm:t>
        <a:bodyPr/>
        <a:lstStyle/>
        <a:p>
          <a:r>
            <a:rPr lang="en-US" altLang="zh-TW" sz="1400" dirty="0" smtClean="0"/>
            <a:t>Oracle Database Recovery</a:t>
          </a:r>
          <a:r>
            <a:rPr lang="en-US" altLang="zh-TW" sz="1800" dirty="0" smtClean="0"/>
            <a:t/>
          </a:r>
          <a:br>
            <a:rPr lang="en-US" altLang="zh-TW" sz="1800" dirty="0" smtClean="0"/>
          </a:br>
          <a:r>
            <a:rPr lang="en-US" altLang="zh-TW" sz="1400" dirty="0" smtClean="0"/>
            <a:t>( Keeping Synchronizing )</a:t>
          </a:r>
          <a:endParaRPr lang="zh-TW" altLang="en-US" sz="1400" dirty="0"/>
        </a:p>
      </dgm:t>
    </dgm:pt>
    <dgm:pt modelId="{5F05AD8E-D501-4D8B-9A32-23C1F4FC942F}" type="parTrans" cxnId="{52721450-5772-42F7-9B4A-969C0DCBC93B}">
      <dgm:prSet/>
      <dgm:spPr/>
      <dgm:t>
        <a:bodyPr/>
        <a:lstStyle/>
        <a:p>
          <a:endParaRPr lang="zh-TW" altLang="en-US"/>
        </a:p>
      </dgm:t>
    </dgm:pt>
    <dgm:pt modelId="{430684A9-402A-4D7E-ABFA-69C92FCE93D4}" type="sibTrans" cxnId="{52721450-5772-42F7-9B4A-969C0DCBC93B}">
      <dgm:prSet/>
      <dgm:spPr/>
      <dgm:t>
        <a:bodyPr/>
        <a:lstStyle/>
        <a:p>
          <a:endParaRPr lang="zh-TW" altLang="en-US"/>
        </a:p>
      </dgm:t>
    </dgm:pt>
    <dgm:pt modelId="{32D6E92A-55CD-4953-BC14-CE54DF3D01FB}">
      <dgm:prSet custT="1"/>
      <dgm:spPr/>
      <dgm:t>
        <a:bodyPr/>
        <a:lstStyle/>
        <a:p>
          <a:r>
            <a:rPr lang="en-US" altLang="zh-TW" sz="1600" dirty="0" err="1" smtClean="0"/>
            <a:t>Vmware</a:t>
          </a:r>
          <a:r>
            <a:rPr lang="en-US" altLang="zh-TW" sz="1600" dirty="0" smtClean="0"/>
            <a:t> High Availably Cluster</a:t>
          </a:r>
          <a:endParaRPr lang="zh-TW" altLang="en-US" sz="1600" dirty="0"/>
        </a:p>
      </dgm:t>
    </dgm:pt>
    <dgm:pt modelId="{70B77249-18BD-410B-B2F2-B89A7CB594DB}" type="parTrans" cxnId="{781077B7-3940-4771-BAA4-372B23812394}">
      <dgm:prSet/>
      <dgm:spPr/>
      <dgm:t>
        <a:bodyPr/>
        <a:lstStyle/>
        <a:p>
          <a:endParaRPr lang="zh-TW" altLang="en-US"/>
        </a:p>
      </dgm:t>
    </dgm:pt>
    <dgm:pt modelId="{5ACC85C8-974D-4A8E-BC8A-4DED39B2B468}" type="sibTrans" cxnId="{781077B7-3940-4771-BAA4-372B23812394}">
      <dgm:prSet/>
      <dgm:spPr/>
      <dgm:t>
        <a:bodyPr/>
        <a:lstStyle/>
        <a:p>
          <a:endParaRPr lang="zh-TW" altLang="en-US"/>
        </a:p>
      </dgm:t>
    </dgm:pt>
    <dgm:pt modelId="{5CCE64F3-C791-4121-B9DF-6430A0017A79}">
      <dgm:prSet custT="1"/>
      <dgm:spPr/>
      <dgm:t>
        <a:bodyPr/>
        <a:lstStyle/>
        <a:p>
          <a:r>
            <a:rPr lang="en-US" altLang="zh-TW" sz="1400" dirty="0" smtClean="0"/>
            <a:t>Oracle Database Backup </a:t>
          </a:r>
          <a:endParaRPr lang="zh-TW" altLang="en-US" sz="1400" dirty="0"/>
        </a:p>
      </dgm:t>
    </dgm:pt>
    <dgm:pt modelId="{96C78EEE-5518-477E-B0A9-531597EE1A74}" type="parTrans" cxnId="{128764A0-DA57-40FE-BD27-21CE1C6658BB}">
      <dgm:prSet/>
      <dgm:spPr/>
      <dgm:t>
        <a:bodyPr/>
        <a:lstStyle/>
        <a:p>
          <a:endParaRPr lang="zh-TW" altLang="en-US"/>
        </a:p>
      </dgm:t>
    </dgm:pt>
    <dgm:pt modelId="{22219A20-781A-43C0-8175-9E814900B111}" type="sibTrans" cxnId="{128764A0-DA57-40FE-BD27-21CE1C6658BB}">
      <dgm:prSet/>
      <dgm:spPr/>
      <dgm:t>
        <a:bodyPr/>
        <a:lstStyle/>
        <a:p>
          <a:endParaRPr lang="zh-TW" altLang="en-US"/>
        </a:p>
      </dgm:t>
    </dgm:pt>
    <dgm:pt modelId="{6A31E48F-5DAE-428B-A08D-ADA1002C330B}" type="pres">
      <dgm:prSet presAssocID="{EF6B6346-9443-4FC4-A2CF-3005BC9FEFD0}" presName="Name0" presStyleCnt="0">
        <dgm:presLayoutVars>
          <dgm:dir/>
          <dgm:animLvl val="lvl"/>
          <dgm:resizeHandles val="exact"/>
        </dgm:presLayoutVars>
      </dgm:prSet>
      <dgm:spPr/>
    </dgm:pt>
    <dgm:pt modelId="{8A5B6A5F-2EA5-4FB8-8F10-2D7D153DB34B}" type="pres">
      <dgm:prSet presAssocID="{1FB452E8-72A4-4848-B9A8-D22569B81445}" presName="Name8" presStyleCnt="0"/>
      <dgm:spPr/>
    </dgm:pt>
    <dgm:pt modelId="{9F99B84F-2DCD-4F66-9929-A36C9E142217}" type="pres">
      <dgm:prSet presAssocID="{1FB452E8-72A4-4848-B9A8-D22569B81445}" presName="acctBkgd" presStyleLbl="alignAcc1" presStyleIdx="0" presStyleCnt="3"/>
      <dgm:spPr/>
      <dgm:t>
        <a:bodyPr/>
        <a:lstStyle/>
        <a:p>
          <a:endParaRPr lang="zh-TW" altLang="en-US"/>
        </a:p>
      </dgm:t>
    </dgm:pt>
    <dgm:pt modelId="{B24E67FF-10AC-4253-B3AF-19B4FC04CA10}" type="pres">
      <dgm:prSet presAssocID="{1FB452E8-72A4-4848-B9A8-D22569B81445}" presName="acctTx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4D92F8-6ABD-48DF-970B-A290EB6BF7BF}" type="pres">
      <dgm:prSet presAssocID="{1FB452E8-72A4-4848-B9A8-D22569B81445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B71ED6-3CA4-45A1-A7B4-DED3A5AB28B2}" type="pres">
      <dgm:prSet presAssocID="{1FB452E8-72A4-4848-B9A8-D22569B814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8ED501-6173-4F32-84BA-297EEF580F3D}" type="pres">
      <dgm:prSet presAssocID="{774F4825-BC2B-4A4E-81E3-613D22DBA55E}" presName="Name8" presStyleCnt="0"/>
      <dgm:spPr/>
    </dgm:pt>
    <dgm:pt modelId="{8797A62A-6D9C-4071-9996-AF9089BC2A44}" type="pres">
      <dgm:prSet presAssocID="{774F4825-BC2B-4A4E-81E3-613D22DBA55E}" presName="acctBkgd" presStyleLbl="alignAcc1" presStyleIdx="1" presStyleCnt="3"/>
      <dgm:spPr/>
      <dgm:t>
        <a:bodyPr/>
        <a:lstStyle/>
        <a:p>
          <a:endParaRPr lang="zh-TW" altLang="en-US"/>
        </a:p>
      </dgm:t>
    </dgm:pt>
    <dgm:pt modelId="{F2DC7195-818B-42E0-9F1D-EDCCD470E67C}" type="pres">
      <dgm:prSet presAssocID="{774F4825-BC2B-4A4E-81E3-613D22DBA55E}" presName="acctTx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BC1E7F-A33B-444E-AB61-141B43A55E91}" type="pres">
      <dgm:prSet presAssocID="{774F4825-BC2B-4A4E-81E3-613D22DBA55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504090-E457-4660-85C5-B1B958EAF586}" type="pres">
      <dgm:prSet presAssocID="{774F4825-BC2B-4A4E-81E3-613D22DBA5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E25887-5649-45FD-866D-6E0CAFF2E55E}" type="pres">
      <dgm:prSet presAssocID="{EA491AF0-D2D2-4B90-9D09-52C8E1A3F3EA}" presName="Name8" presStyleCnt="0"/>
      <dgm:spPr/>
    </dgm:pt>
    <dgm:pt modelId="{AB2992D0-454D-4EAD-A571-8FB19BFE674F}" type="pres">
      <dgm:prSet presAssocID="{EA491AF0-D2D2-4B90-9D09-52C8E1A3F3EA}" presName="acctBkgd" presStyleLbl="alignAcc1" presStyleIdx="2" presStyleCnt="3"/>
      <dgm:spPr/>
      <dgm:t>
        <a:bodyPr/>
        <a:lstStyle/>
        <a:p>
          <a:endParaRPr lang="zh-TW" altLang="en-US"/>
        </a:p>
      </dgm:t>
    </dgm:pt>
    <dgm:pt modelId="{02F4DD62-EF10-4516-81DE-0EDF8A88B63F}" type="pres">
      <dgm:prSet presAssocID="{EA491AF0-D2D2-4B90-9D09-52C8E1A3F3EA}" presName="acct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2FAD06-AF5E-4F2E-93F7-A2153E6C9F8A}" type="pres">
      <dgm:prSet presAssocID="{EA491AF0-D2D2-4B90-9D09-52C8E1A3F3EA}" presName="level" presStyleLbl="node1" presStyleIdx="2" presStyleCnt="3" custLinFactNeighborY="-88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FDBC3C-8260-4034-8799-CCB8345565F4}" type="pres">
      <dgm:prSet presAssocID="{EA491AF0-D2D2-4B90-9D09-52C8E1A3F3E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B1A6755-FBED-49F3-95CF-D549FAA0E075}" type="presOf" srcId="{32D6E92A-55CD-4953-BC14-CE54DF3D01FB}" destId="{B24E67FF-10AC-4253-B3AF-19B4FC04CA10}" srcOrd="1" destOrd="0" presId="urn:microsoft.com/office/officeart/2005/8/layout/pyramid1"/>
    <dgm:cxn modelId="{781077B7-3940-4771-BAA4-372B23812394}" srcId="{1FB452E8-72A4-4848-B9A8-D22569B81445}" destId="{32D6E92A-55CD-4953-BC14-CE54DF3D01FB}" srcOrd="0" destOrd="0" parTransId="{70B77249-18BD-410B-B2F2-B89A7CB594DB}" sibTransId="{5ACC85C8-974D-4A8E-BC8A-4DED39B2B468}"/>
    <dgm:cxn modelId="{D168851C-8BC5-4ACD-A777-73B8D51CB732}" type="presOf" srcId="{5CCE64F3-C791-4121-B9DF-6430A0017A79}" destId="{AB2992D0-454D-4EAD-A571-8FB19BFE674F}" srcOrd="0" destOrd="0" presId="urn:microsoft.com/office/officeart/2005/8/layout/pyramid1"/>
    <dgm:cxn modelId="{6DB89197-BC3D-46DE-B00F-DD541D000623}" srcId="{EF6B6346-9443-4FC4-A2CF-3005BC9FEFD0}" destId="{1FB452E8-72A4-4848-B9A8-D22569B81445}" srcOrd="0" destOrd="0" parTransId="{394EB0EA-D19F-47B3-AB8B-C1926810EB83}" sibTransId="{980CE19B-02D9-4852-9A4E-0560D807A6D4}"/>
    <dgm:cxn modelId="{7C52EF6D-4149-48A5-9FB6-D12373F214FE}" type="presOf" srcId="{43CE38EA-E4A1-4F4A-995D-4DE0CC1C29C0}" destId="{F2DC7195-818B-42E0-9F1D-EDCCD470E67C}" srcOrd="1" destOrd="0" presId="urn:microsoft.com/office/officeart/2005/8/layout/pyramid1"/>
    <dgm:cxn modelId="{877D81D5-EE06-442B-8A71-7F93BEBF13BA}" srcId="{EF6B6346-9443-4FC4-A2CF-3005BC9FEFD0}" destId="{EA491AF0-D2D2-4B90-9D09-52C8E1A3F3EA}" srcOrd="2" destOrd="0" parTransId="{74B4CA18-A042-43F1-AB23-D3E852930CCA}" sibTransId="{36F68F08-B799-4812-98D4-4103F70875A3}"/>
    <dgm:cxn modelId="{EF2387A8-AA8C-473A-B07C-2D9ED6D8200E}" type="presOf" srcId="{1FB452E8-72A4-4848-B9A8-D22569B81445}" destId="{A64D92F8-6ABD-48DF-970B-A290EB6BF7BF}" srcOrd="0" destOrd="0" presId="urn:microsoft.com/office/officeart/2005/8/layout/pyramid1"/>
    <dgm:cxn modelId="{D935ECAE-346A-44F8-8B59-AB13FBB8C53F}" type="presOf" srcId="{43CE38EA-E4A1-4F4A-995D-4DE0CC1C29C0}" destId="{8797A62A-6D9C-4071-9996-AF9089BC2A44}" srcOrd="0" destOrd="0" presId="urn:microsoft.com/office/officeart/2005/8/layout/pyramid1"/>
    <dgm:cxn modelId="{52721450-5772-42F7-9B4A-969C0DCBC93B}" srcId="{774F4825-BC2B-4A4E-81E3-613D22DBA55E}" destId="{43CE38EA-E4A1-4F4A-995D-4DE0CC1C29C0}" srcOrd="0" destOrd="0" parTransId="{5F05AD8E-D501-4D8B-9A32-23C1F4FC942F}" sibTransId="{430684A9-402A-4D7E-ABFA-69C92FCE93D4}"/>
    <dgm:cxn modelId="{F9AE329D-FBB8-4813-BA1E-E76DEDF625D3}" type="presOf" srcId="{1FB452E8-72A4-4848-B9A8-D22569B81445}" destId="{C0B71ED6-3CA4-45A1-A7B4-DED3A5AB28B2}" srcOrd="1" destOrd="0" presId="urn:microsoft.com/office/officeart/2005/8/layout/pyramid1"/>
    <dgm:cxn modelId="{57EC9667-6212-4300-BFB1-78949ED3D46D}" type="presOf" srcId="{EF6B6346-9443-4FC4-A2CF-3005BC9FEFD0}" destId="{6A31E48F-5DAE-428B-A08D-ADA1002C330B}" srcOrd="0" destOrd="0" presId="urn:microsoft.com/office/officeart/2005/8/layout/pyramid1"/>
    <dgm:cxn modelId="{FB82A7C4-A4EF-4313-9B94-F80CCFD19664}" type="presOf" srcId="{EA491AF0-D2D2-4B90-9D09-52C8E1A3F3EA}" destId="{B02FAD06-AF5E-4F2E-93F7-A2153E6C9F8A}" srcOrd="0" destOrd="0" presId="urn:microsoft.com/office/officeart/2005/8/layout/pyramid1"/>
    <dgm:cxn modelId="{9FB16229-65A1-42E3-9B44-97466C2DF686}" type="presOf" srcId="{774F4825-BC2B-4A4E-81E3-613D22DBA55E}" destId="{79504090-E457-4660-85C5-B1B958EAF586}" srcOrd="1" destOrd="0" presId="urn:microsoft.com/office/officeart/2005/8/layout/pyramid1"/>
    <dgm:cxn modelId="{37591BC7-F837-4976-A267-5D206CCC49D6}" type="presOf" srcId="{5CCE64F3-C791-4121-B9DF-6430A0017A79}" destId="{02F4DD62-EF10-4516-81DE-0EDF8A88B63F}" srcOrd="1" destOrd="0" presId="urn:microsoft.com/office/officeart/2005/8/layout/pyramid1"/>
    <dgm:cxn modelId="{B20529E8-CEF2-4A34-BC6B-5B26A183348E}" type="presOf" srcId="{774F4825-BC2B-4A4E-81E3-613D22DBA55E}" destId="{BFBC1E7F-A33B-444E-AB61-141B43A55E91}" srcOrd="0" destOrd="0" presId="urn:microsoft.com/office/officeart/2005/8/layout/pyramid1"/>
    <dgm:cxn modelId="{A2840F60-32DF-443D-92EB-DC583706D672}" srcId="{EF6B6346-9443-4FC4-A2CF-3005BC9FEFD0}" destId="{774F4825-BC2B-4A4E-81E3-613D22DBA55E}" srcOrd="1" destOrd="0" parTransId="{8197C76D-6F14-4249-9925-2D6800FA6113}" sibTransId="{BE23C2A4-989D-41EA-93BA-5652150EB171}"/>
    <dgm:cxn modelId="{D9A16733-152C-43D7-AF1D-0EB38125EF42}" type="presOf" srcId="{32D6E92A-55CD-4953-BC14-CE54DF3D01FB}" destId="{9F99B84F-2DCD-4F66-9929-A36C9E142217}" srcOrd="0" destOrd="0" presId="urn:microsoft.com/office/officeart/2005/8/layout/pyramid1"/>
    <dgm:cxn modelId="{128764A0-DA57-40FE-BD27-21CE1C6658BB}" srcId="{EA491AF0-D2D2-4B90-9D09-52C8E1A3F3EA}" destId="{5CCE64F3-C791-4121-B9DF-6430A0017A79}" srcOrd="0" destOrd="0" parTransId="{96C78EEE-5518-477E-B0A9-531597EE1A74}" sibTransId="{22219A20-781A-43C0-8175-9E814900B111}"/>
    <dgm:cxn modelId="{AF5F214A-3BDD-4F95-A15B-4CF7C9C16C33}" type="presOf" srcId="{EA491AF0-D2D2-4B90-9D09-52C8E1A3F3EA}" destId="{89FDBC3C-8260-4034-8799-CCB8345565F4}" srcOrd="1" destOrd="0" presId="urn:microsoft.com/office/officeart/2005/8/layout/pyramid1"/>
    <dgm:cxn modelId="{40CD8515-BE0B-4BCA-82A8-8FAA166EECF6}" type="presParOf" srcId="{6A31E48F-5DAE-428B-A08D-ADA1002C330B}" destId="{8A5B6A5F-2EA5-4FB8-8F10-2D7D153DB34B}" srcOrd="0" destOrd="0" presId="urn:microsoft.com/office/officeart/2005/8/layout/pyramid1"/>
    <dgm:cxn modelId="{613A7B32-C75A-4000-AE29-09A3B714903B}" type="presParOf" srcId="{8A5B6A5F-2EA5-4FB8-8F10-2D7D153DB34B}" destId="{9F99B84F-2DCD-4F66-9929-A36C9E142217}" srcOrd="0" destOrd="0" presId="urn:microsoft.com/office/officeart/2005/8/layout/pyramid1"/>
    <dgm:cxn modelId="{2A202BAC-2D74-41F9-8F45-49ACC70EEEBB}" type="presParOf" srcId="{8A5B6A5F-2EA5-4FB8-8F10-2D7D153DB34B}" destId="{B24E67FF-10AC-4253-B3AF-19B4FC04CA10}" srcOrd="1" destOrd="0" presId="urn:microsoft.com/office/officeart/2005/8/layout/pyramid1"/>
    <dgm:cxn modelId="{E120BBA9-B24C-41D3-835E-7388C41B64FA}" type="presParOf" srcId="{8A5B6A5F-2EA5-4FB8-8F10-2D7D153DB34B}" destId="{A64D92F8-6ABD-48DF-970B-A290EB6BF7BF}" srcOrd="2" destOrd="0" presId="urn:microsoft.com/office/officeart/2005/8/layout/pyramid1"/>
    <dgm:cxn modelId="{7294CCD5-5FDD-41AE-B502-EEB6221301AB}" type="presParOf" srcId="{8A5B6A5F-2EA5-4FB8-8F10-2D7D153DB34B}" destId="{C0B71ED6-3CA4-45A1-A7B4-DED3A5AB28B2}" srcOrd="3" destOrd="0" presId="urn:microsoft.com/office/officeart/2005/8/layout/pyramid1"/>
    <dgm:cxn modelId="{23539AD4-39AC-4D80-BDDF-B4AFE9D2DC8B}" type="presParOf" srcId="{6A31E48F-5DAE-428B-A08D-ADA1002C330B}" destId="{778ED501-6173-4F32-84BA-297EEF580F3D}" srcOrd="1" destOrd="0" presId="urn:microsoft.com/office/officeart/2005/8/layout/pyramid1"/>
    <dgm:cxn modelId="{FAAB35F9-4C7F-4DAA-85C1-1FE38B915678}" type="presParOf" srcId="{778ED501-6173-4F32-84BA-297EEF580F3D}" destId="{8797A62A-6D9C-4071-9996-AF9089BC2A44}" srcOrd="0" destOrd="0" presId="urn:microsoft.com/office/officeart/2005/8/layout/pyramid1"/>
    <dgm:cxn modelId="{5A8AF073-2FB9-46E1-B7A3-F124F0D4122F}" type="presParOf" srcId="{778ED501-6173-4F32-84BA-297EEF580F3D}" destId="{F2DC7195-818B-42E0-9F1D-EDCCD470E67C}" srcOrd="1" destOrd="0" presId="urn:microsoft.com/office/officeart/2005/8/layout/pyramid1"/>
    <dgm:cxn modelId="{8F6362A5-ED7E-4F40-9AD3-92876A784BFE}" type="presParOf" srcId="{778ED501-6173-4F32-84BA-297EEF580F3D}" destId="{BFBC1E7F-A33B-444E-AB61-141B43A55E91}" srcOrd="2" destOrd="0" presId="urn:microsoft.com/office/officeart/2005/8/layout/pyramid1"/>
    <dgm:cxn modelId="{A214AC2E-EAA9-42E2-AC93-2309BAE3FE0E}" type="presParOf" srcId="{778ED501-6173-4F32-84BA-297EEF580F3D}" destId="{79504090-E457-4660-85C5-B1B958EAF586}" srcOrd="3" destOrd="0" presId="urn:microsoft.com/office/officeart/2005/8/layout/pyramid1"/>
    <dgm:cxn modelId="{8FBC9806-E80D-425D-82E7-7BBA4CF9C160}" type="presParOf" srcId="{6A31E48F-5DAE-428B-A08D-ADA1002C330B}" destId="{8AE25887-5649-45FD-866D-6E0CAFF2E55E}" srcOrd="2" destOrd="0" presId="urn:microsoft.com/office/officeart/2005/8/layout/pyramid1"/>
    <dgm:cxn modelId="{33BD3194-C901-42BE-9589-CD69DAF43AAF}" type="presParOf" srcId="{8AE25887-5649-45FD-866D-6E0CAFF2E55E}" destId="{AB2992D0-454D-4EAD-A571-8FB19BFE674F}" srcOrd="0" destOrd="0" presId="urn:microsoft.com/office/officeart/2005/8/layout/pyramid1"/>
    <dgm:cxn modelId="{324E9614-3E49-47D4-8710-DFBB8E972A39}" type="presParOf" srcId="{8AE25887-5649-45FD-866D-6E0CAFF2E55E}" destId="{02F4DD62-EF10-4516-81DE-0EDF8A88B63F}" srcOrd="1" destOrd="0" presId="urn:microsoft.com/office/officeart/2005/8/layout/pyramid1"/>
    <dgm:cxn modelId="{4F41CDD7-9DD0-4D54-BDBA-2BBC1C90D6D1}" type="presParOf" srcId="{8AE25887-5649-45FD-866D-6E0CAFF2E55E}" destId="{B02FAD06-AF5E-4F2E-93F7-A2153E6C9F8A}" srcOrd="2" destOrd="0" presId="urn:microsoft.com/office/officeart/2005/8/layout/pyramid1"/>
    <dgm:cxn modelId="{091F6D3A-2CB2-4A45-9EB8-C1FC56739187}" type="presParOf" srcId="{8AE25887-5649-45FD-866D-6E0CAFF2E55E}" destId="{89FDBC3C-8260-4034-8799-CCB8345565F4}" srcOrd="3" destOrd="0" presId="urn:microsoft.com/office/officeart/2005/8/layout/pyramid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9B84F-2DCD-4F66-9929-A36C9E142217}">
      <dsp:nvSpPr>
        <dsp:cNvPr id="0" name=""/>
        <dsp:cNvSpPr/>
      </dsp:nvSpPr>
      <dsp:spPr>
        <a:xfrm rot="10800000">
          <a:off x="2056987" y="0"/>
          <a:ext cx="3992974" cy="1082145"/>
        </a:xfrm>
        <a:prstGeom prst="nonIsoscelesTrapezoid">
          <a:avLst>
            <a:gd name="adj1" fmla="val 0"/>
            <a:gd name="adj2" fmla="val 63361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 smtClean="0"/>
            <a:t>Vmware</a:t>
          </a:r>
          <a:r>
            <a:rPr lang="en-US" altLang="zh-TW" sz="1600" kern="1200" dirty="0" smtClean="0"/>
            <a:t> High Availably Cluster</a:t>
          </a:r>
          <a:endParaRPr lang="zh-TW" altLang="en-US" sz="1600" kern="1200" dirty="0"/>
        </a:p>
      </dsp:txBody>
      <dsp:txXfrm rot="10800000">
        <a:off x="2742649" y="0"/>
        <a:ext cx="3307312" cy="1082145"/>
      </dsp:txXfrm>
    </dsp:sp>
    <dsp:sp modelId="{A64D92F8-6ABD-48DF-970B-A290EB6BF7BF}">
      <dsp:nvSpPr>
        <dsp:cNvPr id="0" name=""/>
        <dsp:cNvSpPr/>
      </dsp:nvSpPr>
      <dsp:spPr>
        <a:xfrm>
          <a:off x="1371324" y="0"/>
          <a:ext cx="1371324" cy="1082145"/>
        </a:xfrm>
        <a:prstGeom prst="trapezoid">
          <a:avLst>
            <a:gd name="adj" fmla="val 63361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HA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(RTO &lt; 10mins)</a:t>
          </a:r>
          <a:endParaRPr lang="zh-TW" altLang="en-US" sz="1400" kern="1200" dirty="0"/>
        </a:p>
      </dsp:txBody>
      <dsp:txXfrm>
        <a:off x="1371324" y="0"/>
        <a:ext cx="1371324" cy="1082145"/>
      </dsp:txXfrm>
    </dsp:sp>
    <dsp:sp modelId="{8797A62A-6D9C-4071-9996-AF9089BC2A44}">
      <dsp:nvSpPr>
        <dsp:cNvPr id="0" name=""/>
        <dsp:cNvSpPr/>
      </dsp:nvSpPr>
      <dsp:spPr>
        <a:xfrm rot="10800000">
          <a:off x="2742649" y="1082145"/>
          <a:ext cx="3307312" cy="1082145"/>
        </a:xfrm>
        <a:prstGeom prst="nonIsoscelesTrapezoid">
          <a:avLst>
            <a:gd name="adj1" fmla="val 0"/>
            <a:gd name="adj2" fmla="val 63361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286837"/>
              <a:satOff val="-24292"/>
              <a:lumOff val="181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/>
            <a:t>Oracle Database Recovery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en-US" altLang="zh-TW" sz="1400" kern="1200" dirty="0" smtClean="0"/>
            <a:t>( Keeping Synchronizing )</a:t>
          </a:r>
          <a:endParaRPr lang="zh-TW" altLang="en-US" sz="1400" kern="1200" dirty="0"/>
        </a:p>
      </dsp:txBody>
      <dsp:txXfrm rot="10800000">
        <a:off x="3428311" y="1082145"/>
        <a:ext cx="2621650" cy="1082145"/>
      </dsp:txXfrm>
    </dsp:sp>
    <dsp:sp modelId="{BFBC1E7F-A33B-444E-AB61-141B43A55E91}">
      <dsp:nvSpPr>
        <dsp:cNvPr id="0" name=""/>
        <dsp:cNvSpPr/>
      </dsp:nvSpPr>
      <dsp:spPr>
        <a:xfrm>
          <a:off x="685662" y="1082145"/>
          <a:ext cx="2742649" cy="1082145"/>
        </a:xfrm>
        <a:prstGeom prst="trapezoid">
          <a:avLst>
            <a:gd name="adj" fmla="val 63361"/>
          </a:avLst>
        </a:prstGeom>
        <a:gradFill rotWithShape="0">
          <a:gsLst>
            <a:gs pos="0">
              <a:schemeClr val="accent1">
                <a:shade val="80000"/>
                <a:hueOff val="-286837"/>
                <a:satOff val="-24292"/>
                <a:lumOff val="181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286837"/>
                <a:satOff val="-24292"/>
                <a:lumOff val="181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286837"/>
                <a:satOff val="-24292"/>
                <a:lumOff val="181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DR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( RTO &lt; 4hrs )</a:t>
          </a:r>
          <a:endParaRPr lang="zh-TW" altLang="en-US" sz="2400" kern="1200" dirty="0"/>
        </a:p>
      </dsp:txBody>
      <dsp:txXfrm>
        <a:off x="1165626" y="1082145"/>
        <a:ext cx="1782722" cy="1082145"/>
      </dsp:txXfrm>
    </dsp:sp>
    <dsp:sp modelId="{AB2992D0-454D-4EAD-A571-8FB19BFE674F}">
      <dsp:nvSpPr>
        <dsp:cNvPr id="0" name=""/>
        <dsp:cNvSpPr/>
      </dsp:nvSpPr>
      <dsp:spPr>
        <a:xfrm rot="10800000">
          <a:off x="3428311" y="2164291"/>
          <a:ext cx="2621650" cy="1082145"/>
        </a:xfrm>
        <a:prstGeom prst="nonIsoscelesTrapezoid">
          <a:avLst>
            <a:gd name="adj1" fmla="val 0"/>
            <a:gd name="adj2" fmla="val 63361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573673"/>
              <a:satOff val="-48584"/>
              <a:lumOff val="3631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/>
            <a:t>Oracle Database Backup </a:t>
          </a:r>
          <a:endParaRPr lang="zh-TW" altLang="en-US" sz="1400" kern="1200" dirty="0"/>
        </a:p>
      </dsp:txBody>
      <dsp:txXfrm rot="10800000">
        <a:off x="4113974" y="2164291"/>
        <a:ext cx="1935987" cy="1082145"/>
      </dsp:txXfrm>
    </dsp:sp>
    <dsp:sp modelId="{B02FAD06-AF5E-4F2E-93F7-A2153E6C9F8A}">
      <dsp:nvSpPr>
        <dsp:cNvPr id="0" name=""/>
        <dsp:cNvSpPr/>
      </dsp:nvSpPr>
      <dsp:spPr>
        <a:xfrm>
          <a:off x="0" y="2154768"/>
          <a:ext cx="4113974" cy="1082145"/>
        </a:xfrm>
        <a:prstGeom prst="trapezoid">
          <a:avLst>
            <a:gd name="adj" fmla="val 63361"/>
          </a:avLst>
        </a:prstGeom>
        <a:gradFill rotWithShape="0">
          <a:gsLst>
            <a:gs pos="0">
              <a:schemeClr val="accent1">
                <a:shade val="80000"/>
                <a:hueOff val="-573673"/>
                <a:satOff val="-48584"/>
                <a:lumOff val="3631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573673"/>
                <a:satOff val="-48584"/>
                <a:lumOff val="3631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573673"/>
                <a:satOff val="-48584"/>
                <a:lumOff val="3631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BACKUP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( RTO &lt; 1d )</a:t>
          </a:r>
          <a:endParaRPr lang="zh-TW" altLang="en-US" sz="2400" kern="1200" dirty="0"/>
        </a:p>
      </dsp:txBody>
      <dsp:txXfrm>
        <a:off x="719945" y="2154768"/>
        <a:ext cx="2674083" cy="1082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F1CF1-3110-4510-B693-F3E7CFF7783C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A2C52-23E7-4F4F-B8F0-D3496AEFD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085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5157C-F2E1-4058-B8E3-9A552471F2CE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669F-2130-48CE-BC7E-421A0472A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7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000" dirty="0" smtClean="0"/>
              <a:t>各位長官好，我是正文，</a:t>
            </a:r>
            <a:endParaRPr lang="en-US" altLang="zh-TW" sz="1000" dirty="0" smtClean="0"/>
          </a:p>
          <a:p>
            <a:r>
              <a:rPr lang="zh-TW" altLang="en-US" sz="1000" dirty="0"/>
              <a:t>今天報告的分為兩個</a:t>
            </a:r>
            <a:r>
              <a:rPr lang="zh-TW" altLang="en-US" sz="1000" dirty="0" smtClean="0"/>
              <a:t>部分</a:t>
            </a:r>
            <a:endParaRPr lang="en-US" altLang="zh-TW" sz="1000" dirty="0" smtClean="0"/>
          </a:p>
          <a:p>
            <a:r>
              <a:rPr lang="zh-TW" altLang="en-US" sz="1000" dirty="0" smtClean="0"/>
              <a:t>一是自我介紹  二是工作內容</a:t>
            </a:r>
            <a:endParaRPr lang="en-US" altLang="zh-TW" sz="1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993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但理想很豐滿，現實很骨感，為什麼呢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998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版本差異過大  ，差了兩個大版本，導致 </a:t>
            </a:r>
            <a:r>
              <a:rPr lang="en-US" altLang="zh-TW" dirty="0" smtClean="0"/>
              <a:t>oracle </a:t>
            </a:r>
            <a:r>
              <a:rPr lang="zh-TW" altLang="en-US" dirty="0" smtClean="0"/>
              <a:t>工具也無法完整支援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資料量過大，若單純用工具會花費過多時間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資料庫搬移需要將資料庫停下來，避免不一致發生，所以實際上只能在 </a:t>
            </a:r>
            <a:r>
              <a:rPr lang="en-US" altLang="zh-TW" dirty="0" smtClean="0"/>
              <a:t>APM</a:t>
            </a:r>
            <a:r>
              <a:rPr lang="zh-TW" altLang="en-US" dirty="0" smtClean="0"/>
              <a:t> 期間做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006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雖然前面講了很多限制，但實際上我們還是在 </a:t>
            </a:r>
            <a:r>
              <a:rPr lang="en-US" altLang="zh-TW" dirty="0" smtClean="0"/>
              <a:t>APM </a:t>
            </a:r>
            <a:r>
              <a:rPr lang="zh-TW" altLang="en-US" dirty="0" smtClean="0"/>
              <a:t>期間完成了這件事</a:t>
            </a:r>
            <a:endParaRPr lang="en-US" altLang="zh-TW" dirty="0" smtClean="0"/>
          </a:p>
          <a:p>
            <a:r>
              <a:rPr lang="zh-TW" altLang="en-US" dirty="0" smtClean="0"/>
              <a:t>所以究竟做了什麼 </a:t>
            </a:r>
            <a:r>
              <a:rPr lang="en-US" altLang="zh-TW" dirty="0" smtClean="0"/>
              <a:t>?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研究 </a:t>
            </a:r>
            <a:r>
              <a:rPr lang="en-US" altLang="zh-TW" dirty="0" smtClean="0"/>
              <a:t>oracle </a:t>
            </a:r>
            <a:r>
              <a:rPr lang="zh-TW" altLang="en-US" dirty="0" smtClean="0"/>
              <a:t>工具底層的內容，將其修改並加開工作序列，利用效能換取時間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對於 </a:t>
            </a:r>
            <a:r>
              <a:rPr lang="en-US" altLang="zh-TW" dirty="0" smtClean="0"/>
              <a:t>oracle </a:t>
            </a:r>
            <a:r>
              <a:rPr lang="zh-TW" altLang="en-US" dirty="0" smtClean="0"/>
              <a:t>工具不支援的部分，我們客製化程式並也以同時多步進行的方式加速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成果如所敘，將原本需要將近 </a:t>
            </a:r>
            <a:r>
              <a:rPr lang="en-US" altLang="zh-TW" dirty="0" smtClean="0"/>
              <a:t>2</a:t>
            </a:r>
            <a:r>
              <a:rPr lang="zh-TW" altLang="en-US" dirty="0" smtClean="0"/>
              <a:t> 天的工作內容，縮短至 </a:t>
            </a:r>
            <a:r>
              <a:rPr lang="en-US" altLang="zh-TW" dirty="0" smtClean="0"/>
              <a:t>12</a:t>
            </a:r>
            <a:r>
              <a:rPr lang="zh-TW" altLang="en-US" dirty="0" smtClean="0"/>
              <a:t> 小時左右完成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344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硬體的部分，虛擬化後不會像以前一樣，實體機器買了之後 不管忙碌</a:t>
            </a:r>
            <a:r>
              <a:rPr lang="en-US" altLang="zh-TW" dirty="0" smtClean="0"/>
              <a:t>/</a:t>
            </a:r>
            <a:r>
              <a:rPr lang="zh-TW" altLang="en-US" dirty="0" smtClean="0"/>
              <a:t>悠閒  能用的效能的固定，可以根據現況評估一版效能，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之後若系統有新的需求 使用量上升，可以再配置下去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作業系統和 </a:t>
            </a:r>
            <a:r>
              <a:rPr lang="en-US" altLang="zh-TW" dirty="0" smtClean="0"/>
              <a:t>DB</a:t>
            </a:r>
            <a:r>
              <a:rPr lang="zh-TW" altLang="en-US" dirty="0" smtClean="0"/>
              <a:t> 也更新至新版，</a:t>
            </a:r>
            <a:r>
              <a:rPr lang="en-US" altLang="zh-TW" dirty="0" smtClean="0"/>
              <a:t>DB</a:t>
            </a:r>
            <a:r>
              <a:rPr lang="zh-TW" altLang="en-US" dirty="0" smtClean="0"/>
              <a:t> 補丁也打到 </a:t>
            </a:r>
            <a:r>
              <a:rPr lang="en-US" altLang="zh-TW" dirty="0" smtClean="0"/>
              <a:t>2022-10</a:t>
            </a:r>
            <a:r>
              <a:rPr lang="zh-TW" altLang="en-US" dirty="0" smtClean="0"/>
              <a:t> 月的版本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 再來就是 備援 </a:t>
            </a:r>
            <a:r>
              <a:rPr lang="en-US" altLang="zh-TW" dirty="0" smtClean="0"/>
              <a:t>/</a:t>
            </a:r>
            <a:r>
              <a:rPr lang="zh-TW" altLang="en-US" dirty="0" smtClean="0"/>
              <a:t> 備份機制也變得更完整，套用現在的三層式架構，可以做到 </a:t>
            </a:r>
            <a:r>
              <a:rPr lang="en-US" altLang="zh-TW" dirty="0" smtClean="0"/>
              <a:t>HA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DR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BACKUP</a:t>
            </a:r>
            <a:r>
              <a:rPr lang="zh-TW" altLang="en-US" dirty="0" smtClean="0"/>
              <a:t> 的還原，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且因為套用現有 </a:t>
            </a:r>
            <a:r>
              <a:rPr lang="en-US" altLang="zh-TW" dirty="0" smtClean="0"/>
              <a:t>ORACLE </a:t>
            </a:r>
            <a:r>
              <a:rPr lang="zh-TW" altLang="en-US" dirty="0" smtClean="0"/>
              <a:t>備份工具，備份時間縮短之前的一半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6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對現有 </a:t>
            </a:r>
            <a:r>
              <a:rPr lang="en-US" altLang="zh-TW" dirty="0" smtClean="0"/>
              <a:t>FAB1</a:t>
            </a:r>
            <a:r>
              <a:rPr lang="zh-TW" altLang="en-US" dirty="0" smtClean="0"/>
              <a:t> 虛擬資源擴增，</a:t>
            </a:r>
            <a:r>
              <a:rPr lang="en-US" altLang="zh-TW" dirty="0" smtClean="0"/>
              <a:t>OJT</a:t>
            </a:r>
            <a:r>
              <a:rPr lang="zh-TW" altLang="en-US" dirty="0" smtClean="0"/>
              <a:t>  學習硬體、網路間的知識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強化目前資料庫對登入的使用者的稽核，透過現有 </a:t>
            </a:r>
            <a:r>
              <a:rPr lang="en-US" altLang="zh-TW" dirty="0" smtClean="0"/>
              <a:t>DB</a:t>
            </a:r>
            <a:r>
              <a:rPr lang="zh-TW" altLang="en-US" dirty="0" smtClean="0"/>
              <a:t> 使用者的登入紀錄，判斷是否為合理合法的使用，並對不合法的登入行為進行留存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Mart </a:t>
            </a:r>
            <a:r>
              <a:rPr lang="zh-TW" altLang="en-US" dirty="0" smtClean="0"/>
              <a:t>相關維運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ex. </a:t>
            </a:r>
            <a:r>
              <a:rPr lang="zh-TW" altLang="en-US" dirty="0" smtClean="0"/>
              <a:t>效能問題 </a:t>
            </a:r>
            <a:r>
              <a:rPr lang="en-US" altLang="zh-TW" dirty="0" smtClean="0"/>
              <a:t>)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OJT </a:t>
            </a:r>
            <a:r>
              <a:rPr lang="zh-TW" altLang="en-US" dirty="0" smtClean="0"/>
              <a:t>事務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83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17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我是 </a:t>
            </a:r>
            <a:r>
              <a:rPr lang="en-US" altLang="zh-TW" dirty="0" smtClean="0"/>
              <a:t>2022</a:t>
            </a:r>
            <a:r>
              <a:rPr lang="zh-TW" altLang="en-US" dirty="0" smtClean="0"/>
              <a:t>  </a:t>
            </a:r>
            <a:r>
              <a:rPr lang="en-US" altLang="zh-TW" dirty="0" smtClean="0"/>
              <a:t>8</a:t>
            </a:r>
            <a:r>
              <a:rPr lang="zh-TW" altLang="en-US" dirty="0" smtClean="0"/>
              <a:t> 月 </a:t>
            </a:r>
            <a:r>
              <a:rPr lang="en-US" altLang="zh-TW" dirty="0" smtClean="0"/>
              <a:t>1</a:t>
            </a:r>
            <a:r>
              <a:rPr lang="zh-TW" altLang="en-US" dirty="0" smtClean="0"/>
              <a:t> 號來到采鈺，至今已過半年，</a:t>
            </a:r>
            <a:endParaRPr lang="en-US" altLang="zh-TW" dirty="0" smtClean="0"/>
          </a:p>
          <a:p>
            <a:r>
              <a:rPr lang="zh-TW" altLang="en-US" dirty="0" smtClean="0"/>
              <a:t>擔任 </a:t>
            </a:r>
            <a:r>
              <a:rPr lang="en-US" altLang="zh-TW" dirty="0" smtClean="0"/>
              <a:t>DBA</a:t>
            </a:r>
            <a:r>
              <a:rPr lang="zh-TW" altLang="en-US" dirty="0" smtClean="0"/>
              <a:t> 職務，主要負責 </a:t>
            </a:r>
            <a:r>
              <a:rPr lang="en-US" altLang="zh-TW" dirty="0" smtClean="0"/>
              <a:t>DB</a:t>
            </a:r>
            <a:r>
              <a:rPr lang="zh-TW" altLang="en-US" dirty="0" smtClean="0"/>
              <a:t> 的安裝、維運、故障排除、</a:t>
            </a:r>
            <a:r>
              <a:rPr lang="en-US" altLang="zh-TW" dirty="0" smtClean="0"/>
              <a:t>HA</a:t>
            </a:r>
            <a:r>
              <a:rPr lang="zh-TW" altLang="en-US" dirty="0" smtClean="0"/>
              <a:t>與災難復原</a:t>
            </a:r>
            <a:endParaRPr lang="en-US" altLang="zh-TW" dirty="0" smtClean="0"/>
          </a:p>
          <a:p>
            <a:r>
              <a:rPr lang="zh-TW" altLang="en-US" dirty="0" smtClean="0"/>
              <a:t>在旺宏電子 擔任 </a:t>
            </a:r>
            <a:r>
              <a:rPr lang="en-US" altLang="zh-TW" dirty="0" smtClean="0"/>
              <a:t>EDA</a:t>
            </a:r>
            <a:r>
              <a:rPr lang="zh-TW" altLang="en-US" dirty="0" smtClean="0"/>
              <a:t> 系統開發，負責 </a:t>
            </a:r>
            <a:r>
              <a:rPr lang="en-US" altLang="zh-TW" dirty="0" smtClean="0"/>
              <a:t>EDA</a:t>
            </a:r>
            <a:r>
              <a:rPr lang="zh-TW" altLang="en-US" dirty="0" smtClean="0"/>
              <a:t> 背後資料流和 </a:t>
            </a:r>
            <a:r>
              <a:rPr lang="en-US" altLang="zh-TW" dirty="0" smtClean="0"/>
              <a:t>DB </a:t>
            </a:r>
            <a:r>
              <a:rPr lang="zh-TW" altLang="en-US" dirty="0" smtClean="0"/>
              <a:t>相關維運</a:t>
            </a:r>
            <a:endParaRPr lang="en-US" altLang="zh-TW" dirty="0" smtClean="0"/>
          </a:p>
          <a:p>
            <a:r>
              <a:rPr lang="zh-TW" altLang="en-US" dirty="0" smtClean="0"/>
              <a:t>興趣是打羽球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30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這是資料流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78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關聯式資料庫 轉型  分散式資料庫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92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Oracle </a:t>
            </a:r>
            <a:r>
              <a:rPr lang="zh-TW" altLang="en-US" dirty="0" smtClean="0"/>
              <a:t>維運   資料抄寫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OGG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、空間維護 </a:t>
            </a:r>
            <a:r>
              <a:rPr lang="en-US" altLang="zh-TW" dirty="0" smtClean="0"/>
              <a:t>(</a:t>
            </a:r>
            <a:r>
              <a:rPr lang="zh-TW" altLang="en-US" dirty="0" smtClean="0"/>
              <a:t> 擠空間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 帳號密碼認證改為  </a:t>
            </a:r>
            <a:r>
              <a:rPr lang="en-US" altLang="zh-TW" dirty="0" smtClean="0"/>
              <a:t>oracle </a:t>
            </a:r>
            <a:r>
              <a:rPr lang="zh-TW" altLang="en-US" dirty="0" smtClean="0"/>
              <a:t>錢包認證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59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建立視覺化監控，方便監控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389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主要 </a:t>
            </a:r>
            <a:r>
              <a:rPr lang="en-US" altLang="zh-TW" dirty="0" smtClean="0"/>
              <a:t>project </a:t>
            </a:r>
            <a:r>
              <a:rPr lang="zh-TW" altLang="en-US" dirty="0" smtClean="0"/>
              <a:t>為  資料庫遷移，安裝 </a:t>
            </a:r>
            <a:r>
              <a:rPr lang="en-US" altLang="zh-TW" dirty="0" smtClean="0"/>
              <a:t>12c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sand box </a:t>
            </a:r>
            <a:r>
              <a:rPr lang="zh-TW" altLang="en-US" dirty="0" smtClean="0"/>
              <a:t>給 </a:t>
            </a:r>
            <a:r>
              <a:rPr lang="en-US" altLang="zh-TW" dirty="0" smtClean="0"/>
              <a:t>MES</a:t>
            </a:r>
            <a:r>
              <a:rPr lang="zh-TW" altLang="en-US" dirty="0" smtClean="0"/>
              <a:t> 人員做測試  ，並定期開會蒐集 </a:t>
            </a:r>
            <a:r>
              <a:rPr lang="en-US" altLang="zh-TW" dirty="0" smtClean="0"/>
              <a:t>ISSUE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</a:t>
            </a:r>
            <a:r>
              <a:rPr lang="zh-TW" altLang="en-US" dirty="0" smtClean="0"/>
              <a:t> 做改善，最後新設備來後 安裝 </a:t>
            </a:r>
            <a:r>
              <a:rPr lang="en-US" altLang="zh-TW" dirty="0" smtClean="0"/>
              <a:t>pre prod </a:t>
            </a:r>
            <a:r>
              <a:rPr lang="zh-TW" altLang="en-US" dirty="0" smtClean="0"/>
              <a:t>環境做最後測試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平日 </a:t>
            </a:r>
            <a:r>
              <a:rPr lang="en-US" altLang="zh-TW" dirty="0" smtClean="0"/>
              <a:t>routine</a:t>
            </a:r>
            <a:r>
              <a:rPr lang="zh-TW" altLang="en-US" dirty="0" smtClean="0"/>
              <a:t> 事務為 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協助上版、資料庫維運 、資料庫問題排除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37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為什麼要做 </a:t>
            </a:r>
            <a:r>
              <a:rPr lang="en-US" altLang="zh-TW" dirty="0" smtClean="0"/>
              <a:t>DB</a:t>
            </a:r>
            <a:r>
              <a:rPr lang="zh-TW" altLang="en-US" dirty="0" smtClean="0"/>
              <a:t> </a:t>
            </a:r>
            <a:r>
              <a:rPr lang="en-US" altLang="zh-TW" dirty="0" smtClean="0"/>
              <a:t>migration ? </a:t>
            </a:r>
          </a:p>
          <a:p>
            <a:r>
              <a:rPr lang="zh-TW" altLang="en-US" dirty="0" smtClean="0"/>
              <a:t>可以看看以下三點  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硬體已十分老舊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年，料件和保固成本都已偏高 </a:t>
            </a:r>
            <a:r>
              <a:rPr lang="en-US" altLang="zh-TW" dirty="0" smtClean="0"/>
              <a:t>(</a:t>
            </a:r>
            <a:r>
              <a:rPr lang="zh-TW" altLang="en-US" dirty="0" smtClean="0"/>
              <a:t> 無新品，只有良品 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作業系統 和 </a:t>
            </a:r>
            <a:r>
              <a:rPr lang="en-US" altLang="zh-TW" dirty="0" smtClean="0"/>
              <a:t>DB </a:t>
            </a:r>
            <a:r>
              <a:rPr lang="zh-TW" altLang="en-US" dirty="0" smtClean="0"/>
              <a:t>版本老舊舊 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年 ，這些版本也都 </a:t>
            </a:r>
            <a:r>
              <a:rPr lang="en-US" altLang="zh-TW" dirty="0" smtClean="0"/>
              <a:t>EOS </a:t>
            </a:r>
            <a:r>
              <a:rPr lang="zh-TW" altLang="en-US" dirty="0" smtClean="0"/>
              <a:t>後續出問題沒辦法解決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現有備援機制 </a:t>
            </a:r>
            <a:r>
              <a:rPr lang="en-US" altLang="zh-TW" dirty="0" smtClean="0"/>
              <a:t>VCS</a:t>
            </a:r>
            <a:r>
              <a:rPr lang="zh-TW" altLang="en-US" dirty="0" smtClean="0"/>
              <a:t> 建置困難且操作和維護都不簡單，備份機制為前人自行開發，完整性和效能皆比不上 </a:t>
            </a:r>
            <a:r>
              <a:rPr lang="en-US" altLang="zh-TW" dirty="0" smtClean="0"/>
              <a:t>oracle </a:t>
            </a:r>
            <a:r>
              <a:rPr lang="en-US" altLang="zh-TW" dirty="0" err="1" smtClean="0"/>
              <a:t>rman</a:t>
            </a:r>
            <a:r>
              <a:rPr lang="en-US" altLang="zh-TW" dirty="0" smtClean="0"/>
              <a:t> </a:t>
            </a:r>
            <a:r>
              <a:rPr lang="zh-TW" altLang="en-US" dirty="0" smtClean="0"/>
              <a:t>這個 </a:t>
            </a:r>
            <a:r>
              <a:rPr lang="en-US" altLang="zh-TW" dirty="0" smtClean="0"/>
              <a:t>oracle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自帶的備份工具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342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 </a:t>
            </a:r>
            <a:r>
              <a:rPr lang="en-US" altLang="zh-TW" dirty="0" smtClean="0"/>
              <a:t>migration </a:t>
            </a:r>
            <a:r>
              <a:rPr lang="zh-TW" altLang="en-US" dirty="0" smtClean="0"/>
              <a:t>如何實做呢 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很簡單，就是用 </a:t>
            </a:r>
            <a:r>
              <a:rPr lang="en-US" altLang="zh-TW" dirty="0" smtClean="0"/>
              <a:t>oracle import</a:t>
            </a:r>
            <a:r>
              <a:rPr lang="en-US" altLang="zh-TW" baseline="0" dirty="0" smtClean="0"/>
              <a:t> / export </a:t>
            </a:r>
            <a:r>
              <a:rPr lang="zh-TW" altLang="en-US" baseline="0" dirty="0" smtClean="0"/>
              <a:t>工具，把資料庫完整倒出來然後倒入另一個新環境即可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8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4776774" y="2088273"/>
            <a:ext cx="6133274" cy="1006475"/>
          </a:xfrm>
        </p:spPr>
        <p:txBody>
          <a:bodyPr anchor="ctr" anchorCtr="0">
            <a:normAutofit/>
          </a:bodyPr>
          <a:lstStyle>
            <a:lvl1pPr algn="l"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Headline Title Goes Here</a:t>
            </a:r>
            <a:br>
              <a:rPr lang="en-US" altLang="zh-TW" dirty="0" smtClean="0"/>
            </a:br>
            <a:r>
              <a:rPr lang="en-US" altLang="zh-TW" dirty="0" smtClean="0"/>
              <a:t>(Arial 32)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776774" y="3198113"/>
            <a:ext cx="6133274" cy="756602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 sz="2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Headline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Titile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Goes Here</a:t>
            </a: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(Arial20)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10671" y="6490822"/>
            <a:ext cx="2743200" cy="2327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F4E974-8D6A-49CA-869A-504B3079002B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0425953" y="345885"/>
            <a:ext cx="1449777" cy="40011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20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C</a:t>
            </a:r>
          </a:p>
        </p:txBody>
      </p:sp>
    </p:spTree>
    <p:extLst>
      <p:ext uri="{BB962C8B-B14F-4D97-AF65-F5344CB8AC3E}">
        <p14:creationId xmlns:p14="http://schemas.microsoft.com/office/powerpoint/2010/main" val="330907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610166"/>
            <a:ext cx="417755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0C7E0A3-F56D-48C5-B2C0-4C30C00E4E93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23" name="標題版面配置區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520000" cy="900000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24" name="文字版面配置區 2"/>
          <p:cNvSpPr>
            <a:spLocks noGrp="1"/>
          </p:cNvSpPr>
          <p:nvPr>
            <p:ph idx="1"/>
          </p:nvPr>
        </p:nvSpPr>
        <p:spPr>
          <a:xfrm>
            <a:off x="360000" y="1268965"/>
            <a:ext cx="11520000" cy="5113906"/>
          </a:xfrm>
          <a:prstGeom prst="rect">
            <a:avLst/>
          </a:prstGeom>
        </p:spPr>
        <p:txBody>
          <a:bodyPr vert="horz" lIns="72000" tIns="36000" rIns="72000" bIns="36000" rtlCol="0" anchor="t" anchorCtr="0">
            <a:normAutofit/>
          </a:bodyPr>
          <a:lstStyle/>
          <a:p>
            <a:r>
              <a:rPr lang="en-US" altLang="zh-TW" sz="2400" dirty="0" smtClean="0"/>
              <a:t>Click to edit Master text styles</a:t>
            </a:r>
          </a:p>
          <a:p>
            <a:pPr lvl="1"/>
            <a:r>
              <a:rPr lang="en-US" altLang="zh-TW" sz="2000" dirty="0" smtClean="0"/>
              <a:t>Second level</a:t>
            </a:r>
          </a:p>
          <a:p>
            <a:pPr lvl="2"/>
            <a:r>
              <a:rPr lang="en-US" altLang="zh-TW" sz="1800" dirty="0" smtClean="0"/>
              <a:t>Third level</a:t>
            </a:r>
          </a:p>
          <a:p>
            <a:pPr lvl="3"/>
            <a:r>
              <a:rPr lang="en-US" altLang="zh-TW" sz="1600" dirty="0" smtClean="0"/>
              <a:t>Fourth level</a:t>
            </a:r>
          </a:p>
          <a:p>
            <a:pPr lvl="4"/>
            <a:r>
              <a:rPr lang="en-US" altLang="zh-TW" sz="1600" dirty="0" smtClean="0"/>
              <a:t>Fifth level</a:t>
            </a:r>
            <a:endParaRPr lang="en-US" altLang="zh-TW" sz="1600" dirty="0"/>
          </a:p>
        </p:txBody>
      </p:sp>
      <p:sp>
        <p:nvSpPr>
          <p:cNvPr id="10" name="頁尾版面配置區 6"/>
          <p:cNvSpPr txBox="1">
            <a:spLocks/>
          </p:cNvSpPr>
          <p:nvPr userDrawn="1"/>
        </p:nvSpPr>
        <p:spPr>
          <a:xfrm>
            <a:off x="4038600" y="657079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C–</a:t>
            </a:r>
            <a:r>
              <a:rPr lang="en-US" altLang="zh-TW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VisEra</a:t>
            </a:r>
            <a:r>
              <a:rPr lang="en-US" altLang="zh-TW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Internal</a:t>
            </a:r>
          </a:p>
        </p:txBody>
      </p:sp>
      <p:sp>
        <p:nvSpPr>
          <p:cNvPr id="13" name="投影片編號版面配置區 7"/>
          <p:cNvSpPr txBox="1">
            <a:spLocks/>
          </p:cNvSpPr>
          <p:nvPr userDrawn="1"/>
        </p:nvSpPr>
        <p:spPr>
          <a:xfrm>
            <a:off x="9136800" y="619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370F13-9A1C-4420-8A40-99A3C115DE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413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10426700" y="346075"/>
            <a:ext cx="1449388" cy="40005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20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C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76774" y="2088273"/>
            <a:ext cx="6133274" cy="1006475"/>
          </a:xfrm>
        </p:spPr>
        <p:txBody>
          <a:bodyPr>
            <a:normAutofit/>
          </a:bodyPr>
          <a:lstStyle>
            <a:lvl1pPr algn="l"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76774" y="3198113"/>
            <a:ext cx="6133274" cy="756602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 sz="2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11138" y="6491288"/>
            <a:ext cx="2743200" cy="2317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3ECC321-A8C8-4E0E-8345-5B2DD255A70E}" type="datetime4">
              <a:rPr lang="en-US" altLang="zh-TW">
                <a:solidFill>
                  <a:srgbClr val="000000"/>
                </a:solidFill>
              </a:rPr>
              <a:pPr>
                <a:defRPr/>
              </a:pPr>
              <a:t>February 24, 2023</a:t>
            </a:fld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6"/>
          <p:cNvSpPr txBox="1">
            <a:spLocks/>
          </p:cNvSpPr>
          <p:nvPr userDrawn="1"/>
        </p:nvSpPr>
        <p:spPr>
          <a:xfrm>
            <a:off x="4038600" y="6570663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9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C–</a:t>
            </a:r>
            <a:r>
              <a:rPr kumimoji="1" lang="en-US" altLang="zh-TW" sz="9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VisEra</a:t>
            </a:r>
            <a:r>
              <a:rPr kumimoji="1" lang="en-US" altLang="zh-TW" sz="9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Internal</a:t>
            </a:r>
          </a:p>
        </p:txBody>
      </p:sp>
      <p:sp>
        <p:nvSpPr>
          <p:cNvPr id="5" name="投影片編號版面配置區 7"/>
          <p:cNvSpPr txBox="1">
            <a:spLocks/>
          </p:cNvSpPr>
          <p:nvPr userDrawn="1"/>
        </p:nvSpPr>
        <p:spPr>
          <a:xfrm>
            <a:off x="9136063" y="6302375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24F1C0-5CD2-4372-A37F-43398E996351}" type="slidenum">
              <a:rPr kumimoji="1"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en-US" dirty="0"/>
          </a:p>
        </p:txBody>
      </p:sp>
      <p:sp>
        <p:nvSpPr>
          <p:cNvPr id="23" name="標題版面配置區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520000" cy="900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24" name="文字版面配置區 2"/>
          <p:cNvSpPr>
            <a:spLocks noGrp="1"/>
          </p:cNvSpPr>
          <p:nvPr>
            <p:ph idx="1"/>
          </p:nvPr>
        </p:nvSpPr>
        <p:spPr>
          <a:xfrm>
            <a:off x="360000" y="1268965"/>
            <a:ext cx="11520000" cy="511390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C33E6B-8E50-45BD-A5B2-DCD550A05A59}" type="datetime4">
              <a:rPr lang="en-US" altLang="zh-TW">
                <a:solidFill>
                  <a:srgbClr val="FFFFFF"/>
                </a:solidFill>
              </a:rPr>
              <a:pPr>
                <a:defRPr/>
              </a:pPr>
              <a:t>February 24, 2023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4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4776774" y="2088273"/>
            <a:ext cx="6133274" cy="1006475"/>
          </a:xfrm>
        </p:spPr>
        <p:txBody>
          <a:bodyPr anchor="ctr" anchorCtr="0">
            <a:normAutofit/>
          </a:bodyPr>
          <a:lstStyle>
            <a:lvl1pPr algn="l"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Headline Title Goes Here</a:t>
            </a:r>
            <a:br>
              <a:rPr lang="en-US" altLang="zh-TW" dirty="0" smtClean="0"/>
            </a:br>
            <a:r>
              <a:rPr lang="en-US" altLang="zh-TW" dirty="0" smtClean="0"/>
              <a:t>(Arial 32)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776774" y="3198113"/>
            <a:ext cx="6133274" cy="756602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 sz="2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Headline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Titile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Goes Here</a:t>
            </a: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(Arial20)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10671" y="6490822"/>
            <a:ext cx="2743200" cy="2327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F4E974-8D6A-49CA-869A-504B3079002B}" type="datetime4">
              <a:rPr lang="en-US" altLang="zh-TW" smtClean="0">
                <a:solidFill>
                  <a:srgbClr val="000000"/>
                </a:solidFill>
              </a:rPr>
              <a:pPr/>
              <a:t>February 24, 2023</a:t>
            </a:fld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0425953" y="345885"/>
            <a:ext cx="1449777" cy="40011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20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C</a:t>
            </a:r>
          </a:p>
        </p:txBody>
      </p:sp>
    </p:spTree>
    <p:extLst>
      <p:ext uri="{BB962C8B-B14F-4D97-AF65-F5344CB8AC3E}">
        <p14:creationId xmlns:p14="http://schemas.microsoft.com/office/powerpoint/2010/main" val="243182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610166"/>
            <a:ext cx="417755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0C7E0A3-F56D-48C5-B2C0-4C30C00E4E93}" type="datetime4">
              <a:rPr lang="en-US" altLang="zh-TW" smtClean="0">
                <a:solidFill>
                  <a:srgbClr val="FFFFFF"/>
                </a:solidFill>
              </a:rPr>
              <a:pPr/>
              <a:t>February 24, 2023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23" name="標題版面配置區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520000" cy="900000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24" name="文字版面配置區 2"/>
          <p:cNvSpPr>
            <a:spLocks noGrp="1"/>
          </p:cNvSpPr>
          <p:nvPr>
            <p:ph idx="1"/>
          </p:nvPr>
        </p:nvSpPr>
        <p:spPr>
          <a:xfrm>
            <a:off x="360000" y="1268965"/>
            <a:ext cx="11520000" cy="5113906"/>
          </a:xfrm>
          <a:prstGeom prst="rect">
            <a:avLst/>
          </a:prstGeom>
        </p:spPr>
        <p:txBody>
          <a:bodyPr vert="horz" lIns="72000" tIns="36000" rIns="72000" bIns="36000" rtlCol="0" anchor="t" anchorCtr="0">
            <a:normAutofit/>
          </a:bodyPr>
          <a:lstStyle/>
          <a:p>
            <a:r>
              <a:rPr lang="en-US" altLang="zh-TW" sz="2400" dirty="0" smtClean="0"/>
              <a:t>Click to edit Master text styles</a:t>
            </a:r>
          </a:p>
          <a:p>
            <a:pPr lvl="1"/>
            <a:r>
              <a:rPr lang="en-US" altLang="zh-TW" sz="2000" dirty="0" smtClean="0"/>
              <a:t>Second level</a:t>
            </a:r>
          </a:p>
          <a:p>
            <a:pPr lvl="2"/>
            <a:r>
              <a:rPr lang="en-US" altLang="zh-TW" sz="1800" dirty="0" smtClean="0"/>
              <a:t>Third level</a:t>
            </a:r>
          </a:p>
          <a:p>
            <a:pPr lvl="3"/>
            <a:r>
              <a:rPr lang="en-US" altLang="zh-TW" sz="1600" dirty="0" smtClean="0"/>
              <a:t>Fourth level</a:t>
            </a:r>
          </a:p>
          <a:p>
            <a:pPr lvl="4"/>
            <a:r>
              <a:rPr lang="en-US" altLang="zh-TW" sz="1600" dirty="0" smtClean="0"/>
              <a:t>Fifth level</a:t>
            </a:r>
            <a:endParaRPr lang="en-US" altLang="zh-TW" sz="1600" dirty="0"/>
          </a:p>
        </p:txBody>
      </p:sp>
      <p:sp>
        <p:nvSpPr>
          <p:cNvPr id="10" name="頁尾版面配置區 6"/>
          <p:cNvSpPr txBox="1">
            <a:spLocks/>
          </p:cNvSpPr>
          <p:nvPr userDrawn="1"/>
        </p:nvSpPr>
        <p:spPr>
          <a:xfrm>
            <a:off x="4038600" y="657079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C–</a:t>
            </a:r>
            <a:r>
              <a:rPr lang="en-US" altLang="zh-TW" sz="9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VisEra</a:t>
            </a:r>
            <a:r>
              <a:rPr lang="en-US" altLang="zh-TW" sz="9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Internal</a:t>
            </a:r>
          </a:p>
        </p:txBody>
      </p:sp>
      <p:sp>
        <p:nvSpPr>
          <p:cNvPr id="13" name="投影片編號版面配置區 7"/>
          <p:cNvSpPr txBox="1">
            <a:spLocks/>
          </p:cNvSpPr>
          <p:nvPr userDrawn="1"/>
        </p:nvSpPr>
        <p:spPr>
          <a:xfrm>
            <a:off x="9136800" y="619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370F13-9A1C-4420-8A40-99A3C115DE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394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520000" cy="900000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0000" y="1268965"/>
            <a:ext cx="11520000" cy="5113906"/>
          </a:xfrm>
          <a:prstGeom prst="rect">
            <a:avLst/>
          </a:prstGeom>
        </p:spPr>
        <p:txBody>
          <a:bodyPr vert="horz" lIns="72000" tIns="36000" rIns="72000" bIns="36000" rtlCol="0" anchor="t" anchorCtr="0">
            <a:normAutofit/>
          </a:bodyPr>
          <a:lstStyle/>
          <a:p>
            <a:r>
              <a:rPr lang="en-US" altLang="zh-TW" sz="2400" dirty="0" smtClean="0"/>
              <a:t>Click to edit Master text styles</a:t>
            </a:r>
          </a:p>
          <a:p>
            <a:pPr lvl="1"/>
            <a:r>
              <a:rPr lang="en-US" altLang="zh-TW" sz="2000" dirty="0" smtClean="0"/>
              <a:t>Second level</a:t>
            </a:r>
          </a:p>
          <a:p>
            <a:pPr lvl="2"/>
            <a:r>
              <a:rPr lang="en-US" altLang="zh-TW" sz="1800" dirty="0" smtClean="0"/>
              <a:t>Third level</a:t>
            </a:r>
          </a:p>
          <a:p>
            <a:pPr lvl="3"/>
            <a:r>
              <a:rPr lang="en-US" altLang="zh-TW" sz="1600" dirty="0" smtClean="0"/>
              <a:t>Fourth level</a:t>
            </a:r>
          </a:p>
          <a:p>
            <a:pPr lvl="4"/>
            <a:r>
              <a:rPr lang="en-US" altLang="zh-TW" sz="1600" dirty="0" smtClean="0"/>
              <a:t>Fifth level</a:t>
            </a:r>
            <a:endParaRPr lang="en-US" altLang="zh-TW" sz="1600" dirty="0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610166"/>
            <a:ext cx="417755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9270D-02C3-44D0-8F03-FBC4EBAC0F6F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3"/>
          </p:nvPr>
        </p:nvSpPr>
        <p:spPr>
          <a:xfrm>
            <a:off x="4038600" y="656783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Security C–VisEra Internal</a:t>
            </a:r>
            <a:endParaRPr lang="en-US" altLang="zh-TW" dirty="0" smtClean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>
          <a:xfrm>
            <a:off x="9136800" y="619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370F13-9A1C-4420-8A40-99A3C115DE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18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00"/>
        </a:buClr>
        <a:buSzTx/>
        <a:buFont typeface="Wingdings" pitchFamily="2" charset="2"/>
        <a:buChar char="l"/>
        <a:tabLst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n"/>
        <a:tabLst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00"/>
        </a:buClr>
        <a:buSzTx/>
        <a:buFont typeface="Wingdings" pitchFamily="2" charset="2"/>
        <a:buChar char="u"/>
        <a:tabLst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Ø"/>
        <a:tabLst/>
        <a:defRPr sz="16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itchFamily="2" charset="2"/>
        <a:buChar char="n"/>
        <a:tabLst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60363" y="360363"/>
            <a:ext cx="115189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60363" y="1268413"/>
            <a:ext cx="115189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610350"/>
            <a:ext cx="41783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225601E-9158-4BC1-9FCE-70E22EB9B234}" type="datetime4">
              <a:rPr kumimoji="1"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February 24, 2023</a:t>
            </a:fld>
            <a:endParaRPr kumimoji="1" lang="zh-TW" altLang="en-US" dirty="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3"/>
          </p:nvPr>
        </p:nvSpPr>
        <p:spPr>
          <a:xfrm>
            <a:off x="4038600" y="65674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Security C–VisEra Internal</a:t>
            </a:r>
            <a:endParaRPr kumimoji="1" lang="en-US" altLang="zh-TW" dirty="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>
          <a:xfrm>
            <a:off x="9136063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945565A-A71F-4E98-BB46-C204C5E4C9A8}" type="slidenum">
              <a:rPr kumimoji="1" lang="zh-TW" altLang="en-US"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en-US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82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u"/>
        <a:defRPr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Ø"/>
        <a:defRPr sz="16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520000" cy="900000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0000" y="1268965"/>
            <a:ext cx="11520000" cy="5113906"/>
          </a:xfrm>
          <a:prstGeom prst="rect">
            <a:avLst/>
          </a:prstGeom>
        </p:spPr>
        <p:txBody>
          <a:bodyPr vert="horz" lIns="72000" tIns="36000" rIns="72000" bIns="36000" rtlCol="0" anchor="t" anchorCtr="0">
            <a:normAutofit/>
          </a:bodyPr>
          <a:lstStyle/>
          <a:p>
            <a:r>
              <a:rPr lang="en-US" altLang="zh-TW" sz="2400" dirty="0" smtClean="0"/>
              <a:t>Click to edit Master text styles</a:t>
            </a:r>
          </a:p>
          <a:p>
            <a:pPr lvl="1"/>
            <a:r>
              <a:rPr lang="en-US" altLang="zh-TW" sz="2000" dirty="0" smtClean="0"/>
              <a:t>Second level</a:t>
            </a:r>
          </a:p>
          <a:p>
            <a:pPr lvl="2"/>
            <a:r>
              <a:rPr lang="en-US" altLang="zh-TW" sz="1800" dirty="0" smtClean="0"/>
              <a:t>Third level</a:t>
            </a:r>
          </a:p>
          <a:p>
            <a:pPr lvl="3"/>
            <a:r>
              <a:rPr lang="en-US" altLang="zh-TW" sz="1600" dirty="0" smtClean="0"/>
              <a:t>Fourth level</a:t>
            </a:r>
          </a:p>
          <a:p>
            <a:pPr lvl="4"/>
            <a:r>
              <a:rPr lang="en-US" altLang="zh-TW" sz="1600" dirty="0" smtClean="0"/>
              <a:t>Fifth level</a:t>
            </a:r>
            <a:endParaRPr lang="en-US" altLang="zh-TW" sz="1600" dirty="0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610166"/>
            <a:ext cx="417755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9270D-02C3-44D0-8F03-FBC4EBAC0F6F}" type="datetime4">
              <a:rPr lang="en-US" altLang="zh-TW" smtClean="0">
                <a:solidFill>
                  <a:srgbClr val="FFFFFF"/>
                </a:solidFill>
              </a:rPr>
              <a:pPr/>
              <a:t>February 24, 2023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3"/>
          </p:nvPr>
        </p:nvSpPr>
        <p:spPr>
          <a:xfrm>
            <a:off x="4038600" y="656783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mtClean="0">
                <a:solidFill>
                  <a:srgbClr val="FFFFFF"/>
                </a:solidFill>
              </a:rPr>
              <a:t>Security C–VisEra Internal</a:t>
            </a:r>
            <a:endParaRPr lang="en-US" altLang="zh-TW" dirty="0" smtClean="0">
              <a:solidFill>
                <a:srgbClr val="FFFFFF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>
          <a:xfrm>
            <a:off x="9136800" y="619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370F13-9A1C-4420-8A40-99A3C115DE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19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00"/>
        </a:buClr>
        <a:buSzTx/>
        <a:buFont typeface="Wingdings" pitchFamily="2" charset="2"/>
        <a:buChar char="l"/>
        <a:tabLst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n"/>
        <a:tabLst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00"/>
        </a:buClr>
        <a:buSzTx/>
        <a:buFont typeface="Wingdings" pitchFamily="2" charset="2"/>
        <a:buChar char="u"/>
        <a:tabLst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Ø"/>
        <a:tabLst/>
        <a:defRPr sz="16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itchFamily="2" charset="2"/>
        <a:buChar char="n"/>
        <a:tabLst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204597" y="1814375"/>
            <a:ext cx="7387328" cy="1470025"/>
          </a:xfrm>
          <a:noFill/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IT-ISA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報告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MES </a:t>
            </a:r>
            <a:r>
              <a:rPr lang="en-US" altLang="zh-TW" b="0" dirty="0" smtClean="0"/>
              <a:t>Database Migration</a:t>
            </a:r>
            <a:endParaRPr lang="en-US" altLang="zh-TW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822134" y="4444983"/>
            <a:ext cx="4408488" cy="892175"/>
          </a:xfrm>
          <a:noFill/>
        </p:spPr>
        <p:txBody>
          <a:bodyPr/>
          <a:lstStyle/>
          <a:p>
            <a:pPr lvl="1" algn="r" eaLnBrk="1" hangingPunct="1"/>
            <a:r>
              <a:rPr lang="en-US" altLang="zh-TW" dirty="0" smtClean="0"/>
              <a:t>Reporter:</a:t>
            </a:r>
            <a:r>
              <a:rPr lang="zh-TW" altLang="en-US" dirty="0" smtClean="0"/>
              <a:t> 柯正文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Wen )</a:t>
            </a:r>
          </a:p>
          <a:p>
            <a:pPr lvl="1" algn="r" eaLnBrk="1" hangingPunct="1"/>
            <a:r>
              <a:rPr lang="en-US" altLang="zh-TW" dirty="0" smtClean="0"/>
              <a:t>2023/02/24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29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7E0A3-F56D-48C5-B2C0-4C30C00E4E93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migration </a:t>
            </a:r>
            <a:r>
              <a:rPr lang="zh-TW" altLang="en-US" dirty="0" smtClean="0"/>
              <a:t> 怎麼做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 bwMode="auto">
          <a:xfrm>
            <a:off x="5400675" y="2457449"/>
            <a:ext cx="1051185" cy="404757"/>
          </a:xfrm>
          <a:prstGeom prst="rightArrow">
            <a:avLst/>
          </a:prstGeom>
          <a:gradFill rotWithShape="1">
            <a:gsLst>
              <a:gs pos="0">
                <a:srgbClr val="CCECFF"/>
              </a:gs>
              <a:gs pos="100000">
                <a:srgbClr val="95ACB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714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67325" y="208811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Oracle 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544" y="1868899"/>
            <a:ext cx="1505160" cy="170521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210" y="1868899"/>
            <a:ext cx="1505160" cy="1705213"/>
          </a:xfrm>
          <a:prstGeom prst="rect">
            <a:avLst/>
          </a:prstGeom>
        </p:spPr>
      </p:pic>
      <p:sp>
        <p:nvSpPr>
          <p:cNvPr id="8" name="乘號 7"/>
          <p:cNvSpPr/>
          <p:nvPr/>
        </p:nvSpPr>
        <p:spPr bwMode="auto">
          <a:xfrm>
            <a:off x="5362360" y="2132367"/>
            <a:ext cx="1079371" cy="1403644"/>
          </a:xfrm>
          <a:prstGeom prst="mathMultiply">
            <a:avLst/>
          </a:prstGeom>
          <a:solidFill>
            <a:srgbClr val="FF0000"/>
          </a:solidFill>
          <a:ln w="17145">
            <a:solidFill>
              <a:srgbClr val="FF0000"/>
            </a:solidFill>
            <a:round/>
            <a:headEnd/>
            <a:tailEnd/>
          </a:ln>
          <a:extLst/>
        </p:spPr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7E0A3-F56D-48C5-B2C0-4C30C00E4E93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migration </a:t>
            </a:r>
            <a:r>
              <a:rPr lang="zh-TW" altLang="en-US" dirty="0" smtClean="0"/>
              <a:t> 怎麼做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 bwMode="auto">
          <a:xfrm>
            <a:off x="5400675" y="2457449"/>
            <a:ext cx="1051185" cy="404757"/>
          </a:xfrm>
          <a:prstGeom prst="rightArrow">
            <a:avLst/>
          </a:prstGeom>
          <a:gradFill rotWithShape="1">
            <a:gsLst>
              <a:gs pos="0">
                <a:srgbClr val="CCECFF"/>
              </a:gs>
              <a:gs pos="100000">
                <a:srgbClr val="95ACB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714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67325" y="208811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Oracle 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544" y="1868899"/>
            <a:ext cx="1505160" cy="170521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210" y="1868899"/>
            <a:ext cx="1505160" cy="1705213"/>
          </a:xfrm>
          <a:prstGeom prst="rect">
            <a:avLst/>
          </a:prstGeom>
        </p:spPr>
      </p:pic>
      <p:sp>
        <p:nvSpPr>
          <p:cNvPr id="8" name="乘號 7"/>
          <p:cNvSpPr/>
          <p:nvPr/>
        </p:nvSpPr>
        <p:spPr bwMode="auto">
          <a:xfrm>
            <a:off x="5362360" y="2132367"/>
            <a:ext cx="1079371" cy="1403644"/>
          </a:xfrm>
          <a:prstGeom prst="mathMultiply">
            <a:avLst/>
          </a:prstGeom>
          <a:solidFill>
            <a:srgbClr val="FF0000"/>
          </a:solidFill>
          <a:ln w="17145">
            <a:solidFill>
              <a:srgbClr val="FF0000"/>
            </a:solidFill>
            <a:round/>
            <a:headEnd/>
            <a:tailEnd/>
          </a:ln>
          <a:extLst/>
        </p:spPr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794" y="4183011"/>
            <a:ext cx="50016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buAutoNum type="arabicPeriod"/>
            </a:pPr>
            <a:r>
              <a:rPr lang="zh-TW" altLang="en-US" dirty="0" smtClean="0"/>
              <a:t>版本差距 </a:t>
            </a:r>
            <a:r>
              <a:rPr lang="en-US" altLang="zh-TW" dirty="0"/>
              <a:t>10.2.0.5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2010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12.2.0.1</a:t>
            </a:r>
            <a:r>
              <a:rPr lang="zh-TW" altLang="en-US" dirty="0"/>
              <a:t>  </a:t>
            </a:r>
            <a:r>
              <a:rPr lang="en-US" altLang="zh-TW" dirty="0"/>
              <a:t>( </a:t>
            </a:r>
            <a:r>
              <a:rPr lang="en-US" altLang="zh-TW" dirty="0">
                <a:solidFill>
                  <a:srgbClr val="00B0F0"/>
                </a:solidFill>
              </a:rPr>
              <a:t>2017</a:t>
            </a:r>
            <a:r>
              <a:rPr lang="zh-TW" altLang="en-US" dirty="0"/>
              <a:t> </a:t>
            </a:r>
            <a:r>
              <a:rPr lang="en-US" altLang="zh-TW" dirty="0" smtClean="0"/>
              <a:t>)</a:t>
            </a:r>
          </a:p>
          <a:p>
            <a:pPr marL="342900" lvl="1" indent="-342900">
              <a:buFontTx/>
              <a:buAutoNum type="arabicPeriod"/>
            </a:pPr>
            <a:r>
              <a:rPr lang="zh-TW" altLang="en-US" dirty="0"/>
              <a:t>資料量過大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TB</a:t>
            </a:r>
            <a:r>
              <a:rPr lang="zh-TW" altLang="en-US" dirty="0" smtClean="0"/>
              <a:t> 等級 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342900" lvl="1" indent="-342900">
              <a:buAutoNum type="arabicPeriod"/>
            </a:pPr>
            <a:r>
              <a:rPr lang="zh-TW" altLang="en-US" dirty="0" smtClean="0"/>
              <a:t>時間有限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APM</a:t>
            </a:r>
            <a:r>
              <a:rPr lang="zh-TW" altLang="en-US" dirty="0" smtClean="0"/>
              <a:t> 一天 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30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7E0A3-F56D-48C5-B2C0-4C30C00E4E93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migration </a:t>
            </a:r>
            <a:r>
              <a:rPr lang="zh-TW" altLang="en-US" dirty="0" smtClean="0"/>
              <a:t> 怎麼做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 bwMode="auto">
          <a:xfrm>
            <a:off x="5037839" y="1922546"/>
            <a:ext cx="2229736" cy="254852"/>
          </a:xfrm>
          <a:prstGeom prst="rightArrow">
            <a:avLst/>
          </a:prstGeom>
          <a:gradFill rotWithShape="1">
            <a:gsLst>
              <a:gs pos="0">
                <a:srgbClr val="CCECFF"/>
              </a:gs>
              <a:gs pos="100000">
                <a:srgbClr val="95ACB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714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6664" y="4338024"/>
            <a:ext cx="4441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AutoNum type="arabicPeriod"/>
            </a:pPr>
            <a:r>
              <a:rPr lang="zh-TW" altLang="en-US" dirty="0"/>
              <a:t>平行</a:t>
            </a:r>
            <a:r>
              <a:rPr lang="zh-TW" altLang="en-US" dirty="0" smtClean="0"/>
              <a:t>展開搬移任務 </a:t>
            </a:r>
            <a:endParaRPr lang="en-US" altLang="zh-TW" dirty="0" smtClean="0"/>
          </a:p>
          <a:p>
            <a:pPr marL="342900" lvl="1" indent="-342900">
              <a:buAutoNum type="arabicPeriod"/>
            </a:pPr>
            <a:r>
              <a:rPr lang="zh-TW" altLang="en-US" dirty="0"/>
              <a:t>客製化</a:t>
            </a:r>
            <a:r>
              <a:rPr lang="zh-TW" altLang="en-US" dirty="0" smtClean="0"/>
              <a:t>程式</a:t>
            </a:r>
            <a:endParaRPr lang="en-US" altLang="zh-TW" dirty="0"/>
          </a:p>
          <a:p>
            <a:pPr marL="342900" lvl="1" indent="-342900">
              <a:buAutoNum type="arabicPeriod"/>
            </a:pPr>
            <a:r>
              <a:rPr lang="zh-TW" altLang="en-US" dirty="0" smtClean="0"/>
              <a:t>成果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40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hr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up 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12</a:t>
            </a:r>
            <a:r>
              <a:rPr lang="zh-TW" altLang="en-US" dirty="0" smtClean="0">
                <a:solidFill>
                  <a:srgbClr val="00B0F0"/>
                </a:solidFill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</a:rPr>
              <a:t>hr</a:t>
            </a:r>
            <a:endParaRPr lang="en-US" altLang="zh-TW" dirty="0" smtClean="0">
              <a:solidFill>
                <a:srgbClr val="00B0F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37838" y="1538952"/>
            <a:ext cx="248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Table multiple </a:t>
            </a:r>
            <a:r>
              <a:rPr lang="en-US" altLang="zh-TW" dirty="0" smtClean="0"/>
              <a:t>thread 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 bwMode="auto">
          <a:xfrm>
            <a:off x="5037838" y="2429943"/>
            <a:ext cx="2229736" cy="254852"/>
          </a:xfrm>
          <a:prstGeom prst="rightArrow">
            <a:avLst/>
          </a:prstGeom>
          <a:gradFill rotWithShape="1">
            <a:gsLst>
              <a:gs pos="0">
                <a:srgbClr val="CCECFF"/>
              </a:gs>
              <a:gs pos="100000">
                <a:srgbClr val="95ACB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714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37838" y="2144613"/>
            <a:ext cx="143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Index </a:t>
            </a:r>
            <a:r>
              <a:rPr lang="zh-TW" altLang="en-US" dirty="0" smtClean="0"/>
              <a:t>parallel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 bwMode="auto">
          <a:xfrm>
            <a:off x="5037838" y="2994359"/>
            <a:ext cx="2229736" cy="254852"/>
          </a:xfrm>
          <a:prstGeom prst="rightArrow">
            <a:avLst/>
          </a:prstGeom>
          <a:gradFill rotWithShape="1">
            <a:gsLst>
              <a:gs pos="0">
                <a:srgbClr val="CCECFF"/>
              </a:gs>
              <a:gs pos="100000">
                <a:srgbClr val="95ACB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714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37838" y="2709029"/>
            <a:ext cx="2379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Mview</a:t>
            </a:r>
            <a:r>
              <a:rPr lang="en-US" altLang="zh-TW" dirty="0" smtClean="0"/>
              <a:t> </a:t>
            </a:r>
            <a:r>
              <a:rPr lang="en-US" altLang="zh-TW" dirty="0"/>
              <a:t>multiple thread 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 bwMode="auto">
          <a:xfrm>
            <a:off x="5037838" y="3594264"/>
            <a:ext cx="2229736" cy="254852"/>
          </a:xfrm>
          <a:prstGeom prst="rightArrow">
            <a:avLst/>
          </a:prstGeom>
          <a:gradFill rotWithShape="1">
            <a:gsLst>
              <a:gs pos="0">
                <a:srgbClr val="CCECFF"/>
              </a:gs>
              <a:gs pos="100000">
                <a:srgbClr val="95ACB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714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37838" y="3308934"/>
            <a:ext cx="2156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Other </a:t>
            </a:r>
            <a:r>
              <a:rPr lang="en-US" altLang="zh-TW" dirty="0"/>
              <a:t>o</a:t>
            </a:r>
            <a:r>
              <a:rPr lang="en-US" altLang="zh-TW" dirty="0" smtClean="0"/>
              <a:t>bjects create 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 bwMode="auto">
          <a:xfrm>
            <a:off x="5037838" y="4264577"/>
            <a:ext cx="2229736" cy="254852"/>
          </a:xfrm>
          <a:prstGeom prst="rightArrow">
            <a:avLst/>
          </a:prstGeom>
          <a:gradFill rotWithShape="1">
            <a:gsLst>
              <a:gs pos="0">
                <a:srgbClr val="CCECFF"/>
              </a:gs>
              <a:gs pos="100000">
                <a:srgbClr val="95ACB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714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37838" y="3979247"/>
            <a:ext cx="1528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Privilege grant</a:t>
            </a: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69" y="2117106"/>
            <a:ext cx="1505160" cy="170521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169" y="2113244"/>
            <a:ext cx="150516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7E0A3-F56D-48C5-B2C0-4C30C00E4E93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Migration</a:t>
            </a:r>
            <a:r>
              <a:rPr lang="zh-TW" altLang="en-US" dirty="0" smtClean="0"/>
              <a:t> 後有哪些差異 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4775" y="1447800"/>
            <a:ext cx="1101285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zh-TW" sz="2000" dirty="0" smtClean="0"/>
              <a:t>硬體</a:t>
            </a:r>
            <a:endParaRPr lang="en-US" altLang="zh-TW" sz="2000" dirty="0" smtClean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TW" altLang="en-US" dirty="0"/>
              <a:t>依現有系統使用量規劃硬體</a:t>
            </a:r>
            <a:r>
              <a:rPr lang="zh-TW" altLang="en-US" dirty="0" smtClean="0"/>
              <a:t>規格</a:t>
            </a:r>
            <a:endParaRPr lang="en-US" altLang="zh-TW" dirty="0" smtClean="0"/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TW" altLang="en-US" sz="1600" dirty="0">
                <a:solidFill>
                  <a:srgbClr val="00B0F0"/>
                </a:solidFill>
              </a:rPr>
              <a:t>虛擬化</a:t>
            </a:r>
            <a:r>
              <a:rPr lang="zh-TW" altLang="en-US" sz="1600" dirty="0"/>
              <a:t>後</a:t>
            </a:r>
            <a:r>
              <a:rPr lang="zh-TW" altLang="en-US" sz="1600" dirty="0" smtClean="0"/>
              <a:t>可以目前系統使用需求條配</a:t>
            </a:r>
            <a:endParaRPr lang="en-US" altLang="zh-TW" sz="16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作業系統</a:t>
            </a:r>
            <a:endParaRPr lang="en-US" altLang="zh-TW" sz="2000" dirty="0" smtClean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OS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Oracle Linux </a:t>
            </a:r>
            <a:r>
              <a:rPr lang="en-US" altLang="zh-TW" dirty="0" smtClean="0"/>
              <a:t>7.9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2020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DB :</a:t>
            </a:r>
            <a:r>
              <a:rPr lang="zh-TW" altLang="en-US" dirty="0" smtClean="0"/>
              <a:t> </a:t>
            </a:r>
            <a:r>
              <a:rPr lang="en-US" altLang="zh-TW" dirty="0"/>
              <a:t>12.2.0.1</a:t>
            </a:r>
            <a:r>
              <a:rPr lang="zh-TW" altLang="en-US" dirty="0" smtClean="0"/>
              <a:t>  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B0F0"/>
                </a:solidFill>
              </a:rPr>
              <a:t>2017</a:t>
            </a:r>
            <a:r>
              <a:rPr lang="zh-TW" altLang="en-US" dirty="0" smtClean="0"/>
              <a:t> </a:t>
            </a:r>
            <a:r>
              <a:rPr lang="en-US" altLang="zh-TW" dirty="0" smtClean="0"/>
              <a:t>) bundle patch ( </a:t>
            </a:r>
            <a:r>
              <a:rPr lang="en-US" altLang="zh-TW" dirty="0" smtClean="0">
                <a:solidFill>
                  <a:srgbClr val="00B0F0"/>
                </a:solidFill>
              </a:rPr>
              <a:t>2022-10</a:t>
            </a:r>
            <a:r>
              <a:rPr lang="en-US" altLang="zh-TW" dirty="0" smtClean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 </a:t>
            </a:r>
            <a:r>
              <a:rPr lang="en-US" altLang="zh-TW" sz="2000" dirty="0" smtClean="0"/>
              <a:t>DB</a:t>
            </a:r>
            <a:r>
              <a:rPr lang="zh-TW" altLang="en-US" sz="2000" dirty="0" smtClean="0"/>
              <a:t> 備援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備份機制</a:t>
            </a:r>
            <a:endParaRPr lang="en-US" altLang="zh-TW" sz="2000" dirty="0" smtClean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TW" altLang="en-US" dirty="0" smtClean="0"/>
              <a:t> 建立</a:t>
            </a:r>
            <a:r>
              <a:rPr lang="zh-TW" altLang="en-US" dirty="0"/>
              <a:t>三層式架構備援 </a:t>
            </a:r>
            <a:r>
              <a:rPr lang="en-US" altLang="zh-TW" dirty="0"/>
              <a:t>/</a:t>
            </a:r>
            <a:r>
              <a:rPr lang="zh-TW" altLang="en-US" dirty="0"/>
              <a:t> 備份架構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B0F0"/>
                </a:solidFill>
              </a:rPr>
              <a:t>主機</a:t>
            </a:r>
            <a:r>
              <a:rPr lang="zh-TW" altLang="en-US" dirty="0">
                <a:solidFill>
                  <a:srgbClr val="00B0F0"/>
                </a:solidFill>
              </a:rPr>
              <a:t>虛擬化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TW" altLang="en-US" dirty="0" smtClean="0"/>
              <a:t> 套用 </a:t>
            </a:r>
            <a:r>
              <a:rPr lang="en-US" altLang="zh-TW" dirty="0" smtClean="0"/>
              <a:t>Oracle RMAN</a:t>
            </a:r>
            <a:r>
              <a:rPr lang="zh-TW" altLang="en-US" dirty="0" smtClean="0"/>
              <a:t> 備份</a:t>
            </a:r>
            <a:endParaRPr lang="en-US" altLang="zh-TW" dirty="0" smtClean="0"/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TW" altLang="en-US" dirty="0"/>
              <a:t>備份</a:t>
            </a:r>
            <a:r>
              <a:rPr lang="zh-TW" altLang="en-US" dirty="0" smtClean="0"/>
              <a:t>時間縮減一半 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B0F0"/>
                </a:solidFill>
              </a:rPr>
              <a:t>10</a:t>
            </a:r>
            <a:r>
              <a:rPr lang="zh-TW" altLang="en-US" dirty="0" smtClean="0">
                <a:solidFill>
                  <a:srgbClr val="00B0F0"/>
                </a:solidFill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</a:rPr>
              <a:t>hr</a:t>
            </a:r>
            <a:r>
              <a:rPr lang="en-US" altLang="zh-TW" dirty="0" smtClean="0">
                <a:solidFill>
                  <a:srgbClr val="00B0F0"/>
                </a:solidFill>
              </a:rPr>
              <a:t> =&gt; 4hr </a:t>
            </a:r>
            <a:r>
              <a:rPr lang="en-US" altLang="zh-TW" dirty="0" smtClean="0"/>
              <a:t>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TW" sz="1400" dirty="0" smtClean="0"/>
          </a:p>
        </p:txBody>
      </p:sp>
      <p:sp>
        <p:nvSpPr>
          <p:cNvPr id="6" name="矩形 5"/>
          <p:cNvSpPr/>
          <p:nvPr/>
        </p:nvSpPr>
        <p:spPr>
          <a:xfrm>
            <a:off x="8187940" y="6324416"/>
            <a:ext cx="310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RTO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/>
              <a:t>Recovery Time Objective</a:t>
            </a:r>
            <a:endParaRPr lang="zh-TW" altLang="en-US" dirty="0"/>
          </a:p>
        </p:txBody>
      </p:sp>
      <p:graphicFrame>
        <p:nvGraphicFramePr>
          <p:cNvPr id="5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6202"/>
              </p:ext>
            </p:extLst>
          </p:nvPr>
        </p:nvGraphicFramePr>
        <p:xfrm>
          <a:off x="5360988" y="3077979"/>
          <a:ext cx="6049962" cy="324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30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7E0A3-F56D-48C5-B2C0-4C30C00E4E93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Future works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FAB1 </a:t>
            </a:r>
            <a:r>
              <a:rPr lang="zh-TW" altLang="en-US" dirty="0" smtClean="0"/>
              <a:t>虛擬資源擴增專案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資料庫登入稽核強化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DataMart Tasks ( OJT / </a:t>
            </a:r>
            <a:r>
              <a:rPr lang="zh-TW" altLang="en-US" dirty="0" smtClean="0"/>
              <a:t>維運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Troubleshooting 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912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公司有 </a:t>
            </a:r>
            <a:r>
              <a:rPr lang="en-US" altLang="zh-TW" dirty="0"/>
              <a:t>Buddy </a:t>
            </a:r>
            <a:r>
              <a:rPr lang="zh-TW" altLang="en-US" dirty="0" smtClean="0"/>
              <a:t>制度，新人容易掌握方向和快速成長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部門同事都很好相處且樂於分享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環境優良、早午晚餐很好吃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7E0A3-F56D-48C5-B2C0-4C30C00E4E93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心得分享</a:t>
            </a:r>
          </a:p>
        </p:txBody>
      </p:sp>
    </p:spTree>
    <p:extLst>
      <p:ext uri="{BB962C8B-B14F-4D97-AF65-F5344CB8AC3E}">
        <p14:creationId xmlns:p14="http://schemas.microsoft.com/office/powerpoint/2010/main" val="33104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BEA8DB-6380-4EAC-B4D0-1BC867650C29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>
          <a:xfrm>
            <a:off x="379878" y="2163486"/>
            <a:ext cx="11520000" cy="1176061"/>
          </a:xfrm>
          <a:noFill/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zh-TW" sz="4800" i="1" dirty="0" smtClean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771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7E0A3-F56D-48C5-B2C0-4C30C00E4E93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自我介紹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defRPr/>
            </a:pPr>
            <a:r>
              <a:rPr lang="en-US" altLang="zh-TW" sz="2000" dirty="0" err="1">
                <a:ea typeface="微軟正黑體" panose="020B0604030504040204" pitchFamily="34" charset="-120"/>
                <a:cs typeface="Times New Roman" panose="02020603050405020304" pitchFamily="18" charset="0"/>
              </a:rPr>
              <a:t>VisEra</a:t>
            </a:r>
            <a:endParaRPr lang="en-US" altLang="zh-TW" sz="20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到職日：</a:t>
            </a:r>
            <a:r>
              <a:rPr lang="en-US" altLang="zh-TW" sz="1800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2022.08.01</a:t>
            </a:r>
            <a:endParaRPr lang="en-US" altLang="zh-TW" sz="1800" b="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defRPr/>
            </a:pP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職務內容</a:t>
            </a:r>
            <a:r>
              <a:rPr lang="zh-TW" altLang="en-US" sz="18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DBA</a:t>
            </a:r>
            <a:endParaRPr lang="en-US" altLang="zh-TW" sz="1800" b="0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defRPr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最高學歷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zh-TW" sz="18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2014-09 </a:t>
            </a:r>
            <a:r>
              <a:rPr lang="zh-TW" altLang="en-US" sz="18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國立暨南大學 資訊工程所</a:t>
            </a:r>
            <a:endParaRPr lang="en-US" altLang="zh-TW" sz="18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eaLnBrk="1" hangingPunct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經歷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altLang="zh-TW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2016.03- 2021.10</a:t>
            </a:r>
            <a:r>
              <a:rPr lang="zh-TW" altLang="en-US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b="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zh-TW" altLang="en-US" b="0" dirty="0">
                <a:ea typeface="微軟正黑體" panose="020B0604030504040204" pitchFamily="34" charset="-120"/>
                <a:cs typeface="Times New Roman" panose="02020603050405020304" pitchFamily="18" charset="0"/>
              </a:rPr>
              <a:t>旺宏</a:t>
            </a:r>
            <a:r>
              <a:rPr lang="zh-TW" altLang="en-US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電子 </a:t>
            </a:r>
            <a:endParaRPr lang="en-US" altLang="zh-TW" b="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altLang="zh-TW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EDA</a:t>
            </a:r>
            <a:r>
              <a:rPr lang="zh-TW" altLang="en-US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 系統開發 </a:t>
            </a:r>
            <a:r>
              <a:rPr lang="en-US" altLang="zh-TW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SNOVA</a:t>
            </a:r>
            <a:r>
              <a:rPr lang="zh-TW" altLang="en-US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、資料流維護、</a:t>
            </a:r>
            <a:r>
              <a:rPr lang="en-US" altLang="zh-TW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DB </a:t>
            </a:r>
            <a:r>
              <a:rPr lang="zh-TW" altLang="en-US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維運</a:t>
            </a:r>
            <a:endParaRPr lang="en-US" altLang="zh-TW" b="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altLang="zh-TW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2022.01- 2022.08</a:t>
            </a:r>
            <a:r>
              <a:rPr lang="zh-TW" altLang="en-US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b="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zh-TW" altLang="en-US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智邦科技</a:t>
            </a:r>
            <a:endParaRPr lang="en-US" altLang="zh-TW" b="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altLang="zh-TW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ERP Workflow </a:t>
            </a:r>
            <a:r>
              <a:rPr lang="zh-TW" altLang="en-US" b="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系統</a:t>
            </a:r>
            <a:r>
              <a:rPr lang="zh-TW" altLang="en-US" b="0" dirty="0">
                <a:ea typeface="微軟正黑體" panose="020B0604030504040204" pitchFamily="34" charset="-120"/>
                <a:cs typeface="Times New Roman" panose="02020603050405020304" pitchFamily="18" charset="0"/>
              </a:rPr>
              <a:t>整合 </a:t>
            </a:r>
            <a:endParaRPr lang="en-US" altLang="zh-TW" b="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lvl="1" eaLnBrk="1" hangingPunct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興趣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1600" lvl="2" indent="-285750"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羽球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0" b="13332"/>
          <a:stretch/>
        </p:blipFill>
        <p:spPr>
          <a:xfrm>
            <a:off x="8975253" y="1610589"/>
            <a:ext cx="2237148" cy="2130137"/>
          </a:xfrm>
          <a:prstGeom prst="rect">
            <a:avLst/>
          </a:prstGeom>
          <a:ln>
            <a:noFill/>
          </a:ln>
          <a:effectLst>
            <a:outerShdw blurRad="368300" dist="127000" dir="2700000" algn="tl" rotWithShape="0">
              <a:srgbClr val="333333">
                <a:alpha val="46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17" y="3825918"/>
            <a:ext cx="3300055" cy="2475042"/>
          </a:xfrm>
          <a:prstGeom prst="rect">
            <a:avLst/>
          </a:prstGeom>
          <a:ln>
            <a:noFill/>
          </a:ln>
          <a:effectLst>
            <a:outerShdw blurRad="165100" dist="127000" dir="2700000" algn="tl" rotWithShape="0">
              <a:srgbClr val="333333">
                <a:alpha val="3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31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7E0A3-F56D-48C5-B2C0-4C30C00E4E93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自我介紹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260000"/>
            <a:ext cx="5530654" cy="45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7E0A3-F56D-48C5-B2C0-4C30C00E4E93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自我介紹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260000"/>
            <a:ext cx="5530654" cy="45868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7" y="4312239"/>
            <a:ext cx="1175689" cy="1304811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 bwMode="auto">
          <a:xfrm>
            <a:off x="6943725" y="2790825"/>
            <a:ext cx="485775" cy="1295400"/>
          </a:xfrm>
          <a:prstGeom prst="downArrow">
            <a:avLst/>
          </a:prstGeom>
          <a:gradFill rotWithShape="1">
            <a:gsLst>
              <a:gs pos="0">
                <a:srgbClr val="CCECFF"/>
              </a:gs>
              <a:gs pos="100000">
                <a:srgbClr val="95ACB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714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598767" y="1952625"/>
            <a:ext cx="1357314" cy="419100"/>
          </a:xfrm>
          <a:prstGeom prst="rect">
            <a:avLst/>
          </a:prstGeom>
          <a:noFill/>
          <a:ln w="1714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MES</a:t>
            </a: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8513625" y="3438525"/>
            <a:ext cx="1133475" cy="476250"/>
          </a:xfrm>
          <a:prstGeom prst="rightArrow">
            <a:avLst/>
          </a:prstGeom>
          <a:noFill/>
          <a:ln w="1714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向下箭號 10"/>
          <p:cNvSpPr/>
          <p:nvPr/>
        </p:nvSpPr>
        <p:spPr bwMode="auto">
          <a:xfrm>
            <a:off x="10553700" y="2819400"/>
            <a:ext cx="485775" cy="1295400"/>
          </a:xfrm>
          <a:prstGeom prst="downArrow">
            <a:avLst/>
          </a:prstGeom>
          <a:gradFill rotWithShape="1">
            <a:gsLst>
              <a:gs pos="0">
                <a:srgbClr val="CCECFF"/>
              </a:gs>
              <a:gs pos="100000">
                <a:srgbClr val="95ACB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714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3975" y="4114800"/>
            <a:ext cx="1816650" cy="178880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10103643" y="1952625"/>
            <a:ext cx="1357314" cy="419100"/>
          </a:xfrm>
          <a:prstGeom prst="rect">
            <a:avLst/>
          </a:prstGeom>
          <a:noFill/>
          <a:ln w="1714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MES</a:t>
            </a: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7E0A3-F56D-48C5-B2C0-4C30C00E4E93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自我介紹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734"/>
            <a:ext cx="6325089" cy="36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7E0A3-F56D-48C5-B2C0-4C30C00E4E93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自我介紹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734"/>
            <a:ext cx="6325089" cy="36084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988" y="4310445"/>
            <a:ext cx="4386787" cy="21294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191" y="2123041"/>
            <a:ext cx="4386584" cy="20870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4779" y="1187596"/>
            <a:ext cx="1031204" cy="83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E51031-6FDB-4506-AC56-B740FD3CC615}" type="datetime4">
              <a:rPr lang="en-US" altLang="zh-TW" smtClean="0"/>
              <a:pPr/>
              <a:t>February 24, 2023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工作內容</a:t>
            </a:r>
            <a:endParaRPr lang="zh-TW" altLang="en-US" dirty="0"/>
          </a:p>
        </p:txBody>
      </p:sp>
      <p:sp>
        <p:nvSpPr>
          <p:cNvPr id="7" name="內容版面配置區 3"/>
          <p:cNvSpPr>
            <a:spLocks noGrp="1"/>
          </p:cNvSpPr>
          <p:nvPr>
            <p:ph idx="1"/>
          </p:nvPr>
        </p:nvSpPr>
        <p:spPr>
          <a:xfrm>
            <a:off x="360000" y="1268965"/>
            <a:ext cx="11520000" cy="511390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defRPr/>
            </a:pPr>
            <a:r>
              <a:rPr lang="en-US" altLang="zh-TW" sz="20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Main Project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zh-TW" sz="18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Database Migration 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en-US" altLang="zh-TW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Sand</a:t>
            </a:r>
            <a:r>
              <a:rPr lang="zh-TW" altLang="en-US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Box </a:t>
            </a:r>
            <a:r>
              <a:rPr lang="zh-TW" altLang="en-US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測試環境</a:t>
            </a:r>
            <a:endParaRPr lang="en-US" altLang="zh-TW" sz="160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en-US" altLang="zh-TW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ISSUE</a:t>
            </a:r>
            <a:r>
              <a:rPr lang="zh-TW" altLang="en-US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LOG</a:t>
            </a:r>
            <a:r>
              <a:rPr lang="zh-TW" altLang="en-US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 蒐集</a:t>
            </a:r>
            <a:endParaRPr lang="en-US" altLang="zh-TW" sz="160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en-US" altLang="zh-TW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PRE-PROD </a:t>
            </a:r>
            <a:r>
              <a:rPr lang="zh-TW" altLang="en-US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環境測試</a:t>
            </a:r>
            <a:endParaRPr lang="en-US" altLang="zh-TW" sz="160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defRPr/>
            </a:pPr>
            <a:r>
              <a:rPr lang="en-US" altLang="zh-TW" sz="22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Other Tasks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zh-TW" altLang="en-US" sz="18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資料庫維運</a:t>
            </a:r>
            <a:endParaRPr lang="en-US" altLang="zh-TW" sz="180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zh-TW" altLang="en-US" sz="1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部署</a:t>
            </a:r>
            <a:r>
              <a:rPr lang="en-US" altLang="zh-TW" sz="1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\</a:t>
            </a:r>
            <a:r>
              <a:rPr lang="zh-TW" altLang="en-US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備份</a:t>
            </a:r>
            <a:endParaRPr lang="en-US" altLang="zh-TW" sz="16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zh-TW" altLang="en-US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資料庫</a:t>
            </a:r>
            <a:r>
              <a:rPr lang="zh-TW" altLang="en-US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建置</a:t>
            </a:r>
            <a:r>
              <a:rPr lang="en-US" altLang="zh-TW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\</a:t>
            </a:r>
            <a:r>
              <a:rPr lang="zh-TW" altLang="en-US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還原</a:t>
            </a:r>
            <a:r>
              <a:rPr lang="en-US" altLang="zh-TW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\</a:t>
            </a:r>
            <a:r>
              <a:rPr lang="zh-TW" altLang="en-US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備份</a:t>
            </a:r>
            <a:endParaRPr lang="en-US" altLang="zh-TW" sz="160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en-US" altLang="zh-TW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ORA</a:t>
            </a:r>
            <a:r>
              <a:rPr lang="zh-TW" altLang="en-US" sz="16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 問題排除</a:t>
            </a:r>
            <a:endParaRPr lang="en-US" altLang="zh-TW" sz="160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defRPr/>
            </a:pPr>
            <a:endParaRPr lang="en-US" altLang="zh-TW" sz="18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302" y="1924049"/>
            <a:ext cx="3428009" cy="457246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343" y="1909511"/>
            <a:ext cx="3857625" cy="45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7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7E0A3-F56D-48C5-B2C0-4C30C00E4E93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為什麼</a:t>
            </a:r>
            <a:r>
              <a:rPr lang="zh-TW" altLang="en-US" dirty="0" smtClean="0"/>
              <a:t>要</a:t>
            </a:r>
            <a:r>
              <a:rPr lang="en-US" altLang="zh-TW" dirty="0"/>
              <a:t> </a:t>
            </a:r>
            <a:r>
              <a:rPr lang="en-US" altLang="zh-TW" dirty="0" smtClean="0"/>
              <a:t>migration </a:t>
            </a:r>
            <a:r>
              <a:rPr lang="zh-TW" altLang="en-US" dirty="0" smtClean="0"/>
              <a:t>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4775" y="1447800"/>
            <a:ext cx="1101285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zh-TW" sz="2000" dirty="0" smtClean="0"/>
              <a:t>硬體</a:t>
            </a:r>
            <a:r>
              <a:rPr lang="zh-TW" altLang="zh-TW" sz="2000" dirty="0"/>
              <a:t>老</a:t>
            </a:r>
            <a:r>
              <a:rPr lang="zh-TW" altLang="zh-TW" sz="2000" dirty="0" smtClean="0"/>
              <a:t>舊</a:t>
            </a:r>
            <a:r>
              <a:rPr lang="en-US" altLang="zh-TW" sz="2000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TW" altLang="zh-TW" dirty="0" smtClean="0"/>
              <a:t>主機</a:t>
            </a:r>
            <a:r>
              <a:rPr lang="zh-TW" altLang="zh-TW" dirty="0"/>
              <a:t>維修</a:t>
            </a:r>
            <a:r>
              <a:rPr lang="zh-TW" altLang="zh-TW" dirty="0">
                <a:solidFill>
                  <a:srgbClr val="FF0000"/>
                </a:solidFill>
              </a:rPr>
              <a:t>料件取得</a:t>
            </a:r>
            <a:r>
              <a:rPr lang="zh-TW" altLang="zh-TW" dirty="0" smtClean="0">
                <a:solidFill>
                  <a:srgbClr val="FF0000"/>
                </a:solidFill>
              </a:rPr>
              <a:t>不易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TW" altLang="zh-TW" dirty="0" smtClean="0">
                <a:solidFill>
                  <a:srgbClr val="FF0000"/>
                </a:solidFill>
              </a:rPr>
              <a:t>保</a:t>
            </a:r>
            <a:r>
              <a:rPr lang="zh-TW" altLang="zh-TW" dirty="0">
                <a:solidFill>
                  <a:srgbClr val="FF0000"/>
                </a:solidFill>
              </a:rPr>
              <a:t>固成本</a:t>
            </a:r>
            <a:r>
              <a:rPr lang="zh-TW" altLang="zh-TW" dirty="0" smtClean="0">
                <a:solidFill>
                  <a:srgbClr val="FF0000"/>
                </a:solidFill>
              </a:rPr>
              <a:t>高</a:t>
            </a:r>
            <a:endParaRPr lang="en-US" altLang="zh-TW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作業系統過於老舊</a:t>
            </a:r>
            <a:endParaRPr lang="en-US" altLang="zh-TW" sz="2000" dirty="0" smtClean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OS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Red </a:t>
            </a:r>
            <a:r>
              <a:rPr lang="en-US" altLang="zh-TW" dirty="0" smtClean="0"/>
              <a:t>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5.6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2011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DB 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10.2.0.5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2010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 </a:t>
            </a:r>
            <a:r>
              <a:rPr lang="en-US" altLang="zh-TW" sz="2000" dirty="0" smtClean="0"/>
              <a:t>DB</a:t>
            </a:r>
            <a:r>
              <a:rPr lang="zh-TW" altLang="en-US" sz="2000" dirty="0" smtClean="0"/>
              <a:t> 備援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備份機制</a:t>
            </a:r>
            <a:endParaRPr lang="en-US" altLang="zh-TW" sz="2000" dirty="0" smtClean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VCS</a:t>
            </a:r>
            <a:r>
              <a:rPr lang="zh-TW" altLang="en-US" dirty="0" smtClean="0"/>
              <a:t> 備援架構，</a:t>
            </a:r>
            <a:r>
              <a:rPr lang="zh-TW" altLang="en-US" dirty="0" smtClean="0">
                <a:solidFill>
                  <a:srgbClr val="FF0000"/>
                </a:solidFill>
              </a:rPr>
              <a:t>建置成本高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維護不易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TW" altLang="en-US" dirty="0"/>
              <a:t>自行</a:t>
            </a:r>
            <a:r>
              <a:rPr lang="zh-TW" altLang="en-US" dirty="0" smtClean="0"/>
              <a:t>開發的備份，與</a:t>
            </a:r>
            <a:r>
              <a:rPr lang="zh-TW" altLang="en-US" dirty="0"/>
              <a:t>現在主流不同</a:t>
            </a:r>
            <a:endParaRPr lang="en-US" altLang="zh-TW" dirty="0" smtClean="0"/>
          </a:p>
          <a:p>
            <a:pPr marL="1200150" lvl="2" indent="-285750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rgbClr val="FF0000"/>
                </a:solidFill>
              </a:rPr>
              <a:t>耗時</a:t>
            </a:r>
            <a:r>
              <a:rPr lang="zh-TW" altLang="en-US" sz="1400" dirty="0" smtClean="0">
                <a:solidFill>
                  <a:srgbClr val="FF0000"/>
                </a:solidFill>
              </a:rPr>
              <a:t>約 </a:t>
            </a:r>
            <a:r>
              <a:rPr lang="en-US" altLang="zh-TW" sz="1400" dirty="0" smtClean="0">
                <a:solidFill>
                  <a:srgbClr val="FF0000"/>
                </a:solidFill>
              </a:rPr>
              <a:t>10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24129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7E0A3-F56D-48C5-B2C0-4C30C00E4E93}" type="datetime4">
              <a:rPr lang="en-US" altLang="zh-TW" smtClean="0"/>
              <a:t>February 24, 2023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migration </a:t>
            </a:r>
            <a:r>
              <a:rPr lang="zh-TW" altLang="en-US" dirty="0" smtClean="0"/>
              <a:t> 怎麼做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 bwMode="auto">
          <a:xfrm>
            <a:off x="5400675" y="2457449"/>
            <a:ext cx="1051185" cy="404757"/>
          </a:xfrm>
          <a:prstGeom prst="rightArrow">
            <a:avLst/>
          </a:prstGeom>
          <a:gradFill rotWithShape="1">
            <a:gsLst>
              <a:gs pos="0">
                <a:srgbClr val="CCECFF"/>
              </a:gs>
              <a:gs pos="100000">
                <a:srgbClr val="95ACB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714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67325" y="208811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Oracle 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544" y="1868899"/>
            <a:ext cx="1505160" cy="170521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210" y="1868899"/>
            <a:ext cx="150516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Visera New Templa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 rotWithShape="1">
          <a:gsLst>
            <a:gs pos="0">
              <a:srgbClr val="CCECFF"/>
            </a:gs>
            <a:gs pos="100000">
              <a:srgbClr val="95ACBA"/>
            </a:gs>
          </a:gsLst>
          <a:lin ang="5400000" scaled="1"/>
        </a:gradFill>
        <a:ln>
          <a:noFill/>
        </a:ln>
        <a:extLst>
          <a:ext uri="{91240B29-F687-4F45-9708-019B960494DF}">
            <a14:hiddenLine xmlns:a14="http://schemas.microsoft.com/office/drawing/2010/main" w="1714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wrap="none" lIns="0" tIns="0" rIns="0" bIns="0" anchor="ctr"/>
      <a:lstStyle>
        <a:defPPr eaLnBrk="1" hangingPunct="1">
          <a:spcBef>
            <a:spcPct val="0"/>
          </a:spcBef>
          <a:buClrTx/>
          <a:buFontTx/>
          <a:buNone/>
          <a:defRPr sz="1400" b="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Visera New Templa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Visera New Templa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24725</TotalTime>
  <Words>1052</Words>
  <Application>Microsoft Office PowerPoint</Application>
  <PresentationFormat>寬螢幕</PresentationFormat>
  <Paragraphs>178</Paragraphs>
  <Slides>16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微軟正黑體</vt:lpstr>
      <vt:lpstr>新細明體</vt:lpstr>
      <vt:lpstr>Arial</vt:lpstr>
      <vt:lpstr>Wingdings</vt:lpstr>
      <vt:lpstr>Times New Roman</vt:lpstr>
      <vt:lpstr>Calibri</vt:lpstr>
      <vt:lpstr>Office 佈景主題</vt:lpstr>
      <vt:lpstr>1_Office 佈景主題</vt:lpstr>
      <vt:lpstr>2_Office 佈景主題</vt:lpstr>
      <vt:lpstr>IT-ISA 新人報告: MES Database Migration</vt:lpstr>
      <vt:lpstr>自我介紹</vt:lpstr>
      <vt:lpstr>自我介紹</vt:lpstr>
      <vt:lpstr>自我介紹</vt:lpstr>
      <vt:lpstr>自我介紹</vt:lpstr>
      <vt:lpstr>自我介紹</vt:lpstr>
      <vt:lpstr>工作內容</vt:lpstr>
      <vt:lpstr>為什麼要 migration  ?</vt:lpstr>
      <vt:lpstr>migration  怎麼做 ?</vt:lpstr>
      <vt:lpstr>migration  怎麼做 ?</vt:lpstr>
      <vt:lpstr>migration  怎麼做 ?</vt:lpstr>
      <vt:lpstr>migration  怎麼做 ?</vt:lpstr>
      <vt:lpstr>Migration 後有哪些差異 ? </vt:lpstr>
      <vt:lpstr>Future works</vt:lpstr>
      <vt:lpstr>心得分享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Wen_Ko(柯正文)</cp:lastModifiedBy>
  <cp:revision>394</cp:revision>
  <cp:lastPrinted>2022-08-03T23:29:37Z</cp:lastPrinted>
  <dcterms:created xsi:type="dcterms:W3CDTF">2021-12-10T08:38:49Z</dcterms:created>
  <dcterms:modified xsi:type="dcterms:W3CDTF">2023-02-24T05:33:32Z</dcterms:modified>
</cp:coreProperties>
</file>