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9021" autoAdjust="0"/>
  </p:normalViewPr>
  <p:slideViewPr>
    <p:cSldViewPr snapToGrid="0">
      <p:cViewPr varScale="1">
        <p:scale>
          <a:sx n="91" d="100"/>
          <a:sy n="91" d="100"/>
        </p:scale>
        <p:origin x="135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40FA1-AEB3-44ED-962D-EFEFD795FB57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CC818-3341-400B-B031-5B06CDFD9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59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DFED9-972A-4B25-8DFF-9B3FE874C55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2FE33-AB4E-457E-84F3-DFD75DD59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235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57737-D4EF-2741-9F7D-8F170CC20DBB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2260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b="1" dirty="0" smtClean="0"/>
              <a:t>数据完整性</a:t>
            </a:r>
            <a:r>
              <a:rPr lang="zh-CN" altLang="en-US" sz="2200" dirty="0" smtClean="0"/>
              <a:t>：数据拥有者上传数据之前计算哈希或消息认证码，数据购买者够买之后也计算，二者比较，来确定消息是否完整。</a:t>
            </a:r>
            <a:endParaRPr lang="en-US" altLang="zh-CN" sz="2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57737-D4EF-2741-9F7D-8F170CC20D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41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57737-D4EF-2741-9F7D-8F170CC20D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5AEA-C415-3349-B6D6-FB008A64BE1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4AD5-91AF-5D46-BE51-691876FC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6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5AEA-C415-3349-B6D6-FB008A64BE1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4AD5-91AF-5D46-BE51-691876FC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1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5AEA-C415-3349-B6D6-FB008A64BE1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4AD5-91AF-5D46-BE51-691876FC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84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>
            <a:spLocks noChangeArrowheads="1"/>
          </p:cNvSpPr>
          <p:nvPr userDrawn="1"/>
        </p:nvSpPr>
        <p:spPr bwMode="auto">
          <a:xfrm>
            <a:off x="0" y="6789374"/>
            <a:ext cx="12192000" cy="115631"/>
          </a:xfrm>
          <a:custGeom>
            <a:avLst/>
            <a:gdLst>
              <a:gd name="connsiteX0" fmla="*/ 0 w 9144000"/>
              <a:gd name="connsiteY0" fmla="*/ 0 h 130016"/>
              <a:gd name="connsiteX1" fmla="*/ 2266950 w 9144000"/>
              <a:gd name="connsiteY1" fmla="*/ 0 h 130016"/>
              <a:gd name="connsiteX2" fmla="*/ 2266951 w 9144000"/>
              <a:gd name="connsiteY2" fmla="*/ 0 h 130016"/>
              <a:gd name="connsiteX3" fmla="*/ 4572000 w 9144000"/>
              <a:gd name="connsiteY3" fmla="*/ 0 h 130016"/>
              <a:gd name="connsiteX4" fmla="*/ 6838950 w 9144000"/>
              <a:gd name="connsiteY4" fmla="*/ 0 h 130016"/>
              <a:gd name="connsiteX5" fmla="*/ 9144000 w 9144000"/>
              <a:gd name="connsiteY5" fmla="*/ 0 h 130016"/>
              <a:gd name="connsiteX6" fmla="*/ 9144000 w 9144000"/>
              <a:gd name="connsiteY6" fmla="*/ 130016 h 130016"/>
              <a:gd name="connsiteX7" fmla="*/ 6838950 w 9144000"/>
              <a:gd name="connsiteY7" fmla="*/ 130016 h 130016"/>
              <a:gd name="connsiteX8" fmla="*/ 4572000 w 9144000"/>
              <a:gd name="connsiteY8" fmla="*/ 130016 h 130016"/>
              <a:gd name="connsiteX9" fmla="*/ 2266951 w 9144000"/>
              <a:gd name="connsiteY9" fmla="*/ 130016 h 130016"/>
              <a:gd name="connsiteX10" fmla="*/ 2266950 w 9144000"/>
              <a:gd name="connsiteY10" fmla="*/ 130016 h 130016"/>
              <a:gd name="connsiteX11" fmla="*/ 0 w 9144000"/>
              <a:gd name="connsiteY11" fmla="*/ 130016 h 13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4000" h="130016">
                <a:moveTo>
                  <a:pt x="0" y="0"/>
                </a:moveTo>
                <a:lnTo>
                  <a:pt x="2266950" y="0"/>
                </a:lnTo>
                <a:lnTo>
                  <a:pt x="2266951" y="0"/>
                </a:lnTo>
                <a:lnTo>
                  <a:pt x="4572000" y="0"/>
                </a:lnTo>
                <a:lnTo>
                  <a:pt x="6838950" y="0"/>
                </a:lnTo>
                <a:lnTo>
                  <a:pt x="9144000" y="0"/>
                </a:lnTo>
                <a:lnTo>
                  <a:pt x="9144000" y="130016"/>
                </a:lnTo>
                <a:lnTo>
                  <a:pt x="6838950" y="130016"/>
                </a:lnTo>
                <a:lnTo>
                  <a:pt x="4572000" y="130016"/>
                </a:lnTo>
                <a:lnTo>
                  <a:pt x="2266951" y="130016"/>
                </a:lnTo>
                <a:lnTo>
                  <a:pt x="2266950" y="130016"/>
                </a:lnTo>
                <a:lnTo>
                  <a:pt x="0" y="1300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 eaLnBrk="1" hangingPunct="1">
              <a:buFont typeface="Arial" pitchFamily="34" charset="0"/>
              <a:buNone/>
            </a:pPr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47200" y="6577650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46943D-4D1A-4227-8E4A-4C0DFA2C8D4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680" y="6588760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0F1D807-92CB-40E1-8909-FC53D865401B}" type="datetimeFigureOut">
              <a:rPr lang="zh-CN" altLang="en-US" smtClean="0"/>
              <a:t>2018/9/20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566803" y="963904"/>
            <a:ext cx="1167388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6" descr="“中科大 logo”的图片搜索结果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964" y="304731"/>
            <a:ext cx="3292475" cy="55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组合 68"/>
          <p:cNvGrpSpPr/>
          <p:nvPr userDrawn="1"/>
        </p:nvGrpSpPr>
        <p:grpSpPr bwMode="auto">
          <a:xfrm>
            <a:off x="156710" y="349542"/>
            <a:ext cx="481012" cy="614362"/>
            <a:chOff x="0" y="0"/>
            <a:chExt cx="563562" cy="720725"/>
          </a:xfrm>
          <a:solidFill>
            <a:srgbClr val="0070C0"/>
          </a:solidFill>
        </p:grpSpPr>
        <p:sp>
          <p:nvSpPr>
            <p:cNvPr id="16" name="Freeform 32"/>
            <p:cNvSpPr>
              <a:spLocks noChangeArrowheads="1"/>
            </p:cNvSpPr>
            <p:nvPr/>
          </p:nvSpPr>
          <p:spPr bwMode="auto">
            <a:xfrm>
              <a:off x="209550" y="0"/>
              <a:ext cx="142875" cy="720725"/>
            </a:xfrm>
            <a:custGeom>
              <a:avLst/>
              <a:gdLst>
                <a:gd name="T0" fmla="*/ 2147483646 w 64"/>
                <a:gd name="T1" fmla="*/ 2147483646 h 321"/>
                <a:gd name="T2" fmla="*/ 2147483646 w 64"/>
                <a:gd name="T3" fmla="*/ 2147483646 h 321"/>
                <a:gd name="T4" fmla="*/ 0 w 64"/>
                <a:gd name="T5" fmla="*/ 2147483646 h 321"/>
                <a:gd name="T6" fmla="*/ 0 w 64"/>
                <a:gd name="T7" fmla="*/ 2147483646 h 321"/>
                <a:gd name="T8" fmla="*/ 2147483646 w 64"/>
                <a:gd name="T9" fmla="*/ 0 h 321"/>
                <a:gd name="T10" fmla="*/ 2147483646 w 64"/>
                <a:gd name="T11" fmla="*/ 2147483646 h 321"/>
                <a:gd name="T12" fmla="*/ 2147483646 w 64"/>
                <a:gd name="T13" fmla="*/ 2147483646 h 3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21"/>
                <a:gd name="T23" fmla="*/ 64 w 64"/>
                <a:gd name="T24" fmla="*/ 321 h 3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33"/>
            <p:cNvSpPr>
              <a:spLocks noChangeArrowheads="1"/>
            </p:cNvSpPr>
            <p:nvPr/>
          </p:nvSpPr>
          <p:spPr bwMode="auto">
            <a:xfrm>
              <a:off x="0" y="439737"/>
              <a:ext cx="141288" cy="280988"/>
            </a:xfrm>
            <a:custGeom>
              <a:avLst/>
              <a:gdLst>
                <a:gd name="T0" fmla="*/ 2147483646 w 63"/>
                <a:gd name="T1" fmla="*/ 2147483646 h 125"/>
                <a:gd name="T2" fmla="*/ 2147483646 w 63"/>
                <a:gd name="T3" fmla="*/ 2147483646 h 125"/>
                <a:gd name="T4" fmla="*/ 0 w 63"/>
                <a:gd name="T5" fmla="*/ 2147483646 h 125"/>
                <a:gd name="T6" fmla="*/ 0 w 63"/>
                <a:gd name="T7" fmla="*/ 2147483646 h 125"/>
                <a:gd name="T8" fmla="*/ 2147483646 w 63"/>
                <a:gd name="T9" fmla="*/ 0 h 125"/>
                <a:gd name="T10" fmla="*/ 2147483646 w 63"/>
                <a:gd name="T11" fmla="*/ 2147483646 h 125"/>
                <a:gd name="T12" fmla="*/ 2147483646 w 63"/>
                <a:gd name="T13" fmla="*/ 2147483646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125"/>
                <a:gd name="T23" fmla="*/ 63 w 63"/>
                <a:gd name="T24" fmla="*/ 125 h 1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4"/>
            <p:cNvSpPr>
              <a:spLocks noChangeArrowheads="1"/>
            </p:cNvSpPr>
            <p:nvPr/>
          </p:nvSpPr>
          <p:spPr bwMode="auto">
            <a:xfrm>
              <a:off x="420687" y="231775"/>
              <a:ext cx="142875" cy="488950"/>
            </a:xfrm>
            <a:custGeom>
              <a:avLst/>
              <a:gdLst>
                <a:gd name="T0" fmla="*/ 2147483646 w 64"/>
                <a:gd name="T1" fmla="*/ 2147483646 h 218"/>
                <a:gd name="T2" fmla="*/ 2147483646 w 64"/>
                <a:gd name="T3" fmla="*/ 2147483646 h 218"/>
                <a:gd name="T4" fmla="*/ 0 w 64"/>
                <a:gd name="T5" fmla="*/ 2147483646 h 218"/>
                <a:gd name="T6" fmla="*/ 0 w 64"/>
                <a:gd name="T7" fmla="*/ 2147483646 h 218"/>
                <a:gd name="T8" fmla="*/ 2147483646 w 64"/>
                <a:gd name="T9" fmla="*/ 0 h 218"/>
                <a:gd name="T10" fmla="*/ 2147483646 w 64"/>
                <a:gd name="T11" fmla="*/ 2147483646 h 218"/>
                <a:gd name="T12" fmla="*/ 2147483646 w 64"/>
                <a:gd name="T13" fmla="*/ 2147483646 h 2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218"/>
                <a:gd name="T23" fmla="*/ 64 w 64"/>
                <a:gd name="T24" fmla="*/ 218 h 2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8656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>
            <a:spLocks noChangeArrowheads="1"/>
          </p:cNvSpPr>
          <p:nvPr userDrawn="1"/>
        </p:nvSpPr>
        <p:spPr bwMode="auto">
          <a:xfrm>
            <a:off x="0" y="6789374"/>
            <a:ext cx="12192000" cy="115631"/>
          </a:xfrm>
          <a:custGeom>
            <a:avLst/>
            <a:gdLst>
              <a:gd name="connsiteX0" fmla="*/ 0 w 9144000"/>
              <a:gd name="connsiteY0" fmla="*/ 0 h 130016"/>
              <a:gd name="connsiteX1" fmla="*/ 2266950 w 9144000"/>
              <a:gd name="connsiteY1" fmla="*/ 0 h 130016"/>
              <a:gd name="connsiteX2" fmla="*/ 2266951 w 9144000"/>
              <a:gd name="connsiteY2" fmla="*/ 0 h 130016"/>
              <a:gd name="connsiteX3" fmla="*/ 4572000 w 9144000"/>
              <a:gd name="connsiteY3" fmla="*/ 0 h 130016"/>
              <a:gd name="connsiteX4" fmla="*/ 6838950 w 9144000"/>
              <a:gd name="connsiteY4" fmla="*/ 0 h 130016"/>
              <a:gd name="connsiteX5" fmla="*/ 9144000 w 9144000"/>
              <a:gd name="connsiteY5" fmla="*/ 0 h 130016"/>
              <a:gd name="connsiteX6" fmla="*/ 9144000 w 9144000"/>
              <a:gd name="connsiteY6" fmla="*/ 130016 h 130016"/>
              <a:gd name="connsiteX7" fmla="*/ 6838950 w 9144000"/>
              <a:gd name="connsiteY7" fmla="*/ 130016 h 130016"/>
              <a:gd name="connsiteX8" fmla="*/ 4572000 w 9144000"/>
              <a:gd name="connsiteY8" fmla="*/ 130016 h 130016"/>
              <a:gd name="connsiteX9" fmla="*/ 2266951 w 9144000"/>
              <a:gd name="connsiteY9" fmla="*/ 130016 h 130016"/>
              <a:gd name="connsiteX10" fmla="*/ 2266950 w 9144000"/>
              <a:gd name="connsiteY10" fmla="*/ 130016 h 130016"/>
              <a:gd name="connsiteX11" fmla="*/ 0 w 9144000"/>
              <a:gd name="connsiteY11" fmla="*/ 130016 h 13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4000" h="130016">
                <a:moveTo>
                  <a:pt x="0" y="0"/>
                </a:moveTo>
                <a:lnTo>
                  <a:pt x="2266950" y="0"/>
                </a:lnTo>
                <a:lnTo>
                  <a:pt x="2266951" y="0"/>
                </a:lnTo>
                <a:lnTo>
                  <a:pt x="4572000" y="0"/>
                </a:lnTo>
                <a:lnTo>
                  <a:pt x="6838950" y="0"/>
                </a:lnTo>
                <a:lnTo>
                  <a:pt x="9144000" y="0"/>
                </a:lnTo>
                <a:lnTo>
                  <a:pt x="9144000" y="130016"/>
                </a:lnTo>
                <a:lnTo>
                  <a:pt x="6838950" y="130016"/>
                </a:lnTo>
                <a:lnTo>
                  <a:pt x="4572000" y="130016"/>
                </a:lnTo>
                <a:lnTo>
                  <a:pt x="2266951" y="130016"/>
                </a:lnTo>
                <a:lnTo>
                  <a:pt x="2266950" y="130016"/>
                </a:lnTo>
                <a:lnTo>
                  <a:pt x="0" y="1300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 eaLnBrk="1" hangingPunct="1">
              <a:buFont typeface="Arial" pitchFamily="34" charset="0"/>
              <a:buNone/>
            </a:pPr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47200" y="6577650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46943D-4D1A-4227-8E4A-4C0DFA2C8D4F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680" y="6588760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0F1D807-92CB-40E1-8909-FC53D865401B}" type="datetimeFigureOut">
              <a:rPr lang="zh-CN" altLang="en-US" smtClean="0"/>
              <a:t>2018/9/20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566803" y="963904"/>
            <a:ext cx="1167388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“中科大 logo”的图片搜索结果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964" y="304731"/>
            <a:ext cx="3292475" cy="55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等腰三角形 2"/>
          <p:cNvSpPr>
            <a:spLocks noChangeArrowheads="1"/>
          </p:cNvSpPr>
          <p:nvPr userDrawn="1"/>
        </p:nvSpPr>
        <p:spPr bwMode="auto">
          <a:xfrm>
            <a:off x="228071" y="-12489"/>
            <a:ext cx="982663" cy="577851"/>
          </a:xfrm>
          <a:custGeom>
            <a:avLst/>
            <a:gdLst>
              <a:gd name="T0" fmla="*/ 0 w 1842868"/>
              <a:gd name="T1" fmla="*/ 0 h 1083213"/>
              <a:gd name="T2" fmla="*/ 97805 w 1842868"/>
              <a:gd name="T3" fmla="*/ 1 h 1083213"/>
              <a:gd name="T4" fmla="*/ 148982 w 1842868"/>
              <a:gd name="T5" fmla="*/ 87724 h 1083213"/>
              <a:gd name="T6" fmla="*/ 0 w 1842868"/>
              <a:gd name="T7" fmla="*/ 0 h 1083213"/>
              <a:gd name="T8" fmla="*/ 0 60000 65536"/>
              <a:gd name="T9" fmla="*/ 0 60000 65536"/>
              <a:gd name="T10" fmla="*/ 0 60000 65536"/>
              <a:gd name="T11" fmla="*/ 0 60000 65536"/>
              <a:gd name="T12" fmla="*/ 0 w 1842868"/>
              <a:gd name="T13" fmla="*/ 0 h 1083213"/>
              <a:gd name="T14" fmla="*/ 1842868 w 1842868"/>
              <a:gd name="T15" fmla="*/ 1083213 h 10832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2868" h="1083213">
                <a:moveTo>
                  <a:pt x="0" y="0"/>
                </a:moveTo>
                <a:lnTo>
                  <a:pt x="1209822" y="1"/>
                </a:lnTo>
                <a:lnTo>
                  <a:pt x="1842868" y="108321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" name="等腰三角形 2"/>
          <p:cNvSpPr>
            <a:spLocks noChangeArrowheads="1"/>
          </p:cNvSpPr>
          <p:nvPr userDrawn="1"/>
        </p:nvSpPr>
        <p:spPr bwMode="auto">
          <a:xfrm rot="17941507">
            <a:off x="-21960" y="532819"/>
            <a:ext cx="804863" cy="473075"/>
          </a:xfrm>
          <a:custGeom>
            <a:avLst/>
            <a:gdLst>
              <a:gd name="T0" fmla="*/ 0 w 1842868"/>
              <a:gd name="T1" fmla="*/ 0 h 1083213"/>
              <a:gd name="T2" fmla="*/ 44018 w 1842868"/>
              <a:gd name="T3" fmla="*/ 0 h 1083213"/>
              <a:gd name="T4" fmla="*/ 67051 w 1842868"/>
              <a:gd name="T5" fmla="*/ 39408 h 1083213"/>
              <a:gd name="T6" fmla="*/ 0 w 1842868"/>
              <a:gd name="T7" fmla="*/ 0 h 1083213"/>
              <a:gd name="T8" fmla="*/ 0 60000 65536"/>
              <a:gd name="T9" fmla="*/ 0 60000 65536"/>
              <a:gd name="T10" fmla="*/ 0 60000 65536"/>
              <a:gd name="T11" fmla="*/ 0 60000 65536"/>
              <a:gd name="T12" fmla="*/ 0 w 1842868"/>
              <a:gd name="T13" fmla="*/ 0 h 1083213"/>
              <a:gd name="T14" fmla="*/ 1842868 w 1842868"/>
              <a:gd name="T15" fmla="*/ 1083213 h 10832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2868" h="1083213">
                <a:moveTo>
                  <a:pt x="0" y="0"/>
                </a:moveTo>
                <a:lnTo>
                  <a:pt x="1209822" y="1"/>
                </a:lnTo>
                <a:lnTo>
                  <a:pt x="1842868" y="1083213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203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5AEA-C415-3349-B6D6-FB008A64BE1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4AD5-91AF-5D46-BE51-691876FC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0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5AEA-C415-3349-B6D6-FB008A64BE1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4AD5-91AF-5D46-BE51-691876FC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5AEA-C415-3349-B6D6-FB008A64BE1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4AD5-91AF-5D46-BE51-691876FC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8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5AEA-C415-3349-B6D6-FB008A64BE1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4AD5-91AF-5D46-BE51-691876FC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0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5AEA-C415-3349-B6D6-FB008A64BE1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4AD5-91AF-5D46-BE51-691876FC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5AEA-C415-3349-B6D6-FB008A64BE1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4AD5-91AF-5D46-BE51-691876FC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5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5AEA-C415-3349-B6D6-FB008A64BE1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4AD5-91AF-5D46-BE51-691876FC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6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5AEA-C415-3349-B6D6-FB008A64BE1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4AD5-91AF-5D46-BE51-691876FC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1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35AEA-C415-3349-B6D6-FB008A64BE1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64AD5-91AF-5D46-BE51-691876FC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0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39358" y="2311376"/>
            <a:ext cx="94998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/>
              <a:t>安全计算组</a:t>
            </a:r>
            <a:endParaRPr lang="zh-CN" altLang="en-US" sz="4000" dirty="0"/>
          </a:p>
        </p:txBody>
      </p:sp>
      <p:sp>
        <p:nvSpPr>
          <p:cNvPr id="12" name="矩形 11"/>
          <p:cNvSpPr/>
          <p:nvPr/>
        </p:nvSpPr>
        <p:spPr>
          <a:xfrm>
            <a:off x="10524738" y="6101834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</a:rPr>
              <a:t>20/9/2018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21899" y="4507829"/>
            <a:ext cx="38827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/>
              <a:t>组长：</a:t>
            </a:r>
            <a:r>
              <a:rPr lang="zh-CN" altLang="en-US" sz="1600" dirty="0"/>
              <a:t>刘建东</a:t>
            </a:r>
            <a:endParaRPr lang="en-US" altLang="zh-CN" sz="1600" dirty="0"/>
          </a:p>
          <a:p>
            <a:r>
              <a:rPr lang="zh-CN" altLang="en-US" sz="1600" b="1" dirty="0"/>
              <a:t>成员：</a:t>
            </a:r>
            <a:r>
              <a:rPr lang="en-US" altLang="zh-CN" sz="1600" dirty="0" err="1"/>
              <a:t>Shamsher</a:t>
            </a:r>
            <a:r>
              <a:rPr lang="zh-CN" altLang="en-US" sz="1600" dirty="0"/>
              <a:t>、唐聪</a:t>
            </a:r>
            <a:r>
              <a:rPr lang="zh-CN" altLang="en-US" sz="1600" dirty="0" smtClean="0"/>
              <a:t>、周慧凯、</a:t>
            </a:r>
            <a:r>
              <a:rPr lang="zh-CN" altLang="en-US" sz="1600" dirty="0"/>
              <a:t>王海权</a:t>
            </a:r>
          </a:p>
        </p:txBody>
      </p:sp>
    </p:spTree>
    <p:extLst>
      <p:ext uri="{BB962C8B-B14F-4D97-AF65-F5344CB8AC3E}">
        <p14:creationId xmlns:p14="http://schemas.microsoft.com/office/powerpoint/2010/main" val="3123729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6846-CE50-ED43-B3D3-9057189E23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241301"/>
            <a:ext cx="1251065" cy="787399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功能</a:t>
            </a:r>
            <a:r>
              <a:rPr lang="en-US" sz="4000" b="1" dirty="0" smtClean="0"/>
              <a:t> </a:t>
            </a:r>
            <a:endParaRPr 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1038224" y="1154520"/>
            <a:ext cx="9382125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数据的保密性及完整性</a:t>
            </a:r>
            <a:endParaRPr lang="en-US" altLang="zh-CN" sz="2800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200" b="1" dirty="0" smtClean="0"/>
              <a:t>空加密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200" b="1" dirty="0" smtClean="0"/>
              <a:t>对称加密：</a:t>
            </a:r>
            <a:r>
              <a:rPr lang="en-US" altLang="zh-CN" sz="2200" dirty="0" smtClean="0"/>
              <a:t>AES128 </a:t>
            </a:r>
            <a:r>
              <a:rPr lang="zh-CN" altLang="en-US" sz="2200" dirty="0" smtClean="0"/>
              <a:t>或 </a:t>
            </a:r>
            <a:r>
              <a:rPr lang="en-US" altLang="zh-CN" sz="2200" dirty="0" smtClean="0"/>
              <a:t>AES256 </a:t>
            </a:r>
            <a:r>
              <a:rPr lang="zh-CN" altLang="en-US" sz="2200" dirty="0" smtClean="0"/>
              <a:t>。数据拥有者加密，密钥通过安全信道到</a:t>
            </a:r>
            <a:r>
              <a:rPr lang="en-US" altLang="zh-CN" sz="2200" dirty="0" smtClean="0"/>
              <a:t>	</a:t>
            </a:r>
            <a:r>
              <a:rPr lang="zh-CN" altLang="en-US" sz="2200" dirty="0" smtClean="0"/>
              <a:t>传输至购买者，其利用密钥解密。</a:t>
            </a:r>
            <a:endParaRPr lang="en-US" altLang="zh-CN" sz="2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200" b="1" dirty="0" smtClean="0"/>
              <a:t>同态加密：</a:t>
            </a:r>
            <a:r>
              <a:rPr lang="zh-CN" altLang="en-US" sz="2200" dirty="0" smtClean="0"/>
              <a:t>服务器对上传的加密数据进行分析操作，计划实现一些半同态加密：</a:t>
            </a:r>
            <a:r>
              <a:rPr lang="en-US" altLang="zh-CN" sz="2200" dirty="0" err="1"/>
              <a:t>Paillier</a:t>
            </a:r>
            <a:r>
              <a:rPr lang="zh-CN" altLang="en-US" sz="2200" dirty="0"/>
              <a:t>、</a:t>
            </a:r>
            <a:r>
              <a:rPr lang="en-US" altLang="zh-CN" sz="2200" dirty="0"/>
              <a:t>El Gamal</a:t>
            </a:r>
            <a:r>
              <a:rPr lang="zh-CN" altLang="en-US" sz="2200" dirty="0"/>
              <a:t>、</a:t>
            </a:r>
            <a:r>
              <a:rPr lang="en-US" altLang="zh-CN" sz="2200" dirty="0" err="1"/>
              <a:t>Goldwasser-Micali</a:t>
            </a:r>
            <a:r>
              <a:rPr lang="zh-CN" altLang="en-US" sz="2200" dirty="0"/>
              <a:t>、</a:t>
            </a:r>
            <a:r>
              <a:rPr lang="en-US" altLang="zh-CN" sz="2200" dirty="0" err="1"/>
              <a:t>Damgard-Jurik</a:t>
            </a:r>
            <a:r>
              <a:rPr lang="zh-CN" altLang="en-US" sz="2200" dirty="0"/>
              <a:t>、</a:t>
            </a:r>
            <a:r>
              <a:rPr lang="en-US" altLang="zh-CN" sz="2200" dirty="0"/>
              <a:t>BGN</a:t>
            </a:r>
            <a:r>
              <a:rPr lang="zh-CN" altLang="en-US" sz="2200" dirty="0" smtClean="0"/>
              <a:t>。</a:t>
            </a:r>
            <a:endParaRPr lang="en-US" altLang="zh-CN" sz="22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200" b="1" dirty="0" smtClean="0"/>
              <a:t>哈希函数：</a:t>
            </a:r>
            <a:r>
              <a:rPr lang="en-US" altLang="zh-CN" sz="2200" dirty="0"/>
              <a:t>SHA-224</a:t>
            </a:r>
            <a:r>
              <a:rPr lang="zh-CN" altLang="en-US" sz="2200" dirty="0"/>
              <a:t>、</a:t>
            </a:r>
            <a:r>
              <a:rPr lang="en-US" altLang="zh-CN" sz="2200" dirty="0"/>
              <a:t>SHA-256</a:t>
            </a:r>
            <a:r>
              <a:rPr lang="zh-CN" altLang="en-US" sz="2200" dirty="0"/>
              <a:t>、</a:t>
            </a:r>
            <a:r>
              <a:rPr lang="en-US" altLang="zh-CN" sz="2200" dirty="0"/>
              <a:t>SHA-384</a:t>
            </a:r>
            <a:r>
              <a:rPr lang="zh-CN" altLang="en-US" sz="2200" dirty="0"/>
              <a:t>、</a:t>
            </a:r>
            <a:r>
              <a:rPr lang="en-US" altLang="zh-CN" sz="2200" dirty="0" smtClean="0"/>
              <a:t>SHA-512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200" b="1" dirty="0"/>
              <a:t>消息认证码：</a:t>
            </a:r>
            <a:r>
              <a:rPr lang="zh-CN" altLang="en-US" sz="2200" dirty="0"/>
              <a:t>带密钥的哈希函数，</a:t>
            </a:r>
            <a:r>
              <a:rPr lang="zh-CN" altLang="en-US" sz="2200" dirty="0" smtClean="0"/>
              <a:t>能防止</a:t>
            </a:r>
            <a:r>
              <a:rPr lang="zh-CN" altLang="en-US" sz="2200" dirty="0"/>
              <a:t>服务器</a:t>
            </a:r>
            <a:r>
              <a:rPr lang="zh-CN" altLang="en-US" sz="2200" dirty="0" smtClean="0"/>
              <a:t>或者攻击</a:t>
            </a:r>
            <a:r>
              <a:rPr lang="zh-CN" altLang="en-US" sz="2200" dirty="0"/>
              <a:t>者截获到数据后对其进行篡改，并计算出新的哈希值以达到攻击目的。消息认证码需要相应的密钥以进行完整性</a:t>
            </a:r>
            <a:r>
              <a:rPr lang="zh-CN" altLang="en-US" sz="2200" dirty="0" smtClean="0"/>
              <a:t>校验，</a:t>
            </a:r>
            <a:r>
              <a:rPr lang="zh-CN" altLang="en-US" sz="2200" dirty="0"/>
              <a:t>在数据获取阶段，数据拥有者需要通过安全信道将密钥发送给数据购买者。</a:t>
            </a:r>
            <a:r>
              <a:rPr lang="zh-CN" altLang="en-US" sz="2200" dirty="0" smtClean="0"/>
              <a:t>可选</a:t>
            </a:r>
            <a:endParaRPr lang="en-US" altLang="zh-CN" sz="2200" dirty="0" smtClean="0"/>
          </a:p>
          <a:p>
            <a:pPr lvl="1"/>
            <a:r>
              <a:rPr lang="en-US" altLang="zh-CN" sz="2200" dirty="0"/>
              <a:t>	</a:t>
            </a:r>
            <a:r>
              <a:rPr lang="en-US" altLang="zh-CN" sz="2200" dirty="0" smtClean="0"/>
              <a:t>HMAC-SHA-224</a:t>
            </a:r>
            <a:r>
              <a:rPr lang="zh-CN" altLang="en-US" sz="2200" dirty="0"/>
              <a:t>、</a:t>
            </a:r>
            <a:r>
              <a:rPr lang="en-US" altLang="zh-CN" sz="2200" dirty="0"/>
              <a:t>HMAC-SHA-256</a:t>
            </a:r>
            <a:r>
              <a:rPr lang="zh-CN" altLang="en-US" sz="2200" dirty="0"/>
              <a:t>、</a:t>
            </a:r>
            <a:r>
              <a:rPr lang="en-US" altLang="zh-CN" sz="2200" dirty="0"/>
              <a:t>HMAC-SHA-384</a:t>
            </a:r>
            <a:r>
              <a:rPr lang="zh-CN" altLang="en-US" sz="2200" dirty="0"/>
              <a:t>、</a:t>
            </a:r>
            <a:r>
              <a:rPr lang="en-US" altLang="zh-CN" sz="2200" dirty="0" smtClean="0"/>
              <a:t>HMAC-SHA-512</a:t>
            </a:r>
          </a:p>
        </p:txBody>
      </p:sp>
      <p:sp>
        <p:nvSpPr>
          <p:cNvPr id="3" name="矩形 2"/>
          <p:cNvSpPr/>
          <p:nvPr/>
        </p:nvSpPr>
        <p:spPr>
          <a:xfrm>
            <a:off x="161061" y="218705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保密性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1060" y="365206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完整性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7853834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6846-CE50-ED43-B3D3-9057189E23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241301"/>
            <a:ext cx="3190875" cy="787399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安排</a:t>
            </a:r>
            <a:r>
              <a:rPr lang="en-US" sz="4000" b="1" dirty="0" smtClean="0"/>
              <a:t> </a:t>
            </a:r>
            <a:endParaRPr 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1038224" y="1154520"/>
            <a:ext cx="938212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通过</a:t>
            </a:r>
            <a:r>
              <a:rPr lang="en-US" altLang="zh-CN" sz="2800" b="1" dirty="0" err="1" smtClean="0"/>
              <a:t>openSSL</a:t>
            </a:r>
            <a:r>
              <a:rPr lang="zh-CN" altLang="en-US" sz="2800" b="1" dirty="0" smtClean="0"/>
              <a:t>中的密码库在</a:t>
            </a:r>
            <a:r>
              <a:rPr lang="en-US" altLang="zh-CN" sz="2800" b="1" dirty="0" err="1" smtClean="0"/>
              <a:t>linux</a:t>
            </a:r>
            <a:r>
              <a:rPr lang="zh-CN" altLang="en-US" sz="2800" b="1" dirty="0" smtClean="0"/>
              <a:t>下</a:t>
            </a:r>
            <a:r>
              <a:rPr lang="en-US" altLang="zh-CN" sz="2800" b="1" dirty="0" smtClean="0"/>
              <a:t>C</a:t>
            </a:r>
            <a:r>
              <a:rPr lang="zh-CN" altLang="en-US" sz="2800" b="1" dirty="0" smtClean="0"/>
              <a:t>语言实现</a:t>
            </a:r>
            <a:endParaRPr lang="en-US" altLang="zh-CN" sz="2800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200" b="1" dirty="0" smtClean="0"/>
              <a:t>空加密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200" b="1" dirty="0" smtClean="0"/>
              <a:t>对称加密：唐聪</a:t>
            </a:r>
            <a:endParaRPr lang="en-US" altLang="zh-CN" sz="2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200" b="1" dirty="0" smtClean="0"/>
              <a:t>同态加密：建东 唐聪</a:t>
            </a:r>
            <a:endParaRPr lang="en-US" altLang="zh-CN" sz="2200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200" b="1" dirty="0" smtClean="0"/>
              <a:t>哈希函数：唐聪</a:t>
            </a:r>
            <a:endParaRPr lang="en-US" altLang="zh-CN" sz="2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200" b="1" dirty="0"/>
              <a:t>消息认证</a:t>
            </a:r>
            <a:r>
              <a:rPr lang="zh-CN" altLang="en-US" sz="2200" b="1" dirty="0" smtClean="0"/>
              <a:t>码：建东</a:t>
            </a:r>
            <a:endParaRPr lang="en-US" altLang="zh-CN" sz="2200" b="1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zh-CN" sz="2200" b="1" dirty="0"/>
          </a:p>
          <a:p>
            <a:pPr lvl="1"/>
            <a:r>
              <a:rPr lang="zh-CN" altLang="en-US" sz="2200" dirty="0" smtClean="0"/>
              <a:t>本科生：对称加密，哈希函数的实现。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194979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25460" y="3075057"/>
            <a:ext cx="3508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smtClean="0"/>
              <a:t>Thank you~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88520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130</Words>
  <Application>Microsoft Office PowerPoint</Application>
  <PresentationFormat>宽屏</PresentationFormat>
  <Paragraphs>29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等线</vt:lpstr>
      <vt:lpstr>DengXian Light</vt:lpstr>
      <vt:lpstr>宋体</vt:lpstr>
      <vt:lpstr>Arial</vt:lpstr>
      <vt:lpstr>Calibri</vt:lpstr>
      <vt:lpstr>Calibri Light</vt:lpstr>
      <vt:lpstr>Office Theme</vt:lpstr>
      <vt:lpstr>PowerPoint 演示文稿</vt:lpstr>
      <vt:lpstr>功能 </vt:lpstr>
      <vt:lpstr>安排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Ant</dc:creator>
  <cp:lastModifiedBy>Ant</cp:lastModifiedBy>
  <cp:revision>70</cp:revision>
  <dcterms:created xsi:type="dcterms:W3CDTF">2018-09-13T15:19:42Z</dcterms:created>
  <dcterms:modified xsi:type="dcterms:W3CDTF">2018-09-20T13:11:38Z</dcterms:modified>
</cp:coreProperties>
</file>