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0BC3-781B-7F81-90AC-36B60EF4A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828B8-2F1B-F962-1D27-83AA19124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BCA5-E4B6-7EC9-E798-8B20F130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B7A5C-D908-061E-354D-DF3EAEB4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F74A9-C5FD-B67A-8437-949ABE41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73BA-F180-E2B1-E1E7-480E308D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C9602-C15A-C7ED-B3A7-7DDA7EC4F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C7ABB-6994-A03A-2F77-F54EA2FE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4C50-C83B-BEC2-3276-FD82F8B5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2F32-DF54-1970-21F7-AB5E9635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76303-7B2A-C60D-6E37-67724B626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F2131-5F2F-C882-27AD-BE8AD333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BADE-DB3D-248D-F879-B3234919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3025-82CD-ADEF-563D-28752522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7C33-F381-8E06-36C5-852B6D72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E69-C269-96E2-C2B2-C4DFD94C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362C-3CFE-2848-8397-D7F169F6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BD54-CD76-AB4E-3074-66D71CFA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1502-8438-FF28-D1B8-A61F9666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A519-7357-5475-F507-F77A2564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E41D-0F3F-3D4F-D3FC-B6FD6039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434B-8363-874F-B5B0-45AC7C96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2D8B-D855-980A-7250-F0CBECAE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76ECB-25C5-2F9F-283B-AF808AE4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E9D8-198A-227C-5540-A21A44CF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2E28-55BA-B280-4F3B-385C9EDE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60AB-7564-09E2-5741-5E0E50247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CFEB1-524D-FBA3-2FE6-515788FB5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8512D-0CF2-5474-E82E-9A47C521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49CBF-F331-5577-BD4E-B760A95C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83892-24D2-3931-F10E-A5C82CF2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CA5D-C8EF-1BD1-890F-F8488572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96074-6A17-4A5B-BBCD-4F83C3131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2AE73-BB9A-B4AE-01D3-B866B2E1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7F9AB-6981-3A21-73D4-D27AF5B20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1850D-955D-755D-F107-976BB56C9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63EAA-1019-9D91-E71C-DDCFC2A5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A1328-EC54-308C-906C-9D4CC94E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8EC92-F30B-4F47-821A-26ECFC34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4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553A-6B7D-4BCD-D2FA-E655489E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9D0AB-E78C-3170-86F0-82DC255E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0DCC7-207C-5F3B-DD48-CBFD04B7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EB675-BC63-48CC-CBC5-DF2C3087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6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CD7CB-82E1-074A-EF65-0732DD48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FE5DC-0BFD-AE59-1E4F-6D082FB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F49C-8F0F-9579-5B7F-383E1D41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1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315B-D5A2-1881-2877-79B1D37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9E1D-BF9A-6FC2-0926-F92C3FE1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3735D-C125-77CB-42B6-1646D441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808-1719-09E2-2D6A-98D6EABB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818A-C007-9B90-CB1B-DBFED9B2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B5453-95A0-B2DC-7D85-7F66F8F4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BD5F-AA46-1B61-6702-D8F863E8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12038-C5F2-11E1-7A10-D7DEDEB2C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C440A-5EF3-D480-1A3F-EA959CE2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1A5E-D1DF-9E9D-197C-44FD1D40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C1146-72AC-5A91-7AD3-C09E675F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4D11A-5159-20DB-E9AD-19284F7A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6C791-ED8C-2A8A-508A-BE2F0B9E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579A-89A5-2259-067C-C9FB188C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2C63-CBBF-ECC1-D105-19081A4B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7646-5FBB-45B1-946F-1E84BA4C211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577C-0D20-6E3F-C1E5-3E04A0511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5C6D-AE51-BF8D-8D46-EA836957E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1DE7-2DE9-452A-ADD6-0DE7715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3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AB7AB39-23DA-109D-FD0F-B046CE838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73" y="1791010"/>
            <a:ext cx="10304008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uli"/>
              </a:rPr>
              <a:t>Problem Statement  - </a:t>
            </a:r>
            <a:r>
              <a:rPr lang="en-US" altLang="en-US" sz="2400" b="1" dirty="0">
                <a:solidFill>
                  <a:srgbClr val="002060"/>
                </a:solidFill>
                <a:latin typeface="Muli"/>
              </a:rPr>
              <a:t>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Muli"/>
              </a:rPr>
              <a:t>earch in a Grid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uli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9696A0"/>
              </a:solidFill>
              <a:effectLst/>
              <a:latin typeface="var(--app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ar(--app-font)"/>
              </a:rPr>
              <a:t>You are given a grid ‘MAT’ of ‘N’ rows and ‘M’ columns with positive integers written in each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var(--app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ar(--app-font)"/>
              </a:rPr>
              <a:t>The grid has the following properties-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Integers in each row are sorted in ascending order from left to right.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Integers in each column are sorted in ascending order from top to bottom.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var(--app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var(--app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ar(--app-font)"/>
              </a:rPr>
              <a:t>You are also given a positive integer ‘target’. Your task is to find whether ‘target’ is present inside the grid or not.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F6324-92A4-AA60-E260-74351BB079A9}"/>
              </a:ext>
            </a:extLst>
          </p:cNvPr>
          <p:cNvSpPr/>
          <p:nvPr/>
        </p:nvSpPr>
        <p:spPr>
          <a:xfrm>
            <a:off x="3243533" y="301924"/>
            <a:ext cx="4882551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Accenture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62F0A-4E40-1FE9-605A-A021D0F48B47}"/>
              </a:ext>
            </a:extLst>
          </p:cNvPr>
          <p:cNvSpPr txBox="1"/>
          <p:nvPr/>
        </p:nvSpPr>
        <p:spPr>
          <a:xfrm>
            <a:off x="1578634" y="811307"/>
            <a:ext cx="1029131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   </a:t>
            </a:r>
            <a:r>
              <a:rPr lang="en-US" sz="2400" dirty="0"/>
              <a:t>A matrix with 3 rows and 3 columns</a:t>
            </a:r>
          </a:p>
          <a:p>
            <a:endParaRPr lang="en-US" dirty="0"/>
          </a:p>
          <a:p>
            <a:r>
              <a:rPr lang="en-US" dirty="0"/>
              <a:t>                                           Ascending order</a:t>
            </a:r>
          </a:p>
          <a:p>
            <a:r>
              <a:rPr lang="en-US" dirty="0"/>
              <a:t>                           </a:t>
            </a:r>
          </a:p>
          <a:p>
            <a:r>
              <a:rPr lang="en-US" dirty="0"/>
              <a:t>                                    </a:t>
            </a:r>
            <a:r>
              <a:rPr lang="en-US" sz="4400" dirty="0"/>
              <a:t>2		4		6</a:t>
            </a:r>
          </a:p>
          <a:p>
            <a:r>
              <a:rPr lang="en-US" sz="4400" dirty="0"/>
              <a:t>		7		8		9</a:t>
            </a:r>
          </a:p>
          <a:p>
            <a:r>
              <a:rPr lang="en-US" sz="4400" dirty="0"/>
              <a:t>		10		11		12</a:t>
            </a:r>
            <a:endParaRPr lang="en-US" dirty="0"/>
          </a:p>
          <a:p>
            <a:endParaRPr lang="en-US" sz="4400" dirty="0"/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Now here,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each row is sorted in ascending order from left to right – 2 4 6, 7 8 9, 10 11 12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each column are sorted in ascending order from top to bottom   2   ,  4   ,   6 </a:t>
            </a:r>
          </a:p>
          <a:p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							           7      8       9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							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</a:rPr>
              <a:t>          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     11     12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var(--app-font)"/>
            </a:endParaRP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EA03C-9429-0120-B068-BCE0BFE9010E}"/>
              </a:ext>
            </a:extLst>
          </p:cNvPr>
          <p:cNvCxnSpPr>
            <a:cxnSpLocks/>
          </p:cNvCxnSpPr>
          <p:nvPr/>
        </p:nvCxnSpPr>
        <p:spPr>
          <a:xfrm>
            <a:off x="3623093" y="1940943"/>
            <a:ext cx="393192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A40AC6-9EEC-9631-CF83-B15D5DD39B5B}"/>
              </a:ext>
            </a:extLst>
          </p:cNvPr>
          <p:cNvCxnSpPr>
            <a:cxnSpLocks/>
          </p:cNvCxnSpPr>
          <p:nvPr/>
        </p:nvCxnSpPr>
        <p:spPr>
          <a:xfrm>
            <a:off x="3372928" y="1940943"/>
            <a:ext cx="0" cy="21393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D14AB3-21DB-2094-FE82-B657294E2AAA}"/>
              </a:ext>
            </a:extLst>
          </p:cNvPr>
          <p:cNvSpPr txBox="1"/>
          <p:nvPr/>
        </p:nvSpPr>
        <p:spPr>
          <a:xfrm rot="16200000">
            <a:off x="2437338" y="2553419"/>
            <a:ext cx="171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E12A47-6162-5035-0AC2-42C86F4EC995}"/>
              </a:ext>
            </a:extLst>
          </p:cNvPr>
          <p:cNvSpPr txBox="1"/>
          <p:nvPr/>
        </p:nvSpPr>
        <p:spPr>
          <a:xfrm>
            <a:off x="914402" y="443567"/>
            <a:ext cx="889383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Given :-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– denotes no. of rows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 – denotes no. of columns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 – the no. to be searched in the grid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a matrix in the form of a 2d array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e.g.   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F55AD5-2E85-939F-9F7B-411A8C3B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840" y="2768748"/>
            <a:ext cx="781553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I/P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 3 6        =&gt; N=3 rows, M=3 columns, Target=6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2 4 6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7 8 9            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10 11 12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O/P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      =&gt; since 6-target is present at index 0 2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B623202-7E4C-0607-37F2-72915BFBC663}"/>
              </a:ext>
            </a:extLst>
          </p:cNvPr>
          <p:cNvSpPr/>
          <p:nvPr/>
        </p:nvSpPr>
        <p:spPr>
          <a:xfrm>
            <a:off x="3588588" y="3801966"/>
            <a:ext cx="276045" cy="905774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4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485B4E-BB7A-8A8A-4E6A-0D729C195B6C}"/>
              </a:ext>
            </a:extLst>
          </p:cNvPr>
          <p:cNvSpPr txBox="1"/>
          <p:nvPr/>
        </p:nvSpPr>
        <p:spPr>
          <a:xfrm>
            <a:off x="776377" y="526211"/>
            <a:ext cx="10670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Algorithm 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90421-F744-088B-9720-700439B75842}"/>
              </a:ext>
            </a:extLst>
          </p:cNvPr>
          <p:cNvSpPr txBox="1"/>
          <p:nvPr/>
        </p:nvSpPr>
        <p:spPr>
          <a:xfrm>
            <a:off x="776377" y="1216325"/>
            <a:ext cx="1120571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- </a:t>
            </a:r>
          </a:p>
          <a:p>
            <a:r>
              <a:rPr lang="en-US" dirty="0"/>
              <a:t>1. For this we are going to the recursion method.</a:t>
            </a:r>
          </a:p>
          <a:p>
            <a:r>
              <a:rPr lang="en-US" dirty="0"/>
              <a:t>2. Index to begin with –    0</a:t>
            </a:r>
            <a:r>
              <a:rPr lang="en-US" baseline="30000" dirty="0"/>
              <a:t>th</a:t>
            </a:r>
            <a:r>
              <a:rPr lang="en-US" dirty="0"/>
              <a:t> row   &amp;  (M-1)</a:t>
            </a:r>
            <a:r>
              <a:rPr lang="en-US" baseline="30000" dirty="0" err="1"/>
              <a:t>th</a:t>
            </a:r>
            <a:r>
              <a:rPr lang="en-US" dirty="0"/>
              <a:t>  column  </a:t>
            </a:r>
          </a:p>
          <a:p>
            <a:r>
              <a:rPr lang="en-US" dirty="0"/>
              <a:t>                         i.e. the right top most position    3 X 3 matrix  N=3 &amp; M=3</a:t>
            </a:r>
          </a:p>
          <a:p>
            <a:r>
              <a:rPr lang="en-US" dirty="0"/>
              <a:t>                         index to begin with is : 0   M-1   =&gt;  0   3-1  =&gt;   0   2</a:t>
            </a:r>
          </a:p>
          <a:p>
            <a:r>
              <a:rPr lang="en-US" dirty="0"/>
              <a:t>			 0	 1	 2</a:t>
            </a:r>
          </a:p>
          <a:p>
            <a:r>
              <a:rPr lang="en-US" sz="4000" dirty="0"/>
              <a:t>		    </a:t>
            </a:r>
            <a:r>
              <a:rPr lang="en-US" sz="2000" dirty="0"/>
              <a:t>0</a:t>
            </a:r>
            <a:r>
              <a:rPr lang="en-US" sz="4000" dirty="0"/>
              <a:t>	2	4	</a:t>
            </a:r>
            <a:r>
              <a:rPr lang="en-US" sz="4000" dirty="0">
                <a:solidFill>
                  <a:srgbClr val="FF0000"/>
                </a:solidFill>
              </a:rPr>
              <a:t>6</a:t>
            </a:r>
          </a:p>
          <a:p>
            <a:r>
              <a:rPr lang="en-US" sz="4000" dirty="0"/>
              <a:t>		    </a:t>
            </a:r>
            <a:r>
              <a:rPr lang="en-US" sz="2000" dirty="0"/>
              <a:t>1</a:t>
            </a:r>
            <a:r>
              <a:rPr lang="en-US" sz="4000" dirty="0"/>
              <a:t>	7	8	9</a:t>
            </a:r>
          </a:p>
          <a:p>
            <a:r>
              <a:rPr lang="en-US" sz="4000" dirty="0"/>
              <a:t>		    </a:t>
            </a:r>
            <a:r>
              <a:rPr lang="en-US" sz="2000" dirty="0"/>
              <a:t>2</a:t>
            </a:r>
            <a:r>
              <a:rPr lang="en-US" sz="4000" dirty="0"/>
              <a:t>	10	11	12</a:t>
            </a:r>
          </a:p>
          <a:p>
            <a:r>
              <a:rPr lang="en-US" dirty="0"/>
              <a:t> 3. if, Target &gt; </a:t>
            </a:r>
            <a:r>
              <a:rPr lang="en-US" dirty="0" err="1"/>
              <a:t>curr_index</a:t>
            </a:r>
            <a:r>
              <a:rPr lang="en-US" dirty="0"/>
              <a:t>[</a:t>
            </a:r>
            <a:r>
              <a:rPr lang="en-US" dirty="0" err="1"/>
              <a:t>x,y</a:t>
            </a:r>
            <a:r>
              <a:rPr lang="en-US" dirty="0"/>
              <a:t>]  :   we move down the matrix by 1 </a:t>
            </a:r>
          </a:p>
          <a:p>
            <a:r>
              <a:rPr lang="en-US" dirty="0"/>
              <a:t>			            i.e. to next row in same column  </a:t>
            </a:r>
            <a:r>
              <a:rPr lang="en-US" dirty="0" err="1"/>
              <a:t>curr_index</a:t>
            </a:r>
            <a:r>
              <a:rPr lang="en-US" dirty="0"/>
              <a:t>[</a:t>
            </a:r>
            <a:r>
              <a:rPr lang="en-US" dirty="0" err="1"/>
              <a:t>x,y</a:t>
            </a:r>
            <a:r>
              <a:rPr lang="en-US" dirty="0"/>
              <a:t>] = </a:t>
            </a:r>
            <a:r>
              <a:rPr lang="en-US" dirty="0" err="1"/>
              <a:t>curr_index</a:t>
            </a:r>
            <a:r>
              <a:rPr lang="en-US" dirty="0"/>
              <a:t>[x+1,y]</a:t>
            </a:r>
          </a:p>
          <a:p>
            <a:r>
              <a:rPr lang="en-US" dirty="0"/>
              <a:t>      else if , Target &lt; </a:t>
            </a:r>
            <a:r>
              <a:rPr lang="en-US" dirty="0" err="1"/>
              <a:t>curr_index</a:t>
            </a:r>
            <a:r>
              <a:rPr lang="en-US" dirty="0"/>
              <a:t>[</a:t>
            </a:r>
            <a:r>
              <a:rPr lang="en-US" dirty="0" err="1"/>
              <a:t>x,y</a:t>
            </a:r>
            <a:r>
              <a:rPr lang="en-US" dirty="0"/>
              <a:t>]  :  we move to left of matrix by  1</a:t>
            </a:r>
          </a:p>
          <a:p>
            <a:r>
              <a:rPr lang="en-US" dirty="0"/>
              <a:t>                                                                          i.e. to previous column in the same row  </a:t>
            </a:r>
            <a:r>
              <a:rPr lang="en-US" dirty="0" err="1"/>
              <a:t>curr_index</a:t>
            </a:r>
            <a:r>
              <a:rPr lang="en-US" dirty="0"/>
              <a:t>[</a:t>
            </a:r>
            <a:r>
              <a:rPr lang="en-US" dirty="0" err="1"/>
              <a:t>x,y</a:t>
            </a:r>
            <a:r>
              <a:rPr lang="en-US" dirty="0"/>
              <a:t>] = </a:t>
            </a:r>
            <a:r>
              <a:rPr lang="en-US" dirty="0" err="1"/>
              <a:t>curr_index</a:t>
            </a:r>
            <a:r>
              <a:rPr lang="en-US" dirty="0"/>
              <a:t>[x,y+1]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937444F-4157-DCA1-764A-F6E7AFD36B15}"/>
              </a:ext>
            </a:extLst>
          </p:cNvPr>
          <p:cNvSpPr/>
          <p:nvPr/>
        </p:nvSpPr>
        <p:spPr>
          <a:xfrm rot="10800000">
            <a:off x="6228272" y="3004354"/>
            <a:ext cx="1181818" cy="30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67558-51E8-09DD-675A-A21D4088C8E8}"/>
              </a:ext>
            </a:extLst>
          </p:cNvPr>
          <p:cNvSpPr txBox="1"/>
          <p:nvPr/>
        </p:nvSpPr>
        <p:spPr>
          <a:xfrm>
            <a:off x="6337540" y="2766216"/>
            <a:ext cx="2389517" cy="37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here (0 2)</a:t>
            </a:r>
          </a:p>
        </p:txBody>
      </p:sp>
    </p:spTree>
    <p:extLst>
      <p:ext uri="{BB962C8B-B14F-4D97-AF65-F5344CB8AC3E}">
        <p14:creationId xmlns:p14="http://schemas.microsoft.com/office/powerpoint/2010/main" val="161161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86CE1-BBC5-CB30-579E-ABF5E1267290}"/>
              </a:ext>
            </a:extLst>
          </p:cNvPr>
          <p:cNvSpPr txBox="1"/>
          <p:nvPr/>
        </p:nvSpPr>
        <p:spPr>
          <a:xfrm>
            <a:off x="296173" y="332920"/>
            <a:ext cx="43045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Search_grid</a:t>
            </a:r>
            <a:r>
              <a:rPr lang="en-US" b="1" dirty="0">
                <a:solidFill>
                  <a:srgbClr val="002060"/>
                </a:solidFill>
              </a:rPr>
              <a:t> (int </a:t>
            </a:r>
            <a:r>
              <a:rPr lang="en-US" b="1" dirty="0" err="1">
                <a:solidFill>
                  <a:srgbClr val="002060"/>
                </a:solidFill>
              </a:rPr>
              <a:t>x,int</a:t>
            </a:r>
            <a:r>
              <a:rPr lang="en-US" b="1" dirty="0">
                <a:solidFill>
                  <a:srgbClr val="002060"/>
                </a:solidFill>
              </a:rPr>
              <a:t>  y)</a:t>
            </a:r>
          </a:p>
          <a:p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</a:rPr>
              <a:t>	if (target == a[</a:t>
            </a:r>
            <a:r>
              <a:rPr lang="en-US" b="1" dirty="0" err="1">
                <a:solidFill>
                  <a:srgbClr val="002060"/>
                </a:solidFill>
              </a:rPr>
              <a:t>x,y</a:t>
            </a:r>
            <a:r>
              <a:rPr lang="en-US" b="1" dirty="0">
                <a:solidFill>
                  <a:srgbClr val="002060"/>
                </a:solidFill>
              </a:rPr>
              <a:t>])</a:t>
            </a:r>
          </a:p>
          <a:p>
            <a:r>
              <a:rPr lang="en-US" b="1" dirty="0">
                <a:solidFill>
                  <a:srgbClr val="002060"/>
                </a:solidFill>
              </a:rPr>
              <a:t>	{</a:t>
            </a:r>
          </a:p>
          <a:p>
            <a:r>
              <a:rPr lang="en-US" b="1" dirty="0">
                <a:solidFill>
                  <a:srgbClr val="002060"/>
                </a:solidFill>
              </a:rPr>
              <a:t>		print(“True”);</a:t>
            </a:r>
          </a:p>
          <a:p>
            <a:r>
              <a:rPr lang="en-US" b="1" dirty="0">
                <a:solidFill>
                  <a:srgbClr val="002060"/>
                </a:solidFill>
              </a:rPr>
              <a:t>	}</a:t>
            </a:r>
          </a:p>
          <a:p>
            <a:r>
              <a:rPr lang="en-US" b="1" dirty="0">
                <a:solidFill>
                  <a:srgbClr val="002060"/>
                </a:solidFill>
              </a:rPr>
              <a:t>	else if (target &gt; a[</a:t>
            </a:r>
            <a:r>
              <a:rPr lang="en-US" b="1" dirty="0" err="1">
                <a:solidFill>
                  <a:srgbClr val="002060"/>
                </a:solidFill>
              </a:rPr>
              <a:t>x,y</a:t>
            </a:r>
            <a:r>
              <a:rPr lang="en-US" b="1" dirty="0">
                <a:solidFill>
                  <a:srgbClr val="002060"/>
                </a:solidFill>
              </a:rPr>
              <a:t>])</a:t>
            </a:r>
          </a:p>
          <a:p>
            <a:r>
              <a:rPr lang="en-US" b="1" dirty="0">
                <a:solidFill>
                  <a:srgbClr val="002060"/>
                </a:solidFill>
              </a:rPr>
              <a:t>	{</a:t>
            </a:r>
          </a:p>
          <a:p>
            <a:r>
              <a:rPr lang="en-US" b="1" dirty="0">
                <a:solidFill>
                  <a:srgbClr val="002060"/>
                </a:solidFill>
              </a:rPr>
              <a:t>		</a:t>
            </a:r>
            <a:r>
              <a:rPr lang="en-US" b="1" dirty="0" err="1">
                <a:solidFill>
                  <a:srgbClr val="002060"/>
                </a:solidFill>
              </a:rPr>
              <a:t>Search_grid</a:t>
            </a:r>
            <a:r>
              <a:rPr lang="en-US" b="1" dirty="0">
                <a:solidFill>
                  <a:srgbClr val="002060"/>
                </a:solidFill>
              </a:rPr>
              <a:t> (x+1, y);</a:t>
            </a:r>
          </a:p>
          <a:p>
            <a:r>
              <a:rPr lang="en-US" b="1" dirty="0">
                <a:solidFill>
                  <a:srgbClr val="002060"/>
                </a:solidFill>
              </a:rPr>
              <a:t>	}</a:t>
            </a:r>
          </a:p>
          <a:p>
            <a:r>
              <a:rPr lang="en-US" b="1" dirty="0">
                <a:solidFill>
                  <a:srgbClr val="002060"/>
                </a:solidFill>
              </a:rPr>
              <a:t>	else if (target &lt; a[</a:t>
            </a:r>
            <a:r>
              <a:rPr lang="en-US" b="1" dirty="0" err="1">
                <a:solidFill>
                  <a:srgbClr val="002060"/>
                </a:solidFill>
              </a:rPr>
              <a:t>x,y</a:t>
            </a:r>
            <a:r>
              <a:rPr lang="en-US" b="1" dirty="0">
                <a:solidFill>
                  <a:srgbClr val="002060"/>
                </a:solidFill>
              </a:rPr>
              <a:t>])</a:t>
            </a:r>
          </a:p>
          <a:p>
            <a:r>
              <a:rPr lang="en-US" b="1" dirty="0">
                <a:solidFill>
                  <a:srgbClr val="002060"/>
                </a:solidFill>
              </a:rPr>
              <a:t>	{</a:t>
            </a:r>
          </a:p>
          <a:p>
            <a:r>
              <a:rPr lang="en-US" b="1" dirty="0">
                <a:solidFill>
                  <a:srgbClr val="002060"/>
                </a:solidFill>
              </a:rPr>
              <a:t>		</a:t>
            </a:r>
            <a:r>
              <a:rPr lang="en-US" b="1" dirty="0" err="1">
                <a:solidFill>
                  <a:srgbClr val="002060"/>
                </a:solidFill>
              </a:rPr>
              <a:t>Search_grid</a:t>
            </a:r>
            <a:r>
              <a:rPr lang="en-US" b="1" dirty="0">
                <a:solidFill>
                  <a:srgbClr val="002060"/>
                </a:solidFill>
              </a:rPr>
              <a:t> (x, y+1);</a:t>
            </a:r>
          </a:p>
          <a:p>
            <a:r>
              <a:rPr lang="en-US" b="1" dirty="0">
                <a:solidFill>
                  <a:srgbClr val="002060"/>
                </a:solidFill>
              </a:rPr>
              <a:t>	}</a:t>
            </a:r>
          </a:p>
          <a:p>
            <a:r>
              <a:rPr lang="en-US" b="1" dirty="0">
                <a:solidFill>
                  <a:srgbClr val="002060"/>
                </a:solidFill>
              </a:rPr>
              <a:t>	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DFD0D9-B7C7-11A6-1C60-83A1395CEFAA}"/>
              </a:ext>
            </a:extLst>
          </p:cNvPr>
          <p:cNvGrpSpPr/>
          <p:nvPr/>
        </p:nvGrpSpPr>
        <p:grpSpPr>
          <a:xfrm>
            <a:off x="4600754" y="332920"/>
            <a:ext cx="7519360" cy="5761928"/>
            <a:chOff x="4600754" y="332920"/>
            <a:chExt cx="7519360" cy="57619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2BD026-F2E7-737B-DEDC-182A379EBF08}"/>
                </a:ext>
              </a:extLst>
            </p:cNvPr>
            <p:cNvSpPr txBox="1"/>
            <p:nvPr/>
          </p:nvSpPr>
          <p:spPr>
            <a:xfrm>
              <a:off x="4600754" y="332920"/>
              <a:ext cx="640942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Iteration 1</a:t>
              </a:r>
              <a:r>
                <a:rPr lang="en-US" dirty="0"/>
                <a:t>:  x=0  y=2                                          </a:t>
              </a:r>
              <a:r>
                <a:rPr lang="en-US" sz="3600" dirty="0"/>
                <a:t>2	   4    </a:t>
              </a:r>
              <a:r>
                <a:rPr lang="en-US" sz="3600" dirty="0">
                  <a:solidFill>
                    <a:srgbClr val="FF0000"/>
                  </a:solidFill>
                </a:rPr>
                <a:t>6</a:t>
              </a:r>
            </a:p>
            <a:p>
              <a:r>
                <a:rPr lang="en-US" sz="3600" dirty="0"/>
                <a:t>                                        7     8    9</a:t>
              </a:r>
            </a:p>
            <a:p>
              <a:r>
                <a:rPr lang="en-US" sz="3600" dirty="0"/>
                <a:t>         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</a:t>
              </a:r>
              <a:r>
                <a:rPr lang="en-US" sz="3600" dirty="0"/>
                <a:t>              10  11  12</a:t>
              </a:r>
            </a:p>
            <a:p>
              <a:r>
                <a:rPr lang="en-US" sz="3600" dirty="0"/>
                <a:t>					</a:t>
              </a:r>
              <a:endParaRPr lang="en-US" dirty="0"/>
            </a:p>
            <a:p>
              <a:r>
                <a:rPr lang="en-US" dirty="0"/>
                <a:t>		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25760E-8D97-34F1-748C-A7314E6E47F7}"/>
                </a:ext>
              </a:extLst>
            </p:cNvPr>
            <p:cNvSpPr txBox="1"/>
            <p:nvPr/>
          </p:nvSpPr>
          <p:spPr>
            <a:xfrm>
              <a:off x="5089585" y="1009290"/>
              <a:ext cx="3519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&gt;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a[0,2]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 &gt; 6 :  x=0+1=1  y=2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655BFD-1E5A-CFDA-2AA4-BEEE8D767ED2}"/>
                </a:ext>
              </a:extLst>
            </p:cNvPr>
            <p:cNvSpPr txBox="1"/>
            <p:nvPr/>
          </p:nvSpPr>
          <p:spPr>
            <a:xfrm>
              <a:off x="4600754" y="2186796"/>
              <a:ext cx="72950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Iteration 2</a:t>
              </a:r>
              <a:r>
                <a:rPr lang="en-US" dirty="0"/>
                <a:t>:  x=1  y=2                                          </a:t>
              </a:r>
              <a:r>
                <a:rPr lang="en-US" sz="3600" dirty="0"/>
                <a:t>2	   4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</a:p>
            <a:p>
              <a:r>
                <a:rPr lang="en-US" sz="3600" dirty="0"/>
                <a:t>                                        7     8    </a:t>
              </a:r>
              <a:r>
                <a:rPr lang="en-US" sz="3600" dirty="0">
                  <a:solidFill>
                    <a:srgbClr val="FF0000"/>
                  </a:solidFill>
                </a:rPr>
                <a:t>9</a:t>
              </a:r>
            </a:p>
            <a:p>
              <a:r>
                <a:rPr lang="en-US" sz="3600" dirty="0"/>
                <a:t>         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</a:t>
              </a:r>
              <a:r>
                <a:rPr lang="en-US" sz="3600" dirty="0"/>
                <a:t>              10  11  12</a:t>
              </a:r>
            </a:p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5F7561-35E8-8C8F-2933-C929363863D2}"/>
                </a:ext>
              </a:extLst>
            </p:cNvPr>
            <p:cNvSpPr txBox="1"/>
            <p:nvPr/>
          </p:nvSpPr>
          <p:spPr>
            <a:xfrm>
              <a:off x="4673364" y="4063523"/>
              <a:ext cx="744675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/>
                <a:t>Iteration 3</a:t>
              </a:r>
              <a:r>
                <a:rPr lang="en-US" dirty="0"/>
                <a:t>:  x=2  y=2                                             </a:t>
              </a:r>
              <a:r>
                <a:rPr lang="en-US" sz="3600" dirty="0"/>
                <a:t>2	   4 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</a:p>
            <a:p>
              <a:r>
                <a:rPr lang="en-US" sz="3600" dirty="0"/>
                <a:t>                                          7    8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</a:p>
            <a:p>
              <a:r>
                <a:rPr lang="en-US" sz="3600" dirty="0"/>
                <a:t>         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</a:t>
              </a:r>
              <a:r>
                <a:rPr lang="en-US" sz="3600" dirty="0"/>
                <a:t>                10  11  </a:t>
              </a:r>
              <a:r>
                <a:rPr lang="en-US" sz="3600" dirty="0">
                  <a:solidFill>
                    <a:srgbClr val="FF0000"/>
                  </a:solidFill>
                </a:rPr>
                <a:t>12</a:t>
              </a:r>
            </a:p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87E027-D65D-791C-087E-F6D1147391FC}"/>
                </a:ext>
              </a:extLst>
            </p:cNvPr>
            <p:cNvSpPr txBox="1"/>
            <p:nvPr/>
          </p:nvSpPr>
          <p:spPr>
            <a:xfrm>
              <a:off x="5089585" y="2801994"/>
              <a:ext cx="278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&gt;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a[1,2]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 &gt; 9 :  x=1+1=2  y=2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443F64-77EE-C224-39EC-6037CD95D0A2}"/>
                </a:ext>
              </a:extLst>
            </p:cNvPr>
            <p:cNvSpPr txBox="1"/>
            <p:nvPr/>
          </p:nvSpPr>
          <p:spPr>
            <a:xfrm>
              <a:off x="5089585" y="4865340"/>
              <a:ext cx="29847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&lt;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a[0,2]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 &lt; 12 :  x=2  y=2-1=1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017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B4A4D0-3A55-EC40-4CF3-ED5CBAB3FC47}"/>
              </a:ext>
            </a:extLst>
          </p:cNvPr>
          <p:cNvGrpSpPr/>
          <p:nvPr/>
        </p:nvGrpSpPr>
        <p:grpSpPr>
          <a:xfrm>
            <a:off x="391063" y="229403"/>
            <a:ext cx="7519360" cy="4901752"/>
            <a:chOff x="4600754" y="332920"/>
            <a:chExt cx="7519360" cy="49017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CA56F6-6B93-B6E4-0F30-96FD18B6572F}"/>
                </a:ext>
              </a:extLst>
            </p:cNvPr>
            <p:cNvSpPr txBox="1"/>
            <p:nvPr/>
          </p:nvSpPr>
          <p:spPr>
            <a:xfrm>
              <a:off x="4600754" y="332920"/>
              <a:ext cx="640942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Iteration 4</a:t>
              </a:r>
              <a:r>
                <a:rPr lang="en-US" dirty="0"/>
                <a:t>:  x=2  y=1                                          </a:t>
              </a:r>
              <a:r>
                <a:rPr lang="en-US" sz="3600" dirty="0"/>
                <a:t>2	   4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</a:p>
            <a:p>
              <a:r>
                <a:rPr lang="en-US" sz="3600" dirty="0"/>
                <a:t>                                        7     8    9</a:t>
              </a:r>
            </a:p>
            <a:p>
              <a:r>
                <a:rPr lang="en-US" sz="3600" dirty="0"/>
                <a:t>         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</a:t>
              </a:r>
              <a:r>
                <a:rPr lang="en-US" sz="3600" dirty="0"/>
                <a:t>              10  </a:t>
              </a:r>
              <a:r>
                <a:rPr lang="en-US" sz="3600" dirty="0">
                  <a:solidFill>
                    <a:srgbClr val="FF0000"/>
                  </a:solidFill>
                </a:rPr>
                <a:t>11</a:t>
              </a:r>
              <a:r>
                <a:rPr lang="en-US" sz="3600" dirty="0"/>
                <a:t>  12</a:t>
              </a:r>
            </a:p>
            <a:p>
              <a:r>
                <a:rPr lang="en-US" sz="3600" dirty="0"/>
                <a:t>					</a:t>
              </a:r>
              <a:endParaRPr lang="en-US" dirty="0"/>
            </a:p>
            <a:p>
              <a:r>
                <a:rPr lang="en-US" dirty="0"/>
                <a:t>		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F41178-82B2-A721-A30A-3C4882E80525}"/>
                </a:ext>
              </a:extLst>
            </p:cNvPr>
            <p:cNvSpPr txBox="1"/>
            <p:nvPr/>
          </p:nvSpPr>
          <p:spPr>
            <a:xfrm>
              <a:off x="5089585" y="1009290"/>
              <a:ext cx="3519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&lt;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a[2,1]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 &lt; 11 :  x=2  y=1-1=0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0E0422-FB96-B499-5726-878D30697832}"/>
                </a:ext>
              </a:extLst>
            </p:cNvPr>
            <p:cNvSpPr txBox="1"/>
            <p:nvPr/>
          </p:nvSpPr>
          <p:spPr>
            <a:xfrm>
              <a:off x="4600754" y="2918243"/>
              <a:ext cx="72950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Iteration 5</a:t>
              </a:r>
              <a:r>
                <a:rPr lang="en-US" dirty="0"/>
                <a:t>:  x=2  y=0                                          </a:t>
              </a:r>
              <a:r>
                <a:rPr lang="en-US" sz="3600" dirty="0"/>
                <a:t>2	   4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</a:p>
            <a:p>
              <a:r>
                <a:rPr lang="en-US" sz="3600" dirty="0"/>
                <a:t>                                        7     8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</a:p>
            <a:p>
              <a:r>
                <a:rPr lang="en-US" sz="3600" dirty="0"/>
                <a:t>             </a:t>
              </a:r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</a:t>
              </a:r>
              <a:r>
                <a:rPr lang="en-US" sz="3600" dirty="0"/>
                <a:t>              </a:t>
              </a:r>
              <a:r>
                <a:rPr lang="en-US" sz="3600" dirty="0">
                  <a:solidFill>
                    <a:srgbClr val="FF0000"/>
                  </a:solidFill>
                </a:rPr>
                <a:t>10</a:t>
              </a:r>
              <a:r>
                <a:rPr lang="en-US" sz="3600" dirty="0"/>
                <a:t>  11  12</a:t>
              </a:r>
            </a:p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0D59-02A6-EC87-2BF6-58BA79EC0E0D}"/>
                </a:ext>
              </a:extLst>
            </p:cNvPr>
            <p:cNvSpPr txBox="1"/>
            <p:nvPr/>
          </p:nvSpPr>
          <p:spPr>
            <a:xfrm>
              <a:off x="4673364" y="4063523"/>
              <a:ext cx="74467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F3F055-EEFD-A51A-91A2-50AA72C79212}"/>
                </a:ext>
              </a:extLst>
            </p:cNvPr>
            <p:cNvSpPr txBox="1"/>
            <p:nvPr/>
          </p:nvSpPr>
          <p:spPr>
            <a:xfrm>
              <a:off x="5089585" y="3610740"/>
              <a:ext cx="278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==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a[2,0]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 == 10  :  </a:t>
              </a:r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True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DE4296-786B-59C5-8210-2413C2E0350E}"/>
                </a:ext>
              </a:extLst>
            </p:cNvPr>
            <p:cNvSpPr txBox="1"/>
            <p:nvPr/>
          </p:nvSpPr>
          <p:spPr>
            <a:xfrm>
              <a:off x="5089585" y="4865340"/>
              <a:ext cx="2984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D2DB9-4533-8F7E-0922-1BA756CE6305}"/>
              </a:ext>
            </a:extLst>
          </p:cNvPr>
          <p:cNvSpPr txBox="1"/>
          <p:nvPr/>
        </p:nvSpPr>
        <p:spPr>
          <a:xfrm>
            <a:off x="1250830" y="836762"/>
            <a:ext cx="286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complexity :</a:t>
            </a:r>
          </a:p>
        </p:txBody>
      </p:sp>
    </p:spTree>
    <p:extLst>
      <p:ext uri="{BB962C8B-B14F-4D97-AF65-F5344CB8AC3E}">
        <p14:creationId xmlns:p14="http://schemas.microsoft.com/office/powerpoint/2010/main" val="176721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811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Muli</vt:lpstr>
      <vt:lpstr>var(--app-font)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SATISH</dc:creator>
  <cp:lastModifiedBy>ASHWIN SATISH</cp:lastModifiedBy>
  <cp:revision>2</cp:revision>
  <dcterms:created xsi:type="dcterms:W3CDTF">2023-02-24T23:20:18Z</dcterms:created>
  <dcterms:modified xsi:type="dcterms:W3CDTF">2023-02-26T07:44:58Z</dcterms:modified>
</cp:coreProperties>
</file>