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9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88" r:id="rId23"/>
    <p:sldId id="287" r:id="rId24"/>
    <p:sldId id="290" r:id="rId25"/>
    <p:sldId id="296" r:id="rId26"/>
    <p:sldId id="291" r:id="rId27"/>
    <p:sldId id="292" r:id="rId28"/>
    <p:sldId id="293" r:id="rId29"/>
    <p:sldId id="294" r:id="rId30"/>
    <p:sldId id="295" r:id="rId31"/>
    <p:sldId id="259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1456F"/>
    <a:srgbClr val="014B79"/>
    <a:srgbClr val="002774"/>
    <a:srgbClr val="F8F8F2"/>
    <a:srgbClr val="3F3F3F"/>
    <a:srgbClr val="014067"/>
    <a:srgbClr val="014E7D"/>
    <a:srgbClr val="013657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BDAD0-CCC6-4128-A6C4-7C177448E985}" type="doc">
      <dgm:prSet loTypeId="urn:microsoft.com/office/officeart/2005/8/layout/hList6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6E4AB3D2-2079-424A-8226-119E4A75908A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01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E342ABB5-BFEB-4251-A9D8-0298A0681438}" type="parTrans" cxnId="{D9445028-43B6-4C10-8538-6C802CBDB61B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C816C622-4ABA-4410-82B1-555E33B7CA09}" type="sibTrans" cxnId="{D9445028-43B6-4C10-8538-6C802CBDB61B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F8BBDF39-DCF1-473D-994B-3417A9CF3872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什么是</a:t>
          </a:r>
          <a:r>
            <a:rPr lang="en-US" altLang="zh-CN" dirty="0">
              <a:latin typeface="LM Roman 10" panose="00000500000000000000" pitchFamily="50" charset="0"/>
            </a:rPr>
            <a:t>SVM</a:t>
          </a:r>
          <a:r>
            <a:rPr lang="zh-CN" altLang="en-US" dirty="0">
              <a:latin typeface="LM Roman 10" panose="00000500000000000000" pitchFamily="50" charset="0"/>
            </a:rPr>
            <a:t>？</a:t>
          </a:r>
        </a:p>
      </dgm:t>
    </dgm:pt>
    <dgm:pt modelId="{2AAEADF5-FC96-41E0-B4A2-4931C010CD74}" type="parTrans" cxnId="{FB2D46CF-A9C7-45AE-964E-FDE5FAF4505E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C30E27D4-C687-4F31-98CF-3DA77A2285D9}" type="sibTrans" cxnId="{FB2D46CF-A9C7-45AE-964E-FDE5FAF4505E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041F7C31-8C70-48B3-8548-5FAB22A3D856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02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DAF422C3-44DF-487F-82A0-7C632B893148}" type="parTrans" cxnId="{B8EBE1E1-1716-43F5-AA7E-C82D7444DF25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0B64C8BD-4DCC-4078-9431-0E8AE2732A83}" type="sibTrans" cxnId="{B8EBE1E1-1716-43F5-AA7E-C82D7444DF25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C5F8349D-F111-4895-A38F-D56885BEE5FF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SVM</a:t>
          </a:r>
          <a:r>
            <a:rPr lang="zh-CN" altLang="en-US" dirty="0">
              <a:latin typeface="LM Roman 10" panose="00000500000000000000" pitchFamily="50" charset="0"/>
            </a:rPr>
            <a:t>的决策边界</a:t>
          </a:r>
        </a:p>
      </dgm:t>
    </dgm:pt>
    <dgm:pt modelId="{7F275044-BE24-4A9F-9F1C-3B07F438990A}" type="parTrans" cxnId="{5949968E-3598-4152-8787-40B4BE1468D1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B6F57A70-C51A-4A11-84C5-8166B7262642}" type="sibTrans" cxnId="{5949968E-3598-4152-8787-40B4BE1468D1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BAEEF172-550C-4688-A5AB-7486F3DEBC9D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03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8E5572A4-BF8A-42C8-B485-A3963EA03AE4}" type="parTrans" cxnId="{F5FB3EAE-ACF8-4795-8311-E5632CD1B018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7EFA5D3E-CF48-4277-9B8E-2279B0696BE5}" type="sibTrans" cxnId="{F5FB3EAE-ACF8-4795-8311-E5632CD1B018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68AB3BCE-5E67-4C0E-A731-9D85663FF6CF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实现（</a:t>
          </a:r>
          <a:r>
            <a:rPr lang="en-US" altLang="zh-CN" dirty="0">
              <a:latin typeface="LM Roman 10" panose="00000500000000000000" pitchFamily="50" charset="0"/>
            </a:rPr>
            <a:t>Python</a:t>
          </a:r>
          <a:r>
            <a:rPr lang="zh-CN" altLang="en-US" dirty="0">
              <a:latin typeface="LM Roman 10" panose="00000500000000000000" pitchFamily="50" charset="0"/>
            </a:rPr>
            <a:t>）</a:t>
          </a:r>
        </a:p>
      </dgm:t>
    </dgm:pt>
    <dgm:pt modelId="{48A1EE69-565B-4B12-A778-6A4ECD27528B}" type="parTrans" cxnId="{C13EF5B0-2711-4952-94DC-F382D78F4F4D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A1D5F3D5-35BC-4716-8602-1DD63B60EBFB}" type="sibTrans" cxnId="{C13EF5B0-2711-4952-94DC-F382D78F4F4D}">
      <dgm:prSet/>
      <dgm:spPr/>
      <dgm:t>
        <a:bodyPr/>
        <a:lstStyle/>
        <a:p>
          <a:endParaRPr lang="zh-CN" altLang="en-US">
            <a:latin typeface="LM Roman 10" panose="00000500000000000000" pitchFamily="50" charset="0"/>
          </a:endParaRPr>
        </a:p>
      </dgm:t>
    </dgm:pt>
    <dgm:pt modelId="{2D56916F-FA64-476B-90FE-AEE2FB08F53E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04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EEC1EEE0-2139-4376-BEAD-BA89B0380B1E}" type="parTrans" cxnId="{FD7F33B5-36EE-4E44-8ECD-46D1EA994406}">
      <dgm:prSet/>
      <dgm:spPr/>
      <dgm:t>
        <a:bodyPr/>
        <a:lstStyle/>
        <a:p>
          <a:endParaRPr lang="zh-CN" altLang="en-US"/>
        </a:p>
      </dgm:t>
    </dgm:pt>
    <dgm:pt modelId="{77898EC1-02DE-4E7E-9C6C-F189E59A3DE2}" type="sibTrans" cxnId="{FD7F33B5-36EE-4E44-8ECD-46D1EA994406}">
      <dgm:prSet/>
      <dgm:spPr/>
      <dgm:t>
        <a:bodyPr/>
        <a:lstStyle/>
        <a:p>
          <a:endParaRPr lang="zh-CN" altLang="en-US"/>
        </a:p>
      </dgm:t>
    </dgm:pt>
    <dgm:pt modelId="{F27D0A51-6E9E-468B-A3FF-4834067F5B9C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05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FFA63691-FD21-418C-A095-08B3F7BA1AD8}" type="parTrans" cxnId="{F31700F2-BC87-4E2D-9E8B-E3C002B1B482}">
      <dgm:prSet/>
      <dgm:spPr/>
      <dgm:t>
        <a:bodyPr/>
        <a:lstStyle/>
        <a:p>
          <a:endParaRPr lang="zh-CN" altLang="en-US"/>
        </a:p>
      </dgm:t>
    </dgm:pt>
    <dgm:pt modelId="{54B4D9CD-AE9E-4C27-A8D9-8CBD6A75013C}" type="sibTrans" cxnId="{F31700F2-BC87-4E2D-9E8B-E3C002B1B482}">
      <dgm:prSet/>
      <dgm:spPr/>
      <dgm:t>
        <a:bodyPr/>
        <a:lstStyle/>
        <a:p>
          <a:endParaRPr lang="zh-CN" altLang="en-US"/>
        </a:p>
      </dgm:t>
    </dgm:pt>
    <dgm:pt modelId="{2018C59C-C2FF-4A90-A026-E0A6C3CBEAB8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06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E55C3010-8076-4E8E-892D-924B4DC141AF}" type="parTrans" cxnId="{E7AA3C49-7F16-4CA1-8EDF-E6C9A1ECF9A8}">
      <dgm:prSet/>
      <dgm:spPr/>
      <dgm:t>
        <a:bodyPr/>
        <a:lstStyle/>
        <a:p>
          <a:endParaRPr lang="zh-CN" altLang="en-US"/>
        </a:p>
      </dgm:t>
    </dgm:pt>
    <dgm:pt modelId="{0DF2D067-5290-4097-8956-25A3E171A815}" type="sibTrans" cxnId="{E7AA3C49-7F16-4CA1-8EDF-E6C9A1ECF9A8}">
      <dgm:prSet/>
      <dgm:spPr/>
      <dgm:t>
        <a:bodyPr/>
        <a:lstStyle/>
        <a:p>
          <a:endParaRPr lang="zh-CN" altLang="en-US"/>
        </a:p>
      </dgm:t>
    </dgm:pt>
    <dgm:pt modelId="{9077BF76-8789-40C1-BD21-C8690A5586B5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非线性</a:t>
          </a:r>
          <a:r>
            <a:rPr lang="en-US" altLang="zh-CN" dirty="0">
              <a:latin typeface="LM Roman 10" panose="00000500000000000000" pitchFamily="50" charset="0"/>
            </a:rPr>
            <a:t>SVM</a:t>
          </a:r>
          <a:r>
            <a:rPr lang="zh-CN" altLang="en-US" dirty="0">
              <a:latin typeface="LM Roman 10" panose="00000500000000000000" pitchFamily="50" charset="0"/>
            </a:rPr>
            <a:t>：核方法</a:t>
          </a:r>
        </a:p>
      </dgm:t>
    </dgm:pt>
    <dgm:pt modelId="{2F95B0B5-DD5C-45EA-8CBB-407457EC52F8}" type="parTrans" cxnId="{159E81C8-1ECE-45FF-B340-F6ED9A957F38}">
      <dgm:prSet/>
      <dgm:spPr/>
      <dgm:t>
        <a:bodyPr/>
        <a:lstStyle/>
        <a:p>
          <a:endParaRPr lang="zh-CN" altLang="en-US"/>
        </a:p>
      </dgm:t>
    </dgm:pt>
    <dgm:pt modelId="{7491BCE3-0B82-4EA4-92DA-37B0B4238B24}" type="sibTrans" cxnId="{159E81C8-1ECE-45FF-B340-F6ED9A957F38}">
      <dgm:prSet/>
      <dgm:spPr/>
      <dgm:t>
        <a:bodyPr/>
        <a:lstStyle/>
        <a:p>
          <a:endParaRPr lang="zh-CN" altLang="en-US"/>
        </a:p>
      </dgm:t>
    </dgm:pt>
    <dgm:pt modelId="{4B0BEE8F-2A0A-460B-8D58-ACAC9C7548A5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扩展</a:t>
          </a:r>
        </a:p>
      </dgm:t>
    </dgm:pt>
    <dgm:pt modelId="{45556301-2F58-4E28-A4F1-C7F58EF3E55A}" type="parTrans" cxnId="{233A6894-7292-45E7-8DC5-F6ECC4D745AA}">
      <dgm:prSet/>
      <dgm:spPr/>
      <dgm:t>
        <a:bodyPr/>
        <a:lstStyle/>
        <a:p>
          <a:endParaRPr lang="zh-CN" altLang="en-US"/>
        </a:p>
      </dgm:t>
    </dgm:pt>
    <dgm:pt modelId="{424301C8-F8B0-4F46-B8B4-05BC7DFB1E35}" type="sibTrans" cxnId="{233A6894-7292-45E7-8DC5-F6ECC4D745AA}">
      <dgm:prSet/>
      <dgm:spPr/>
      <dgm:t>
        <a:bodyPr/>
        <a:lstStyle/>
        <a:p>
          <a:endParaRPr lang="zh-CN" altLang="en-US"/>
        </a:p>
      </dgm:t>
    </dgm:pt>
    <dgm:pt modelId="{85AADC1A-E845-4ED7-BAAE-1BB188AEFE59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线性</a:t>
          </a:r>
          <a:r>
            <a:rPr lang="en-US" altLang="zh-CN" dirty="0">
              <a:latin typeface="LM Roman 10" panose="00000500000000000000" pitchFamily="50" charset="0"/>
            </a:rPr>
            <a:t>SVM</a:t>
          </a:r>
          <a:r>
            <a:rPr lang="zh-CN" altLang="en-US" dirty="0">
              <a:latin typeface="LM Roman 10" panose="00000500000000000000" pitchFamily="50" charset="0"/>
            </a:rPr>
            <a:t>的数学原理</a:t>
          </a:r>
        </a:p>
      </dgm:t>
    </dgm:pt>
    <dgm:pt modelId="{435EA0A6-6FEB-4559-8979-573E1CEBDAE2}" type="parTrans" cxnId="{94C27F91-2781-4AC5-AE1E-3415054A8FB9}">
      <dgm:prSet/>
      <dgm:spPr/>
      <dgm:t>
        <a:bodyPr/>
        <a:lstStyle/>
        <a:p>
          <a:endParaRPr lang="zh-CN" altLang="en-US"/>
        </a:p>
      </dgm:t>
    </dgm:pt>
    <dgm:pt modelId="{0060DB27-C2AB-4C43-A570-A35D342D5D92}" type="sibTrans" cxnId="{94C27F91-2781-4AC5-AE1E-3415054A8FB9}">
      <dgm:prSet/>
      <dgm:spPr/>
      <dgm:t>
        <a:bodyPr/>
        <a:lstStyle/>
        <a:p>
          <a:endParaRPr lang="zh-CN" altLang="en-US"/>
        </a:p>
      </dgm:t>
    </dgm:pt>
    <dgm:pt modelId="{FCEE161D-A38B-4C24-B6C7-B8F224726930}">
      <dgm:prSet phldrT="[文本]"/>
      <dgm:spPr/>
      <dgm:t>
        <a:bodyPr/>
        <a:lstStyle/>
        <a:p>
          <a:r>
            <a:rPr lang="en-US" altLang="zh-CN" dirty="0">
              <a:latin typeface="LM Roman 10" panose="00000500000000000000" pitchFamily="50" charset="0"/>
            </a:rPr>
            <a:t>07</a:t>
          </a:r>
          <a:endParaRPr lang="zh-CN" altLang="en-US" dirty="0">
            <a:latin typeface="LM Roman 10" panose="00000500000000000000" pitchFamily="50" charset="0"/>
          </a:endParaRPr>
        </a:p>
      </dgm:t>
    </dgm:pt>
    <dgm:pt modelId="{3C9CEA2A-6F97-4192-94C7-6DCB74AE6330}" type="parTrans" cxnId="{ADBE957A-D237-4CFB-AB9B-C7FE60078757}">
      <dgm:prSet/>
      <dgm:spPr/>
      <dgm:t>
        <a:bodyPr/>
        <a:lstStyle/>
        <a:p>
          <a:endParaRPr lang="zh-CN" altLang="en-US"/>
        </a:p>
      </dgm:t>
    </dgm:pt>
    <dgm:pt modelId="{C803B207-8D9A-4D27-BB62-49B03353DF8C}" type="sibTrans" cxnId="{ADBE957A-D237-4CFB-AB9B-C7FE60078757}">
      <dgm:prSet/>
      <dgm:spPr/>
      <dgm:t>
        <a:bodyPr/>
        <a:lstStyle/>
        <a:p>
          <a:endParaRPr lang="zh-CN" altLang="en-US"/>
        </a:p>
      </dgm:t>
    </dgm:pt>
    <dgm:pt modelId="{A657E75E-D02E-4C14-BA9A-18E48FA1F6C7}">
      <dgm:prSet phldrT="[文本]"/>
      <dgm:spPr/>
      <dgm:t>
        <a:bodyPr/>
        <a:lstStyle/>
        <a:p>
          <a:r>
            <a:rPr lang="zh-CN" altLang="en-US" dirty="0">
              <a:latin typeface="LM Roman 10" panose="00000500000000000000" pitchFamily="50" charset="0"/>
            </a:rPr>
            <a:t>优点与缺点</a:t>
          </a:r>
        </a:p>
      </dgm:t>
    </dgm:pt>
    <dgm:pt modelId="{DE614172-BD3A-4632-B733-D83B6DED7FC3}" type="parTrans" cxnId="{B91FEABA-D34E-43C6-9026-4A5A0FE264A8}">
      <dgm:prSet/>
      <dgm:spPr/>
      <dgm:t>
        <a:bodyPr/>
        <a:lstStyle/>
        <a:p>
          <a:endParaRPr lang="zh-CN" altLang="en-US"/>
        </a:p>
      </dgm:t>
    </dgm:pt>
    <dgm:pt modelId="{EE5A5A8B-E6CE-4931-83E4-3EE1B63DAEAA}" type="sibTrans" cxnId="{B91FEABA-D34E-43C6-9026-4A5A0FE264A8}">
      <dgm:prSet/>
      <dgm:spPr/>
      <dgm:t>
        <a:bodyPr/>
        <a:lstStyle/>
        <a:p>
          <a:endParaRPr lang="zh-CN" altLang="en-US"/>
        </a:p>
      </dgm:t>
    </dgm:pt>
    <dgm:pt modelId="{E9EC3991-6AAB-4CFC-AB36-A41DC0DE435C}" type="pres">
      <dgm:prSet presAssocID="{3C1BDAD0-CCC6-4128-A6C4-7C177448E985}" presName="Name0" presStyleCnt="0">
        <dgm:presLayoutVars>
          <dgm:dir/>
          <dgm:resizeHandles val="exact"/>
        </dgm:presLayoutVars>
      </dgm:prSet>
      <dgm:spPr/>
    </dgm:pt>
    <dgm:pt modelId="{1C777C0F-5432-4DBA-89D6-D720956A3FB4}" type="pres">
      <dgm:prSet presAssocID="{6E4AB3D2-2079-424A-8226-119E4A75908A}" presName="node" presStyleLbl="node1" presStyleIdx="0" presStyleCnt="7">
        <dgm:presLayoutVars>
          <dgm:bulletEnabled val="1"/>
        </dgm:presLayoutVars>
      </dgm:prSet>
      <dgm:spPr/>
    </dgm:pt>
    <dgm:pt modelId="{C29C933E-2685-4F52-AF5D-688711553ADC}" type="pres">
      <dgm:prSet presAssocID="{C816C622-4ABA-4410-82B1-555E33B7CA09}" presName="sibTrans" presStyleCnt="0"/>
      <dgm:spPr/>
    </dgm:pt>
    <dgm:pt modelId="{82720C61-7C75-467F-87CF-23FAB1606391}" type="pres">
      <dgm:prSet presAssocID="{041F7C31-8C70-48B3-8548-5FAB22A3D856}" presName="node" presStyleLbl="node1" presStyleIdx="1" presStyleCnt="7">
        <dgm:presLayoutVars>
          <dgm:bulletEnabled val="1"/>
        </dgm:presLayoutVars>
      </dgm:prSet>
      <dgm:spPr/>
    </dgm:pt>
    <dgm:pt modelId="{D78993EE-3E1C-49A4-8CD9-3B3CADDDF320}" type="pres">
      <dgm:prSet presAssocID="{0B64C8BD-4DCC-4078-9431-0E8AE2732A83}" presName="sibTrans" presStyleCnt="0"/>
      <dgm:spPr/>
    </dgm:pt>
    <dgm:pt modelId="{C50063A4-A393-4452-8B9A-868AE45611DB}" type="pres">
      <dgm:prSet presAssocID="{BAEEF172-550C-4688-A5AB-7486F3DEBC9D}" presName="node" presStyleLbl="node1" presStyleIdx="2" presStyleCnt="7">
        <dgm:presLayoutVars>
          <dgm:bulletEnabled val="1"/>
        </dgm:presLayoutVars>
      </dgm:prSet>
      <dgm:spPr/>
    </dgm:pt>
    <dgm:pt modelId="{C6ABB141-28C3-46AB-AACF-8E6FD2891C1F}" type="pres">
      <dgm:prSet presAssocID="{7EFA5D3E-CF48-4277-9B8E-2279B0696BE5}" presName="sibTrans" presStyleCnt="0"/>
      <dgm:spPr/>
    </dgm:pt>
    <dgm:pt modelId="{DCD2A795-9362-4A3C-BB35-1760C75764C3}" type="pres">
      <dgm:prSet presAssocID="{2D56916F-FA64-476B-90FE-AEE2FB08F53E}" presName="node" presStyleLbl="node1" presStyleIdx="3" presStyleCnt="7">
        <dgm:presLayoutVars>
          <dgm:bulletEnabled val="1"/>
        </dgm:presLayoutVars>
      </dgm:prSet>
      <dgm:spPr/>
    </dgm:pt>
    <dgm:pt modelId="{572FCDB8-782D-437D-B30C-D42A26A6E932}" type="pres">
      <dgm:prSet presAssocID="{77898EC1-02DE-4E7E-9C6C-F189E59A3DE2}" presName="sibTrans" presStyleCnt="0"/>
      <dgm:spPr/>
    </dgm:pt>
    <dgm:pt modelId="{A25BADE0-DC11-42E8-9B0C-ED29C48B5184}" type="pres">
      <dgm:prSet presAssocID="{F27D0A51-6E9E-468B-A3FF-4834067F5B9C}" presName="node" presStyleLbl="node1" presStyleIdx="4" presStyleCnt="7">
        <dgm:presLayoutVars>
          <dgm:bulletEnabled val="1"/>
        </dgm:presLayoutVars>
      </dgm:prSet>
      <dgm:spPr/>
    </dgm:pt>
    <dgm:pt modelId="{6B823C9A-F133-44B1-8514-712B4C2091C8}" type="pres">
      <dgm:prSet presAssocID="{54B4D9CD-AE9E-4C27-A8D9-8CBD6A75013C}" presName="sibTrans" presStyleCnt="0"/>
      <dgm:spPr/>
    </dgm:pt>
    <dgm:pt modelId="{74C83A1A-D1B4-470D-BD79-F80A7C2EA151}" type="pres">
      <dgm:prSet presAssocID="{2018C59C-C2FF-4A90-A026-E0A6C3CBEAB8}" presName="node" presStyleLbl="node1" presStyleIdx="5" presStyleCnt="7">
        <dgm:presLayoutVars>
          <dgm:bulletEnabled val="1"/>
        </dgm:presLayoutVars>
      </dgm:prSet>
      <dgm:spPr/>
    </dgm:pt>
    <dgm:pt modelId="{2D9E8A85-09F8-41C9-8ADB-2492D8B99E59}" type="pres">
      <dgm:prSet presAssocID="{0DF2D067-5290-4097-8956-25A3E171A815}" presName="sibTrans" presStyleCnt="0"/>
      <dgm:spPr/>
    </dgm:pt>
    <dgm:pt modelId="{F1A67695-8854-44E0-8CC3-8A3D39BBF8BD}" type="pres">
      <dgm:prSet presAssocID="{FCEE161D-A38B-4C24-B6C7-B8F224726930}" presName="node" presStyleLbl="node1" presStyleIdx="6" presStyleCnt="7">
        <dgm:presLayoutVars>
          <dgm:bulletEnabled val="1"/>
        </dgm:presLayoutVars>
      </dgm:prSet>
      <dgm:spPr/>
    </dgm:pt>
  </dgm:ptLst>
  <dgm:cxnLst>
    <dgm:cxn modelId="{7511C90D-8460-4EA7-9790-2E300732D420}" type="presOf" srcId="{F27D0A51-6E9E-468B-A3FF-4834067F5B9C}" destId="{A25BADE0-DC11-42E8-9B0C-ED29C48B5184}" srcOrd="0" destOrd="0" presId="urn:microsoft.com/office/officeart/2005/8/layout/hList6"/>
    <dgm:cxn modelId="{BEBE8917-DC7A-4EC3-BB32-D63EB3C9C9A8}" type="presOf" srcId="{A657E75E-D02E-4C14-BA9A-18E48FA1F6C7}" destId="{F1A67695-8854-44E0-8CC3-8A3D39BBF8BD}" srcOrd="0" destOrd="1" presId="urn:microsoft.com/office/officeart/2005/8/layout/hList6"/>
    <dgm:cxn modelId="{D9445028-43B6-4C10-8538-6C802CBDB61B}" srcId="{3C1BDAD0-CCC6-4128-A6C4-7C177448E985}" destId="{6E4AB3D2-2079-424A-8226-119E4A75908A}" srcOrd="0" destOrd="0" parTransId="{E342ABB5-BFEB-4251-A9D8-0298A0681438}" sibTransId="{C816C622-4ABA-4410-82B1-555E33B7CA09}"/>
    <dgm:cxn modelId="{E8F14E35-9F04-44A5-A7E3-B9EC16FFD415}" type="presOf" srcId="{68AB3BCE-5E67-4C0E-A731-9D85663FF6CF}" destId="{74C83A1A-D1B4-470D-BD79-F80A7C2EA151}" srcOrd="0" destOrd="1" presId="urn:microsoft.com/office/officeart/2005/8/layout/hList6"/>
    <dgm:cxn modelId="{CF86C75D-7BC9-467A-8207-80B0496050C4}" type="presOf" srcId="{4B0BEE8F-2A0A-460B-8D58-ACAC9C7548A5}" destId="{A25BADE0-DC11-42E8-9B0C-ED29C48B5184}" srcOrd="0" destOrd="1" presId="urn:microsoft.com/office/officeart/2005/8/layout/hList6"/>
    <dgm:cxn modelId="{C8517566-0A8B-4D3B-A2B7-92574E0772A1}" type="presOf" srcId="{041F7C31-8C70-48B3-8548-5FAB22A3D856}" destId="{82720C61-7C75-467F-87CF-23FAB1606391}" srcOrd="0" destOrd="0" presId="urn:microsoft.com/office/officeart/2005/8/layout/hList6"/>
    <dgm:cxn modelId="{E7AA3C49-7F16-4CA1-8EDF-E6C9A1ECF9A8}" srcId="{3C1BDAD0-CCC6-4128-A6C4-7C177448E985}" destId="{2018C59C-C2FF-4A90-A026-E0A6C3CBEAB8}" srcOrd="5" destOrd="0" parTransId="{E55C3010-8076-4E8E-892D-924B4DC141AF}" sibTransId="{0DF2D067-5290-4097-8956-25A3E171A815}"/>
    <dgm:cxn modelId="{0088CF49-145A-412C-BB9D-7730D210B74D}" type="presOf" srcId="{C5F8349D-F111-4895-A38F-D56885BEE5FF}" destId="{82720C61-7C75-467F-87CF-23FAB1606391}" srcOrd="0" destOrd="1" presId="urn:microsoft.com/office/officeart/2005/8/layout/hList6"/>
    <dgm:cxn modelId="{CAE3896A-9A5C-4A90-AC49-AD99B81B6A82}" type="presOf" srcId="{F8BBDF39-DCF1-473D-994B-3417A9CF3872}" destId="{1C777C0F-5432-4DBA-89D6-D720956A3FB4}" srcOrd="0" destOrd="1" presId="urn:microsoft.com/office/officeart/2005/8/layout/hList6"/>
    <dgm:cxn modelId="{CD595C4F-BF28-4A3F-A5B2-0488079C077A}" type="presOf" srcId="{9077BF76-8789-40C1-BD21-C8690A5586B5}" destId="{DCD2A795-9362-4A3C-BB35-1760C75764C3}" srcOrd="0" destOrd="1" presId="urn:microsoft.com/office/officeart/2005/8/layout/hList6"/>
    <dgm:cxn modelId="{ADBE957A-D237-4CFB-AB9B-C7FE60078757}" srcId="{3C1BDAD0-CCC6-4128-A6C4-7C177448E985}" destId="{FCEE161D-A38B-4C24-B6C7-B8F224726930}" srcOrd="6" destOrd="0" parTransId="{3C9CEA2A-6F97-4192-94C7-6DCB74AE6330}" sibTransId="{C803B207-8D9A-4D27-BB62-49B03353DF8C}"/>
    <dgm:cxn modelId="{AF92AB87-A0C3-464F-A947-F88EB507670A}" type="presOf" srcId="{2018C59C-C2FF-4A90-A026-E0A6C3CBEAB8}" destId="{74C83A1A-D1B4-470D-BD79-F80A7C2EA151}" srcOrd="0" destOrd="0" presId="urn:microsoft.com/office/officeart/2005/8/layout/hList6"/>
    <dgm:cxn modelId="{CDA8608E-A1ED-475E-8D12-99A4D0C56869}" type="presOf" srcId="{6E4AB3D2-2079-424A-8226-119E4A75908A}" destId="{1C777C0F-5432-4DBA-89D6-D720956A3FB4}" srcOrd="0" destOrd="0" presId="urn:microsoft.com/office/officeart/2005/8/layout/hList6"/>
    <dgm:cxn modelId="{5949968E-3598-4152-8787-40B4BE1468D1}" srcId="{041F7C31-8C70-48B3-8548-5FAB22A3D856}" destId="{C5F8349D-F111-4895-A38F-D56885BEE5FF}" srcOrd="0" destOrd="0" parTransId="{7F275044-BE24-4A9F-9F1C-3B07F438990A}" sibTransId="{B6F57A70-C51A-4A11-84C5-8166B7262642}"/>
    <dgm:cxn modelId="{94C27F91-2781-4AC5-AE1E-3415054A8FB9}" srcId="{BAEEF172-550C-4688-A5AB-7486F3DEBC9D}" destId="{85AADC1A-E845-4ED7-BAAE-1BB188AEFE59}" srcOrd="0" destOrd="0" parTransId="{435EA0A6-6FEB-4559-8979-573E1CEBDAE2}" sibTransId="{0060DB27-C2AB-4C43-A570-A35D342D5D92}"/>
    <dgm:cxn modelId="{233A6894-7292-45E7-8DC5-F6ECC4D745AA}" srcId="{F27D0A51-6E9E-468B-A3FF-4834067F5B9C}" destId="{4B0BEE8F-2A0A-460B-8D58-ACAC9C7548A5}" srcOrd="0" destOrd="0" parTransId="{45556301-2F58-4E28-A4F1-C7F58EF3E55A}" sibTransId="{424301C8-F8B0-4F46-B8B4-05BC7DFB1E35}"/>
    <dgm:cxn modelId="{0BEDE095-3F9E-4F00-B978-FBE0D5049026}" type="presOf" srcId="{3C1BDAD0-CCC6-4128-A6C4-7C177448E985}" destId="{E9EC3991-6AAB-4CFC-AB36-A41DC0DE435C}" srcOrd="0" destOrd="0" presId="urn:microsoft.com/office/officeart/2005/8/layout/hList6"/>
    <dgm:cxn modelId="{B73D3FA8-CA0C-4EC7-A973-C328D683F71B}" type="presOf" srcId="{FCEE161D-A38B-4C24-B6C7-B8F224726930}" destId="{F1A67695-8854-44E0-8CC3-8A3D39BBF8BD}" srcOrd="0" destOrd="0" presId="urn:microsoft.com/office/officeart/2005/8/layout/hList6"/>
    <dgm:cxn modelId="{F5FB3EAE-ACF8-4795-8311-E5632CD1B018}" srcId="{3C1BDAD0-CCC6-4128-A6C4-7C177448E985}" destId="{BAEEF172-550C-4688-A5AB-7486F3DEBC9D}" srcOrd="2" destOrd="0" parTransId="{8E5572A4-BF8A-42C8-B485-A3963EA03AE4}" sibTransId="{7EFA5D3E-CF48-4277-9B8E-2279B0696BE5}"/>
    <dgm:cxn modelId="{C13EF5B0-2711-4952-94DC-F382D78F4F4D}" srcId="{2018C59C-C2FF-4A90-A026-E0A6C3CBEAB8}" destId="{68AB3BCE-5E67-4C0E-A731-9D85663FF6CF}" srcOrd="0" destOrd="0" parTransId="{48A1EE69-565B-4B12-A778-6A4ECD27528B}" sibTransId="{A1D5F3D5-35BC-4716-8602-1DD63B60EBFB}"/>
    <dgm:cxn modelId="{FD7F33B5-36EE-4E44-8ECD-46D1EA994406}" srcId="{3C1BDAD0-CCC6-4128-A6C4-7C177448E985}" destId="{2D56916F-FA64-476B-90FE-AEE2FB08F53E}" srcOrd="3" destOrd="0" parTransId="{EEC1EEE0-2139-4376-BEAD-BA89B0380B1E}" sibTransId="{77898EC1-02DE-4E7E-9C6C-F189E59A3DE2}"/>
    <dgm:cxn modelId="{B91FEABA-D34E-43C6-9026-4A5A0FE264A8}" srcId="{FCEE161D-A38B-4C24-B6C7-B8F224726930}" destId="{A657E75E-D02E-4C14-BA9A-18E48FA1F6C7}" srcOrd="0" destOrd="0" parTransId="{DE614172-BD3A-4632-B733-D83B6DED7FC3}" sibTransId="{EE5A5A8B-E6CE-4931-83E4-3EE1B63DAEAA}"/>
    <dgm:cxn modelId="{159E81C8-1ECE-45FF-B340-F6ED9A957F38}" srcId="{2D56916F-FA64-476B-90FE-AEE2FB08F53E}" destId="{9077BF76-8789-40C1-BD21-C8690A5586B5}" srcOrd="0" destOrd="0" parTransId="{2F95B0B5-DD5C-45EA-8CBB-407457EC52F8}" sibTransId="{7491BCE3-0B82-4EA4-92DA-37B0B4238B24}"/>
    <dgm:cxn modelId="{FB2D46CF-A9C7-45AE-964E-FDE5FAF4505E}" srcId="{6E4AB3D2-2079-424A-8226-119E4A75908A}" destId="{F8BBDF39-DCF1-473D-994B-3417A9CF3872}" srcOrd="0" destOrd="0" parTransId="{2AAEADF5-FC96-41E0-B4A2-4931C010CD74}" sibTransId="{C30E27D4-C687-4F31-98CF-3DA77A2285D9}"/>
    <dgm:cxn modelId="{1E8779CF-176F-4366-ABE3-25536E027E7E}" type="presOf" srcId="{85AADC1A-E845-4ED7-BAAE-1BB188AEFE59}" destId="{C50063A4-A393-4452-8B9A-868AE45611DB}" srcOrd="0" destOrd="1" presId="urn:microsoft.com/office/officeart/2005/8/layout/hList6"/>
    <dgm:cxn modelId="{B8EBE1E1-1716-43F5-AA7E-C82D7444DF25}" srcId="{3C1BDAD0-CCC6-4128-A6C4-7C177448E985}" destId="{041F7C31-8C70-48B3-8548-5FAB22A3D856}" srcOrd="1" destOrd="0" parTransId="{DAF422C3-44DF-487F-82A0-7C632B893148}" sibTransId="{0B64C8BD-4DCC-4078-9431-0E8AE2732A83}"/>
    <dgm:cxn modelId="{F163D9EC-F7C9-403C-B9F2-AA6B1C2D1CFA}" type="presOf" srcId="{BAEEF172-550C-4688-A5AB-7486F3DEBC9D}" destId="{C50063A4-A393-4452-8B9A-868AE45611DB}" srcOrd="0" destOrd="0" presId="urn:microsoft.com/office/officeart/2005/8/layout/hList6"/>
    <dgm:cxn modelId="{438E21EF-4153-4256-A260-DC1D82A07FC4}" type="presOf" srcId="{2D56916F-FA64-476B-90FE-AEE2FB08F53E}" destId="{DCD2A795-9362-4A3C-BB35-1760C75764C3}" srcOrd="0" destOrd="0" presId="urn:microsoft.com/office/officeart/2005/8/layout/hList6"/>
    <dgm:cxn modelId="{F31700F2-BC87-4E2D-9E8B-E3C002B1B482}" srcId="{3C1BDAD0-CCC6-4128-A6C4-7C177448E985}" destId="{F27D0A51-6E9E-468B-A3FF-4834067F5B9C}" srcOrd="4" destOrd="0" parTransId="{FFA63691-FD21-418C-A095-08B3F7BA1AD8}" sibTransId="{54B4D9CD-AE9E-4C27-A8D9-8CBD6A75013C}"/>
    <dgm:cxn modelId="{2A8CAF3A-83E2-4FC7-A568-9B43C063641C}" type="presParOf" srcId="{E9EC3991-6AAB-4CFC-AB36-A41DC0DE435C}" destId="{1C777C0F-5432-4DBA-89D6-D720956A3FB4}" srcOrd="0" destOrd="0" presId="urn:microsoft.com/office/officeart/2005/8/layout/hList6"/>
    <dgm:cxn modelId="{916B789E-BF91-4F16-83C6-39DF5E122BE0}" type="presParOf" srcId="{E9EC3991-6AAB-4CFC-AB36-A41DC0DE435C}" destId="{C29C933E-2685-4F52-AF5D-688711553ADC}" srcOrd="1" destOrd="0" presId="urn:microsoft.com/office/officeart/2005/8/layout/hList6"/>
    <dgm:cxn modelId="{D2CA2E0E-3581-48B1-8EFE-CE06533C07A9}" type="presParOf" srcId="{E9EC3991-6AAB-4CFC-AB36-A41DC0DE435C}" destId="{82720C61-7C75-467F-87CF-23FAB1606391}" srcOrd="2" destOrd="0" presId="urn:microsoft.com/office/officeart/2005/8/layout/hList6"/>
    <dgm:cxn modelId="{98336654-6CE4-4AF3-ACF6-249D7001CA90}" type="presParOf" srcId="{E9EC3991-6AAB-4CFC-AB36-A41DC0DE435C}" destId="{D78993EE-3E1C-49A4-8CD9-3B3CADDDF320}" srcOrd="3" destOrd="0" presId="urn:microsoft.com/office/officeart/2005/8/layout/hList6"/>
    <dgm:cxn modelId="{D17D819B-7A1D-40A9-B0D7-93B1EAE9F3F5}" type="presParOf" srcId="{E9EC3991-6AAB-4CFC-AB36-A41DC0DE435C}" destId="{C50063A4-A393-4452-8B9A-868AE45611DB}" srcOrd="4" destOrd="0" presId="urn:microsoft.com/office/officeart/2005/8/layout/hList6"/>
    <dgm:cxn modelId="{636F4844-BC95-44C5-98D2-C0FA896F4130}" type="presParOf" srcId="{E9EC3991-6AAB-4CFC-AB36-A41DC0DE435C}" destId="{C6ABB141-28C3-46AB-AACF-8E6FD2891C1F}" srcOrd="5" destOrd="0" presId="urn:microsoft.com/office/officeart/2005/8/layout/hList6"/>
    <dgm:cxn modelId="{39DAF874-0E4A-4088-A58D-2B53CDE3DAB6}" type="presParOf" srcId="{E9EC3991-6AAB-4CFC-AB36-A41DC0DE435C}" destId="{DCD2A795-9362-4A3C-BB35-1760C75764C3}" srcOrd="6" destOrd="0" presId="urn:microsoft.com/office/officeart/2005/8/layout/hList6"/>
    <dgm:cxn modelId="{F8776806-ED24-47CC-BC76-3EE82F0E6ADB}" type="presParOf" srcId="{E9EC3991-6AAB-4CFC-AB36-A41DC0DE435C}" destId="{572FCDB8-782D-437D-B30C-D42A26A6E932}" srcOrd="7" destOrd="0" presId="urn:microsoft.com/office/officeart/2005/8/layout/hList6"/>
    <dgm:cxn modelId="{79CAF199-BC95-4D1A-AD01-BC45D987129D}" type="presParOf" srcId="{E9EC3991-6AAB-4CFC-AB36-A41DC0DE435C}" destId="{A25BADE0-DC11-42E8-9B0C-ED29C48B5184}" srcOrd="8" destOrd="0" presId="urn:microsoft.com/office/officeart/2005/8/layout/hList6"/>
    <dgm:cxn modelId="{CD61BC6F-938B-4D6E-953E-5C7B417E2FE4}" type="presParOf" srcId="{E9EC3991-6AAB-4CFC-AB36-A41DC0DE435C}" destId="{6B823C9A-F133-44B1-8514-712B4C2091C8}" srcOrd="9" destOrd="0" presId="urn:microsoft.com/office/officeart/2005/8/layout/hList6"/>
    <dgm:cxn modelId="{96DE1FAC-AD19-4A34-B56E-C06A456537DD}" type="presParOf" srcId="{E9EC3991-6AAB-4CFC-AB36-A41DC0DE435C}" destId="{74C83A1A-D1B4-470D-BD79-F80A7C2EA151}" srcOrd="10" destOrd="0" presId="urn:microsoft.com/office/officeart/2005/8/layout/hList6"/>
    <dgm:cxn modelId="{F9BEEDF7-FD0B-4C7D-BCA1-8F2DA57E9C6E}" type="presParOf" srcId="{E9EC3991-6AAB-4CFC-AB36-A41DC0DE435C}" destId="{2D9E8A85-09F8-41C9-8ADB-2492D8B99E59}" srcOrd="11" destOrd="0" presId="urn:microsoft.com/office/officeart/2005/8/layout/hList6"/>
    <dgm:cxn modelId="{6D243574-FCA5-4AF4-85E5-9C323077B928}" type="presParOf" srcId="{E9EC3991-6AAB-4CFC-AB36-A41DC0DE435C}" destId="{F1A67695-8854-44E0-8CC3-8A3D39BBF8BD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7C0F-5432-4DBA-89D6-D720956A3FB4}">
      <dsp:nvSpPr>
        <dsp:cNvPr id="0" name=""/>
        <dsp:cNvSpPr/>
      </dsp:nvSpPr>
      <dsp:spPr>
        <a:xfrm rot="16200000">
          <a:off x="-890578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01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什么是</a:t>
          </a:r>
          <a:r>
            <a:rPr lang="en-US" altLang="zh-CN" sz="1800" kern="1200" dirty="0">
              <a:latin typeface="LM Roman 10" panose="00000500000000000000" pitchFamily="50" charset="0"/>
            </a:rPr>
            <a:t>SVM</a:t>
          </a:r>
          <a:r>
            <a:rPr lang="zh-CN" altLang="en-US" sz="1800" kern="1200" dirty="0">
              <a:latin typeface="LM Roman 10" panose="00000500000000000000" pitchFamily="50" charset="0"/>
            </a:rPr>
            <a:t>？</a:t>
          </a:r>
        </a:p>
      </dsp:txBody>
      <dsp:txXfrm rot="5400000">
        <a:off x="7779" y="646430"/>
        <a:ext cx="1435435" cy="1939290"/>
      </dsp:txXfrm>
    </dsp:sp>
    <dsp:sp modelId="{82720C61-7C75-467F-87CF-23FAB1606391}">
      <dsp:nvSpPr>
        <dsp:cNvPr id="0" name=""/>
        <dsp:cNvSpPr/>
      </dsp:nvSpPr>
      <dsp:spPr>
        <a:xfrm rot="16200000">
          <a:off x="652514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231871"/>
            <a:satOff val="-23992"/>
            <a:lumOff val="15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02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LM Roman 10" panose="00000500000000000000" pitchFamily="50" charset="0"/>
            </a:rPr>
            <a:t>SVM</a:t>
          </a:r>
          <a:r>
            <a:rPr lang="zh-CN" altLang="en-US" sz="1800" kern="1200" dirty="0">
              <a:latin typeface="LM Roman 10" panose="00000500000000000000" pitchFamily="50" charset="0"/>
            </a:rPr>
            <a:t>的决策边界</a:t>
          </a:r>
        </a:p>
      </dsp:txBody>
      <dsp:txXfrm rot="5400000">
        <a:off x="1550871" y="646430"/>
        <a:ext cx="1435435" cy="1939290"/>
      </dsp:txXfrm>
    </dsp:sp>
    <dsp:sp modelId="{C50063A4-A393-4452-8B9A-868AE45611DB}">
      <dsp:nvSpPr>
        <dsp:cNvPr id="0" name=""/>
        <dsp:cNvSpPr/>
      </dsp:nvSpPr>
      <dsp:spPr>
        <a:xfrm rot="16200000">
          <a:off x="2195607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463743"/>
            <a:satOff val="-47983"/>
            <a:lumOff val="31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03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线性</a:t>
          </a:r>
          <a:r>
            <a:rPr lang="en-US" altLang="zh-CN" sz="1800" kern="1200" dirty="0">
              <a:latin typeface="LM Roman 10" panose="00000500000000000000" pitchFamily="50" charset="0"/>
            </a:rPr>
            <a:t>SVM</a:t>
          </a:r>
          <a:r>
            <a:rPr lang="zh-CN" altLang="en-US" sz="1800" kern="1200" dirty="0">
              <a:latin typeface="LM Roman 10" panose="00000500000000000000" pitchFamily="50" charset="0"/>
            </a:rPr>
            <a:t>的数学原理</a:t>
          </a:r>
        </a:p>
      </dsp:txBody>
      <dsp:txXfrm rot="5400000">
        <a:off x="3093964" y="646430"/>
        <a:ext cx="1435435" cy="1939290"/>
      </dsp:txXfrm>
    </dsp:sp>
    <dsp:sp modelId="{DCD2A795-9362-4A3C-BB35-1760C75764C3}">
      <dsp:nvSpPr>
        <dsp:cNvPr id="0" name=""/>
        <dsp:cNvSpPr/>
      </dsp:nvSpPr>
      <dsp:spPr>
        <a:xfrm rot="16200000">
          <a:off x="3738701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695614"/>
            <a:satOff val="-71975"/>
            <a:lumOff val="4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04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非线性</a:t>
          </a:r>
          <a:r>
            <a:rPr lang="en-US" altLang="zh-CN" sz="1800" kern="1200" dirty="0">
              <a:latin typeface="LM Roman 10" panose="00000500000000000000" pitchFamily="50" charset="0"/>
            </a:rPr>
            <a:t>SVM</a:t>
          </a:r>
          <a:r>
            <a:rPr lang="zh-CN" altLang="en-US" sz="1800" kern="1200" dirty="0">
              <a:latin typeface="LM Roman 10" panose="00000500000000000000" pitchFamily="50" charset="0"/>
            </a:rPr>
            <a:t>：核方法</a:t>
          </a:r>
        </a:p>
      </dsp:txBody>
      <dsp:txXfrm rot="5400000">
        <a:off x="4637058" y="646430"/>
        <a:ext cx="1435435" cy="1939290"/>
      </dsp:txXfrm>
    </dsp:sp>
    <dsp:sp modelId="{A25BADE0-DC11-42E8-9B0C-ED29C48B5184}">
      <dsp:nvSpPr>
        <dsp:cNvPr id="0" name=""/>
        <dsp:cNvSpPr/>
      </dsp:nvSpPr>
      <dsp:spPr>
        <a:xfrm rot="16200000">
          <a:off x="5281794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695614"/>
            <a:satOff val="-71975"/>
            <a:lumOff val="4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05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扩展</a:t>
          </a:r>
        </a:p>
      </dsp:txBody>
      <dsp:txXfrm rot="5400000">
        <a:off x="6180151" y="646430"/>
        <a:ext cx="1435435" cy="1939290"/>
      </dsp:txXfrm>
    </dsp:sp>
    <dsp:sp modelId="{74C83A1A-D1B4-470D-BD79-F80A7C2EA151}">
      <dsp:nvSpPr>
        <dsp:cNvPr id="0" name=""/>
        <dsp:cNvSpPr/>
      </dsp:nvSpPr>
      <dsp:spPr>
        <a:xfrm rot="16200000">
          <a:off x="6824887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463743"/>
            <a:satOff val="-47983"/>
            <a:lumOff val="31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06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实现（</a:t>
          </a:r>
          <a:r>
            <a:rPr lang="en-US" altLang="zh-CN" sz="1800" kern="1200" dirty="0">
              <a:latin typeface="LM Roman 10" panose="00000500000000000000" pitchFamily="50" charset="0"/>
            </a:rPr>
            <a:t>Python</a:t>
          </a:r>
          <a:r>
            <a:rPr lang="zh-CN" altLang="en-US" sz="1800" kern="1200" dirty="0">
              <a:latin typeface="LM Roman 10" panose="00000500000000000000" pitchFamily="50" charset="0"/>
            </a:rPr>
            <a:t>）</a:t>
          </a:r>
        </a:p>
      </dsp:txBody>
      <dsp:txXfrm rot="5400000">
        <a:off x="7723244" y="646430"/>
        <a:ext cx="1435435" cy="1939290"/>
      </dsp:txXfrm>
    </dsp:sp>
    <dsp:sp modelId="{F1A67695-8854-44E0-8CC3-8A3D39BBF8BD}">
      <dsp:nvSpPr>
        <dsp:cNvPr id="0" name=""/>
        <dsp:cNvSpPr/>
      </dsp:nvSpPr>
      <dsp:spPr>
        <a:xfrm rot="16200000">
          <a:off x="8367980" y="898357"/>
          <a:ext cx="3232150" cy="1435435"/>
        </a:xfrm>
        <a:prstGeom prst="flowChartManualOperation">
          <a:avLst/>
        </a:prstGeom>
        <a:solidFill>
          <a:schemeClr val="accent5">
            <a:shade val="50000"/>
            <a:hueOff val="-231871"/>
            <a:satOff val="-23992"/>
            <a:lumOff val="15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25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LM Roman 10" panose="00000500000000000000" pitchFamily="50" charset="0"/>
            </a:rPr>
            <a:t>07</a:t>
          </a:r>
          <a:endParaRPr lang="zh-CN" altLang="en-US" sz="2300" kern="1200" dirty="0">
            <a:latin typeface="LM Roman 10" panose="00000500000000000000" pitchFamily="50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LM Roman 10" panose="00000500000000000000" pitchFamily="50" charset="0"/>
            </a:rPr>
            <a:t>优点与缺点</a:t>
          </a:r>
        </a:p>
      </dsp:txBody>
      <dsp:txXfrm rot="5400000">
        <a:off x="9266337" y="646430"/>
        <a:ext cx="1435435" cy="193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9:06:5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20552 4550 0,'480'226'94,"-960"-452"-94,2317 679 109,-1441-453 0,-368 0-109,2206 169 141,-2150-169-141,114 0 16,142 28-1,-114-28 1,0 0 0,-85 0-1,679 29 95,-452-29-1,338 0 16,-649 0-109,28 0-16,112-29 46</inkml:trace>
  <inkml:trace contextRef="#ctx0" brushRef="#br0" timeOffset="125.01">28637 5172 0,'0'0'31</inkml:trace>
  <inkml:trace contextRef="#ctx0" brushRef="#br0" timeOffset="1508.37">19506 6896 0,'2177'198'109,"904"141"16,-2911-339-125,-1 0 0,4467-169 188,-3477-368-63,-989 311-31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 baseline="0">
                <a:solidFill>
                  <a:schemeClr val="tx1"/>
                </a:solidFill>
                <a:latin typeface="+mn-lt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 baseline="0">
                <a:solidFill>
                  <a:schemeClr val="tx1"/>
                </a:solidFill>
                <a:latin typeface="+mn-lt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8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18678" y="1801230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accent2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18678" y="2582418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1pPr>
            <a:lvl2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2pPr>
            <a:lvl3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3pPr>
            <a:lvl4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4pPr>
            <a:lvl5pPr>
              <a:defRPr lang="en-IN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 noProof="0" dirty="0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 noProof="0" dirty="0"/>
              <a:t>二级</a:t>
            </a:r>
          </a:p>
          <a:p>
            <a:pPr lvl="2">
              <a:buClr>
                <a:schemeClr val="accent2"/>
              </a:buClr>
            </a:pPr>
            <a:r>
              <a:rPr lang="zh-CN" altLang="en-US" noProof="0" dirty="0"/>
              <a:t>三级</a:t>
            </a:r>
          </a:p>
          <a:p>
            <a:pPr lvl="3">
              <a:buClr>
                <a:schemeClr val="accent2"/>
              </a:buClr>
            </a:pPr>
            <a:r>
              <a:rPr lang="zh-CN" altLang="en-US" noProof="0" dirty="0"/>
              <a:t>四级</a:t>
            </a:r>
          </a:p>
          <a:p>
            <a:pPr lvl="4">
              <a:buClr>
                <a:schemeClr val="accent2"/>
              </a:buClr>
            </a:pPr>
            <a:r>
              <a:rPr lang="zh-CN" altLang="en-US" noProof="0" dirty="0"/>
              <a:t>五级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4693" y="1801230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2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4693" y="2582418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1pPr>
            <a:lvl2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2pPr>
            <a:lvl3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3pPr>
            <a:lvl4pPr>
              <a:defRPr lang="en-US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4pPr>
            <a:lvl5pPr>
              <a:defRPr lang="en-IN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3"/>
            <a:ext cx="7368596" cy="403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rgbClr val="002774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rgbClr val="002774"/>
                </a:solidFill>
              </a:defRPr>
            </a:lvl1pPr>
          </a:lstStyle>
          <a:p>
            <a:r>
              <a:rPr lang="en-US" noProof="0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8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rgbClr val="002774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rgbClr val="002774"/>
                </a:solidFill>
              </a:defRPr>
            </a:lvl1pPr>
          </a:lstStyle>
          <a:p>
            <a:r>
              <a:rPr lang="en-US" noProof="0" dirty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2774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rgbClr val="002774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/>
              <a:t>单击图标添加表格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564" y="6283846"/>
            <a:ext cx="125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014B7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fld id="{8699F50C-BE38-4BD0-BA84-9B090E1F2B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Adobe 黑体 Std R" panose="020B0400000000000000" pitchFamily="34" charset="-122"/>
          <a:ea typeface="Adobe 黑体 Std R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emf"/><Relationship Id="rId5" Type="http://schemas.openxmlformats.org/officeDocument/2006/relationships/customXml" Target="../ink/ink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784" r="20784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支持向量机（</a:t>
            </a:r>
            <a:r>
              <a:rPr lang="en-US" altLang="zh-CN" dirty="0"/>
              <a:t>SVM</a:t>
            </a:r>
            <a:r>
              <a:rPr lang="zh-CN" altLang="en-US" dirty="0"/>
              <a:t>）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76C439-E574-447F-B615-505A3D6F29E6}"/>
              </a:ext>
            </a:extLst>
          </p:cNvPr>
          <p:cNvSpPr txBox="1">
            <a:spLocks/>
          </p:cNvSpPr>
          <p:nvPr/>
        </p:nvSpPr>
        <p:spPr>
          <a:xfrm>
            <a:off x="6375214" y="3814495"/>
            <a:ext cx="4911633" cy="9105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0" dirty="0">
                <a:ea typeface="Adobe 黑体 Std R" panose="020B0400000000000000" pitchFamily="34" charset="-122"/>
              </a:rPr>
              <a:t>安徽师范大学</a:t>
            </a:r>
            <a:endParaRPr lang="en-US" altLang="zh-CN" spc="0" dirty="0">
              <a:ea typeface="Adobe 黑体 Std R" panose="020B0400000000000000" pitchFamily="34" charset="-122"/>
            </a:endParaRPr>
          </a:p>
          <a:p>
            <a:r>
              <a:rPr lang="en-US" altLang="zh-CN" spc="0" dirty="0">
                <a:ea typeface="Adobe 黑体 Std R" panose="020B0400000000000000" pitchFamily="34" charset="-122"/>
              </a:rPr>
              <a:t>19</a:t>
            </a:r>
            <a:r>
              <a:rPr lang="zh-CN" altLang="en-US" spc="0" dirty="0">
                <a:ea typeface="Adobe 黑体 Std R" panose="020B0400000000000000" pitchFamily="34" charset="-122"/>
              </a:rPr>
              <a:t>软件工程    王思远</a:t>
            </a:r>
            <a:endParaRPr lang="en-US" spc="0" dirty="0"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2031999"/>
            <a:ext cx="10349135" cy="562941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2594941"/>
                <a:ext cx="10702697" cy="3953016"/>
              </a:xfrm>
            </p:spPr>
            <p:txBody>
              <a:bodyPr/>
              <a:lstStyle/>
              <a:p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原始问题：对于数据集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找出由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确定的超平面，满足：</a:t>
                </a: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是一个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凸二次规划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问题。含有一个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不等式约束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。</a:t>
                </a: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为了令这个问题更易计算，可以再对它进行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对偶变换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。</a:t>
                </a: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2594941"/>
                <a:ext cx="10702697" cy="3953016"/>
              </a:xfrm>
              <a:blipFill>
                <a:blip r:embed="rId2"/>
                <a:stretch>
                  <a:fillRect l="-854" t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1AF577-B203-45BF-A46B-D50A9AC74494}"/>
                  </a:ext>
                </a:extLst>
              </p:cNvPr>
              <p:cNvSpPr txBox="1"/>
              <p:nvPr/>
            </p:nvSpPr>
            <p:spPr>
              <a:xfrm>
                <a:off x="3026235" y="3060576"/>
                <a:ext cx="6139530" cy="9342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. ∀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eqArr>
                    </m:oMath>
                  </m:oMathPara>
                </a14:m>
                <a:endParaRPr lang="zh-CN" altLang="en-US" dirty="0">
                  <a:effectLst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1AF577-B203-45BF-A46B-D50A9AC7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35" y="3060576"/>
                <a:ext cx="6139530" cy="93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2031999"/>
            <a:ext cx="10349135" cy="562941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2594940"/>
                <a:ext cx="10748762" cy="3816019"/>
              </a:xfrm>
            </p:spPr>
            <p:txBody>
              <a:bodyPr>
                <a:normAutofit fontScale="92500" lnSpcReduction="10000"/>
              </a:bodyPr>
              <a:lstStyle/>
              <a:p>
                <a:pPr indent="-230400">
                  <a:lnSpc>
                    <a:spcPct val="100000"/>
                  </a:lnSpc>
                </a:pPr>
                <a:r>
                  <a:rPr lang="zh-CN" altLang="en-US" b="1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拉格朗日乘数法</a:t>
                </a: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，则其当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时的极值向量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，可以通过求下面的拉格朗日函数</a:t>
                </a: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-23040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-23040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𝜑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偏导全为</a:t>
                </a:r>
                <a:r>
                  <a:rPr lang="en-US" altLang="zh-CN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0</a:t>
                </a: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时的结果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来获得。</a:t>
                </a: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indent="-230400">
                  <a:lnSpc>
                    <a:spcPct val="100000"/>
                  </a:lnSpc>
                </a:pP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类似地，对于</a:t>
                </a:r>
                <a:r>
                  <a:rPr lang="en-US" altLang="zh-CN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SVM</a:t>
                </a: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问题，可以为每个约束条件</a:t>
                </a:r>
                <a:r>
                  <a:rPr lang="zh-CN" altLang="en-US" b="1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加上拉格朗日乘数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  <m:t>𝒊</m:t>
                        </m:r>
                      </m:sub>
                    </m:sSub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XITS Math" panose="02000503000000000000" pitchFamily="50" charset="0"/>
                      </a:rPr>
                      <m:t>≥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XITS Math" panose="02000503000000000000" pitchFamily="50" charset="0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，得到</a:t>
                </a:r>
                <a:r>
                  <a:rPr lang="en-US" altLang="zh-CN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SVM</a:t>
                </a:r>
                <a:r>
                  <a:rPr lang="zh-CN" altLang="en-US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问题的拉格朗日函数</a:t>
                </a: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2594940"/>
                <a:ext cx="10748762" cy="3816019"/>
              </a:xfrm>
              <a:blipFill>
                <a:blip r:embed="rId2"/>
                <a:stretch>
                  <a:fillRect l="-737" t="-1917" r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</p:spTree>
    <p:extLst>
      <p:ext uri="{BB962C8B-B14F-4D97-AF65-F5344CB8AC3E}">
        <p14:creationId xmlns:p14="http://schemas.microsoft.com/office/powerpoint/2010/main" val="1944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SVM</a:t>
            </a:r>
            <a:r>
              <a:rPr lang="zh-CN" altLang="en-US" sz="2400" dirty="0"/>
              <a:t>的对偶问题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2415385"/>
                <a:ext cx="10748762" cy="3816019"/>
              </a:xfrm>
            </p:spPr>
            <p:txBody>
              <a:bodyPr>
                <a:normAutofit/>
              </a:bodyPr>
              <a:lstStyle/>
              <a:p>
                <a:pPr indent="-230400">
                  <a:lnSpc>
                    <a:spcPct val="100000"/>
                  </a:lnSpc>
                </a:pPr>
                <a:r>
                  <a:rPr lang="zh-CN" alt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按拉格朗日乘数法对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𝜶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求偏导并令其为</a:t>
                </a:r>
                <a:r>
                  <a:rPr lang="en-US" altLang="zh-CN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0</a:t>
                </a:r>
                <a:r>
                  <a:rPr lang="zh-CN" alt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，可以解得</a:t>
                </a:r>
                <a:endParaRPr lang="en-US" altLang="zh-CN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eqArr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&amp;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&amp;0=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上两式代回原问题，就得到</a:t>
                </a:r>
                <a:r>
                  <a:rPr lang="en-US" altLang="zh-CN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SVM</a:t>
                </a: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的</a:t>
                </a:r>
                <a:r>
                  <a:rPr lang="zh-CN" altLang="en-US" sz="2000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对偶问题</a:t>
                </a: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，即</a:t>
                </a:r>
                <a:r>
                  <a:rPr lang="en-US" altLang="zh-CN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SVM</a:t>
                </a: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的原问题等价于：</a:t>
                </a:r>
                <a:endParaRPr lang="en-US" altLang="zh-CN" sz="200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2415385"/>
                <a:ext cx="10748762" cy="3816019"/>
              </a:xfrm>
              <a:blipFill>
                <a:blip r:embed="rId2"/>
                <a:stretch>
                  <a:fillRect l="-567" t="-1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D22DEC-9203-4D7A-8574-9876F9BCA366}"/>
                  </a:ext>
                </a:extLst>
              </p:cNvPr>
              <p:cNvSpPr txBox="1"/>
              <p:nvPr/>
            </p:nvSpPr>
            <p:spPr>
              <a:xfrm>
                <a:off x="3591819" y="4966446"/>
                <a:ext cx="4602480" cy="149996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≥0,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eqAr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D22DEC-9203-4D7A-8574-9876F9BC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819" y="4966446"/>
                <a:ext cx="4602480" cy="149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SVM</a:t>
            </a:r>
            <a:r>
              <a:rPr lang="zh-CN" altLang="en-US" sz="2400" dirty="0"/>
              <a:t>的对偶问题</a:t>
            </a:r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894C5FA4-7224-46C6-9379-BA99DD6ED3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8678" y="2415385"/>
            <a:ext cx="10748762" cy="38160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XITS" panose="02000503000000000000" pitchFamily="50" charset="0"/>
                <a:cs typeface="XITS Math" panose="02000503000000000000" pitchFamily="50" charset="0"/>
              </a:rPr>
              <a:t>要使对偶问题的解等价于原问题解，原问题本身需要具备</a:t>
            </a:r>
            <a:r>
              <a:rPr lang="en-US" altLang="zh-CN" b="1" dirty="0">
                <a:latin typeface="XITS" panose="02000503000000000000" pitchFamily="50" charset="0"/>
                <a:cs typeface="XITS Math" panose="02000503000000000000" pitchFamily="50" charset="0"/>
              </a:rPr>
              <a:t>KKT</a:t>
            </a:r>
            <a:r>
              <a:rPr lang="zh-CN" altLang="en-US" b="1" dirty="0">
                <a:latin typeface="XITS" panose="02000503000000000000" pitchFamily="50" charset="0"/>
                <a:cs typeface="XITS Math" panose="02000503000000000000" pitchFamily="50" charset="0"/>
              </a:rPr>
              <a:t>性质</a:t>
            </a:r>
            <a:r>
              <a:rPr lang="zh-CN" altLang="en-US" dirty="0">
                <a:latin typeface="XITS" panose="02000503000000000000" pitchFamily="50" charset="0"/>
                <a:cs typeface="XITS Math" panose="02000503000000000000" pitchFamily="50" charset="0"/>
              </a:rPr>
              <a:t>，</a:t>
            </a:r>
            <a:r>
              <a:rPr lang="en-US" altLang="zh-CN" dirty="0">
                <a:latin typeface="XITS" panose="02000503000000000000" pitchFamily="50" charset="0"/>
                <a:cs typeface="XITS Math" panose="02000503000000000000" pitchFamily="50" charset="0"/>
              </a:rPr>
              <a:t>SVM</a:t>
            </a:r>
            <a:r>
              <a:rPr lang="zh-CN" altLang="en-US" dirty="0">
                <a:latin typeface="XITS" panose="02000503000000000000" pitchFamily="50" charset="0"/>
                <a:cs typeface="XITS Math" panose="02000503000000000000" pitchFamily="50" charset="0"/>
              </a:rPr>
              <a:t>的问题正好具有这些性质：</a:t>
            </a:r>
            <a:endParaRPr lang="en-US" altLang="zh-CN" dirty="0">
              <a:latin typeface="XITS" panose="02000503000000000000" pitchFamily="50" charset="0"/>
              <a:cs typeface="XITS Math" panose="02000503000000000000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XITS" panose="02000503000000000000" pitchFamily="50" charset="0"/>
              <a:cs typeface="XITS Math" panose="02000503000000000000" pitchFamily="50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9D8DDF31-B8A2-478D-849F-C5266784E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464854"/>
                  </p:ext>
                </p:extLst>
              </p:nvPr>
            </p:nvGraphicFramePr>
            <p:xfrm>
              <a:off x="1173868" y="3330785"/>
              <a:ext cx="9844264" cy="2953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714441">
                      <a:extLst>
                        <a:ext uri="{9D8B030D-6E8A-4147-A177-3AD203B41FA5}">
                          <a16:colId xmlns:a16="http://schemas.microsoft.com/office/drawing/2014/main" val="3225716308"/>
                        </a:ext>
                      </a:extLst>
                    </a:gridCol>
                    <a:gridCol w="6129823">
                      <a:extLst>
                        <a:ext uri="{9D8B030D-6E8A-4147-A177-3AD203B41FA5}">
                          <a16:colId xmlns:a16="http://schemas.microsoft.com/office/drawing/2014/main" val="2935618639"/>
                        </a:ext>
                      </a:extLst>
                    </a:gridCol>
                  </a:tblGrid>
                  <a:tr h="73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KKT</a:t>
                          </a:r>
                          <a:r>
                            <a:rPr lang="zh-CN" altLang="en-US" b="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性质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SVM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问题满足的性质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253040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约束函数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≤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oMath>
                          </a14:m>
                          <a:endParaRPr lang="zh-CN" altLang="en-US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1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1800" b="1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≤0</m:t>
                              </m:r>
                            </m:oMath>
                          </a14:m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，因此取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1800" b="1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1−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800" b="1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𝒙</m:t>
                              </m:r>
                              <m:r>
                                <a:rPr lang="en-US" altLang="zh-CN" sz="1800" b="1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+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𝑏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CN" altLang="en-US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1536208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拉格朗日乘数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≥0</m:t>
                              </m:r>
                            </m:oMath>
                          </a14:m>
                          <a:endParaRPr lang="zh-CN" altLang="en-US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≥0</m:t>
                              </m:r>
                            </m:oMath>
                          </a14:m>
                          <a:endParaRPr lang="zh-CN" altLang="en-US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2346070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∀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∈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ℕ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baseline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b="1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1800" b="1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kern="1200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=0  ⇒   </m:t>
                              </m:r>
                            </m:oMath>
                          </a14:m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仅</a:t>
                          </a:r>
                          <a:r>
                            <a:rPr lang="zh-CN" altLang="en-US" sz="1800" b="1" u="heavy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支持向量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参与了最终结果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107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9D8DDF31-B8A2-478D-849F-C5266784E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464854"/>
                  </p:ext>
                </p:extLst>
              </p:nvPr>
            </p:nvGraphicFramePr>
            <p:xfrm>
              <a:off x="1173868" y="3330785"/>
              <a:ext cx="9844264" cy="2953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714441">
                      <a:extLst>
                        <a:ext uri="{9D8B030D-6E8A-4147-A177-3AD203B41FA5}">
                          <a16:colId xmlns:a16="http://schemas.microsoft.com/office/drawing/2014/main" val="3225716308"/>
                        </a:ext>
                      </a:extLst>
                    </a:gridCol>
                    <a:gridCol w="6129823">
                      <a:extLst>
                        <a:ext uri="{9D8B030D-6E8A-4147-A177-3AD203B41FA5}">
                          <a16:colId xmlns:a16="http://schemas.microsoft.com/office/drawing/2014/main" val="2935618639"/>
                        </a:ext>
                      </a:extLst>
                    </a:gridCol>
                  </a:tblGrid>
                  <a:tr h="73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KKT</a:t>
                          </a:r>
                          <a:r>
                            <a:rPr lang="zh-CN" altLang="en-US" b="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性质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SVM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问题满足的性质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253040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" t="-100820" r="-165738" b="-20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835" t="-100820" r="-497" b="-20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36208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" t="-202479" r="-165738" b="-104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835" t="-202479" r="-497" b="-104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346070"/>
                      </a:ext>
                    </a:extLst>
                  </a:tr>
                  <a:tr h="7382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" t="-302479" r="-165738" b="-4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835" t="-302479" r="-497" b="-4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107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304439-E4E2-40C1-9626-7067737FEBB9}"/>
                  </a:ext>
                </a:extLst>
              </p:cNvPr>
              <p:cNvSpPr txBox="1"/>
              <p:nvPr/>
            </p:nvSpPr>
            <p:spPr>
              <a:xfrm>
                <a:off x="6596108" y="839487"/>
                <a:ext cx="3723753" cy="934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. ∀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eqArr>
                    </m:oMath>
                  </m:oMathPara>
                </a14:m>
                <a:endParaRPr lang="zh-CN" altLang="en-US" dirty="0">
                  <a:effectLst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304439-E4E2-40C1-9626-7067737F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8" y="839487"/>
                <a:ext cx="3723753" cy="93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占位符 25">
                <a:extLst>
                  <a:ext uri="{FF2B5EF4-FFF2-40B4-BE49-F238E27FC236}">
                    <a16:creationId xmlns:a16="http://schemas.microsoft.com/office/drawing/2014/main" id="{C5347691-95EC-4860-8234-D73C0489433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18678" y="1800003"/>
                <a:ext cx="10349135" cy="56294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SVM</a:t>
                </a:r>
                <a:r>
                  <a:rPr lang="zh-CN" altLang="en-US" sz="2400" dirty="0"/>
                  <a:t>对偶问题的求解：怎么求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？</a:t>
                </a:r>
              </a:p>
            </p:txBody>
          </p:sp>
        </mc:Choice>
        <mc:Fallback xmlns="">
          <p:sp>
            <p:nvSpPr>
              <p:cNvPr id="26" name="文本占位符 25">
                <a:extLst>
                  <a:ext uri="{FF2B5EF4-FFF2-40B4-BE49-F238E27FC236}">
                    <a16:creationId xmlns:a16="http://schemas.microsoft.com/office/drawing/2014/main" id="{C5347691-95EC-4860-8234-D73C04894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18678" y="1800003"/>
                <a:ext cx="10349135" cy="562941"/>
              </a:xfrm>
              <a:blipFill>
                <a:blip r:embed="rId2"/>
                <a:stretch>
                  <a:fillRect l="-883" b="-24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7" y="2415385"/>
                <a:ext cx="11448421" cy="381601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序列最小优化（</a:t>
                </a:r>
                <a:r>
                  <a:rPr lang="en-US" altLang="zh-CN" sz="2000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SMO</a:t>
                </a:r>
                <a:r>
                  <a:rPr lang="zh-CN" altLang="en-US" sz="2000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）</a:t>
                </a:r>
                <a:endParaRPr lang="en-US" altLang="zh-CN" sz="200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先随机（或启发式）选取一组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000" b="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从中选取两个参数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，保证它们当前不满足</a:t>
                </a:r>
                <a:r>
                  <a:rPr lang="en-US" altLang="zh-CN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KKT</a:t>
                </a: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条件，但仍满足约束条件，其余无关项记作</a:t>
                </a:r>
                <a:r>
                  <a:rPr lang="en-US" altLang="zh-CN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C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由于约束条件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，更新的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必须满足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0≤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𝐶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利用约束消掉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，代入原问题，可以解得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𝜂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𝟐</m:t>
                        </m:r>
                      </m:sup>
                    </m:sSub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𝒋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𝟐</m:t>
                        </m:r>
                      </m:sup>
                    </m:sSub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2</m:t>
                    </m:r>
                    <m:sSubSup>
                      <m:sSub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200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修剪解：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Sup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𝑐𝑙𝑖𝑝𝑝𝑒𝑑</m:t>
                        </m:r>
                      </m:sup>
                    </m:sSubSup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eqArr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&amp;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𝐿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,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𝑖𝑓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≤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𝐿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𝐿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,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𝐻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,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cs typeface="XITS Math" panose="02000503000000000000" pitchFamily="50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反复选取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重复上述步骤，随着迭代，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XITS" panose="02000503000000000000" pitchFamily="50" charset="0"/>
                    <a:cs typeface="XITS Math" panose="02000503000000000000" pitchFamily="50" charset="0"/>
                  </a:rPr>
                  <a:t>将逐渐收敛。</a:t>
                </a:r>
                <a:endParaRPr lang="en-US" altLang="zh-CN" sz="2000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7" y="2415385"/>
                <a:ext cx="11448421" cy="3816019"/>
              </a:xfrm>
              <a:blipFill>
                <a:blip r:embed="rId3"/>
                <a:stretch>
                  <a:fillRect l="-479" t="-2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25655B-B7FF-4107-B52C-B9B91870D061}"/>
                  </a:ext>
                </a:extLst>
              </p:cNvPr>
              <p:cNvSpPr txBox="1"/>
              <p:nvPr/>
            </p:nvSpPr>
            <p:spPr>
              <a:xfrm>
                <a:off x="7242464" y="1030086"/>
                <a:ext cx="3918312" cy="149996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≥0,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eqAr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25655B-B7FF-4107-B52C-B9B9187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64" y="1030086"/>
                <a:ext cx="3918312" cy="149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3FC3B51-D35C-415C-84D8-0BAF28EDB12C}"/>
                  </a:ext>
                </a:extLst>
              </p14:cNvPr>
              <p14:cNvContentPartPr/>
              <p14:nvPr/>
            </p14:nvContentPartPr>
            <p14:xfrm>
              <a:off x="7022160" y="1638000"/>
              <a:ext cx="4162680" cy="1038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3FC3B51-D35C-415C-84D8-0BAF28EDB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2800" y="1628640"/>
                <a:ext cx="4181400" cy="10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1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非线性的</a:t>
            </a:r>
            <a:r>
              <a:rPr lang="en-US" altLang="zh-CN" sz="2400" dirty="0"/>
              <a:t>SVM</a:t>
            </a:r>
            <a:endParaRPr lang="zh-CN" altLang="en-US" sz="2400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894C5FA4-7224-46C6-9379-BA99DD6ED3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8678" y="2415385"/>
            <a:ext cx="10748762" cy="38160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XITS" panose="02000503000000000000" pitchFamily="50" charset="0"/>
                <a:cs typeface="XITS Math" panose="02000503000000000000" pitchFamily="50" charset="0"/>
              </a:rPr>
              <a:t>实际问题中，相当多的数据集并不是线性可分的</a:t>
            </a:r>
            <a:endParaRPr lang="en-US" altLang="zh-CN" dirty="0">
              <a:latin typeface="XITS" panose="02000503000000000000" pitchFamily="50" charset="0"/>
              <a:cs typeface="XITS Math" panose="02000503000000000000" pitchFamily="50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XITS" panose="02000503000000000000" pitchFamily="50" charset="0"/>
              <a:cs typeface="XITS Math" panose="02000503000000000000" pitchFamily="50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KERNEL METHOD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688D79-6743-42E9-8CEC-10DC2D7A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68" y="3027286"/>
            <a:ext cx="4053550" cy="3040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6B09A5-B98F-4EAD-8E83-5B43214A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91" y="3027285"/>
            <a:ext cx="4053550" cy="30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1857157"/>
                <a:ext cx="9628499" cy="38166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Cover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定理：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对数据集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，相比在低维度下，非线性地投影到高维度的空间时更有可能是线性可分的。</a:t>
                </a: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⇒</m:t>
                    </m:r>
                  </m:oMath>
                </a14:m>
                <a:r>
                  <a:rPr lang="zh-CN" altLang="en-US" u="heavy" dirty="0">
                    <a:latin typeface="XITS" panose="02000503000000000000" pitchFamily="50" charset="0"/>
                    <a:cs typeface="XITS Math" panose="02000503000000000000" pitchFamily="50" charset="0"/>
                  </a:rPr>
                  <a:t>对样本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进行</m:t>
                    </m:r>
                  </m:oMath>
                </a14:m>
                <a:r>
                  <a:rPr lang="zh-CN" altLang="en-US" b="1" u="heavy" dirty="0">
                    <a:latin typeface="XITS" panose="02000503000000000000" pitchFamily="50" charset="0"/>
                    <a:cs typeface="XITS Math" panose="02000503000000000000" pitchFamily="50" charset="0"/>
                  </a:rPr>
                  <a:t>特征变换（升维）</a:t>
                </a:r>
                <a:r>
                  <a:rPr lang="zh-CN" altLang="en-US" u="heavy" dirty="0">
                    <a:latin typeface="XITS" panose="02000503000000000000" pitchFamily="50" charset="0"/>
                    <a:cs typeface="XITS Math" panose="02000503000000000000" pitchFamily="50" charset="0"/>
                  </a:rPr>
                  <a:t>，使得数据呈现出线性可分的形式</a:t>
                </a:r>
                <a:endParaRPr lang="en-US" altLang="zh-CN" u="heavy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u="heavy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1857157"/>
                <a:ext cx="9628499" cy="3816679"/>
              </a:xfrm>
              <a:blipFill>
                <a:blip r:embed="rId2"/>
                <a:stretch>
                  <a:fillRect l="-823" t="-1917" r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KERNEL METHOD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8F6BC7-92EB-451B-A71E-3160B985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623" y="3321974"/>
            <a:ext cx="3011189" cy="225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DAD03B-14E2-4A58-9B6A-EC837A629BD0}"/>
                  </a:ext>
                </a:extLst>
              </p:cNvPr>
              <p:cNvSpPr txBox="1"/>
              <p:nvPr/>
            </p:nvSpPr>
            <p:spPr>
              <a:xfrm>
                <a:off x="1585327" y="5783020"/>
                <a:ext cx="1111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DAD03B-14E2-4A58-9B6A-EC837A62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7" y="5783020"/>
                <a:ext cx="11117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62104AA-6F9B-4D43-80B9-970596FBD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05" y="3321974"/>
            <a:ext cx="3011189" cy="2258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AC739E-A631-4813-8AEB-1F629CC3F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137" y="3321973"/>
            <a:ext cx="3011189" cy="225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CA72A2-2952-44F1-8395-FAE6B7EF393C}"/>
                  </a:ext>
                </a:extLst>
              </p:cNvPr>
              <p:cNvSpPr txBox="1"/>
              <p:nvPr/>
            </p:nvSpPr>
            <p:spPr>
              <a:xfrm>
                <a:off x="5374039" y="5664238"/>
                <a:ext cx="1443920" cy="60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CA72A2-2952-44F1-8395-FAE6B7EF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039" y="5664238"/>
                <a:ext cx="1443920" cy="606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57D1A1-8EEB-4FE6-94F2-786119A9127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697106" y="5967686"/>
            <a:ext cx="2676933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F1804A-4E72-43F0-BFD8-67572354D910}"/>
              </a:ext>
            </a:extLst>
          </p:cNvPr>
          <p:cNvSpPr txBox="1"/>
          <p:nvPr/>
        </p:nvSpPr>
        <p:spPr>
          <a:xfrm>
            <a:off x="9235317" y="5783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投影回一维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F230C2-D6A0-471D-A0A5-F25C898AD51D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817959" y="5967686"/>
            <a:ext cx="2417358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11" grpId="0"/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核方法（</a:t>
            </a:r>
            <a:r>
              <a:rPr lang="en-US" altLang="zh-CN" sz="2400" dirty="0"/>
              <a:t>Kernel Method</a:t>
            </a:r>
            <a:r>
              <a:rPr lang="zh-CN" altLang="en-US" sz="24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2415385"/>
                <a:ext cx="10349135" cy="38160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核函数</a:t>
                </a:r>
                <a:r>
                  <a:rPr lang="en-US" altLang="zh-CN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(Kernel Function)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：定义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将向量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映射到另一空间的函数，则二元向量函数</a:t>
                </a: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𝜑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XITS" panose="02000503000000000000" pitchFamily="50" charset="0"/>
                    <a:cs typeface="XITS Math" panose="02000503000000000000" pitchFamily="50" charset="0"/>
                  </a:rPr>
                  <a:t>   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称为一个核函数。</a:t>
                </a: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核化的</a:t>
                </a:r>
                <a:r>
                  <a:rPr lang="en-US" altLang="zh-CN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SVM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对偶问题</a:t>
                </a:r>
                <a:endParaRPr lang="en-US" altLang="zh-CN" b="1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2415385"/>
                <a:ext cx="10349135" cy="3816019"/>
              </a:xfrm>
              <a:blipFill>
                <a:blip r:embed="rId2"/>
                <a:stretch>
                  <a:fillRect l="-766" t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KERNEL METHOD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r>
              <a:rPr lang="zh-CN" altLang="en-US" dirty="0"/>
              <a:t>：核方法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9057FB-2ED9-4726-B6F1-4D5B5C54EC90}"/>
                  </a:ext>
                </a:extLst>
              </p:cNvPr>
              <p:cNvSpPr txBox="1"/>
              <p:nvPr/>
            </p:nvSpPr>
            <p:spPr>
              <a:xfrm>
                <a:off x="2021517" y="4706417"/>
                <a:ext cx="8148966" cy="16759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𝝋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𝝋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eqAr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9057FB-2ED9-4726-B6F1-4D5B5C54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17" y="4706417"/>
                <a:ext cx="8148966" cy="1675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lg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核技巧（</a:t>
            </a:r>
            <a:r>
              <a:rPr lang="en-US" altLang="zh-CN" sz="2400" dirty="0"/>
              <a:t>Kernel Trick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KERNEL METHOD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r>
              <a:rPr lang="zh-CN" altLang="en-US" dirty="0"/>
              <a:t>：核方法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6">
                <a:extLst>
                  <a:ext uri="{FF2B5EF4-FFF2-40B4-BE49-F238E27FC236}">
                    <a16:creationId xmlns:a16="http://schemas.microsoft.com/office/drawing/2014/main" id="{8779D97C-7F52-4A16-B88E-C0A5C2A9A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678" y="2415385"/>
                <a:ext cx="10748762" cy="38160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4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0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8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IN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使用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𝜑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的问题：当特征数</a:t>
                </a:r>
                <a:r>
                  <a:rPr lang="en-US" altLang="zh-CN" dirty="0">
                    <a:latin typeface="XITS" panose="02000503000000000000" pitchFamily="50" charset="0"/>
                    <a:cs typeface="XITS Math" panose="02000503000000000000" pitchFamily="50" charset="0"/>
                  </a:rPr>
                  <a:t>m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很大时，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𝜑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的维度可能会特别高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核技巧：</a:t>
                </a:r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绕过求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𝜑</m:t>
                    </m:r>
                    <m:d>
                      <m:dPr>
                        <m:ctrlPr>
                          <a:rPr lang="ar-AE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zh-CN" altLang="ar-A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XITS Math" panose="02000503000000000000" pitchFamily="50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 </m:t>
                    </m:r>
                    <m:r>
                      <a:rPr lang="zh-CN" altLang="ar-A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𝜑</m:t>
                    </m:r>
                    <m:r>
                      <a:rPr lang="ar-AE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(</m:t>
                    </m:r>
                    <m:sSub>
                      <m:sSubPr>
                        <m:ctrlPr>
                          <a:rPr lang="ar-AE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ar-AE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XITS" panose="02000503000000000000" pitchFamily="50" charset="0"/>
                    <a:cs typeface="XITS Math" panose="02000503000000000000" pitchFamily="50" charset="0"/>
                  </a:rPr>
                  <a:t>的过程，</a:t>
                </a:r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直接求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𝐾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(</m:t>
                    </m:r>
                    <m:sSub>
                      <m:sSubPr>
                        <m:ctrlPr>
                          <a:rPr lang="ar-AE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ar-AE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ar-AE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ar-AE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XITS" panose="02000503000000000000" pitchFamily="50" charset="0"/>
                    <a:cs typeface="XITS Math" panose="02000503000000000000" pitchFamily="50" charset="0"/>
                  </a:rPr>
                  <a:t> 。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, </m:t>
                      </m:r>
                      <m:r>
                        <a:rPr lang="zh-CN" altLang="ar-AE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𝜑</m:t>
                      </m:r>
                      <m:d>
                        <m:dPr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zh-CN" altLang="ar-AE" b="1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𝒙</m:t>
                          </m:r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⇒</m:t>
                      </m:r>
                      <m:r>
                        <a:rPr lang="zh-CN" altLang="ar-A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𝐾</m:t>
                      </m:r>
                      <m:d>
                        <m:dPr>
                          <m:ctrlPr>
                            <a:rPr lang="ar-AE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zh-CN" altLang="ar-AE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𝒂</m:t>
                          </m:r>
                          <m:r>
                            <a:rPr lang="ar-AE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,</m:t>
                          </m:r>
                          <m:r>
                            <a:rPr lang="zh-CN" altLang="ar-AE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𝒃</m:t>
                          </m:r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r>
                        <a:rPr lang="zh-CN" altLang="ar-AE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𝜑</m:t>
                      </m:r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zh-CN" altLang="ar-AE" b="1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zh-CN" altLang="ar-AE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𝑇</m:t>
                          </m:r>
                        </m:sup>
                      </m:sSup>
                      <m:r>
                        <a:rPr lang="zh-CN" altLang="ar-AE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𝜑</m:t>
                      </m:r>
                      <m:d>
                        <m:dPr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r>
                            <a:rPr lang="zh-CN" altLang="ar-AE" b="1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𝒃</m:t>
                          </m:r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i="1" smtClean="0"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ar-AE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ar-AE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ar-AE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 smtClean="0"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 smtClean="0"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 smtClean="0">
                                                <a:latin typeface="Cambria Math" panose="02040503050406030204" pitchFamily="18" charset="0"/>
                                                <a:cs typeface="XITS Math" panose="02000503000000000000" pitchFamily="50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ar-AE" altLang="zh-CN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ar-AE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altLang="zh-CN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ar-AE" altLang="zh-CN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ar-AE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altLang="zh-CN" i="1" smtClean="0">
                                                      <a:latin typeface="Cambria Math" panose="02040503050406030204" pitchFamily="18" charset="0"/>
                                                      <a:cs typeface="XITS Math" panose="02000503000000000000" pitchFamily="50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ar-AE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i="1" smtClean="0">
                                        <a:latin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altLang="zh-CN" i="1" smtClean="0">
                                            <a:latin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altLang="zh-CN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ar-AE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altLang="zh-CN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altLang="zh-CN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ar-AE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altLang="zh-CN" i="1" smtClean="0">
                                                  <a:latin typeface="Cambria Math" panose="02040503050406030204" pitchFamily="18" charset="0"/>
                                                  <a:cs typeface="XITS Math" panose="02000503000000000000" pitchFamily="50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altLang="zh-CN" i="1" smtClean="0">
                          <a:latin typeface="Cambria Math" panose="02040503050406030204" pitchFamily="18" charset="0"/>
                          <a:cs typeface="XITS Math" panose="02000503000000000000" pitchFamily="50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ar-AE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ar-AE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XITS Math" panose="02000503000000000000" pitchFamily="50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ar-AE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XITS Math" panose="02000503000000000000" pitchFamily="5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XITS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0" name="内容占位符 26">
                <a:extLst>
                  <a:ext uri="{FF2B5EF4-FFF2-40B4-BE49-F238E27FC236}">
                    <a16:creationId xmlns:a16="http://schemas.microsoft.com/office/drawing/2014/main" id="{8779D97C-7F52-4A16-B88E-C0A5C2A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8" y="2415385"/>
                <a:ext cx="10748762" cy="3816019"/>
              </a:xfrm>
              <a:prstGeom prst="rect">
                <a:avLst/>
              </a:prstGeom>
              <a:blipFill>
                <a:blip r:embed="rId2"/>
                <a:stretch>
                  <a:fillRect l="-737" t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1800003"/>
            <a:ext cx="10349135" cy="5629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常用核函数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KERNEL METHOD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r>
              <a:rPr lang="zh-CN" altLang="en-US" dirty="0"/>
              <a:t>：核方法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2D581578-75BF-4858-AAE1-78A8189C9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319032"/>
                  </p:ext>
                </p:extLst>
              </p:nvPr>
            </p:nvGraphicFramePr>
            <p:xfrm>
              <a:off x="771112" y="2482049"/>
              <a:ext cx="9844265" cy="368269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8322">
                      <a:extLst>
                        <a:ext uri="{9D8B030D-6E8A-4147-A177-3AD203B41FA5}">
                          <a16:colId xmlns:a16="http://schemas.microsoft.com/office/drawing/2014/main" val="3225716308"/>
                        </a:ext>
                      </a:extLst>
                    </a:gridCol>
                    <a:gridCol w="3915053">
                      <a:extLst>
                        <a:ext uri="{9D8B030D-6E8A-4147-A177-3AD203B41FA5}">
                          <a16:colId xmlns:a16="http://schemas.microsoft.com/office/drawing/2014/main" val="2935618639"/>
                        </a:ext>
                      </a:extLst>
                    </a:gridCol>
                    <a:gridCol w="3560890">
                      <a:extLst>
                        <a:ext uri="{9D8B030D-6E8A-4147-A177-3AD203B41FA5}">
                          <a16:colId xmlns:a16="http://schemas.microsoft.com/office/drawing/2014/main" val="2522543540"/>
                        </a:ext>
                      </a:extLst>
                    </a:gridCol>
                  </a:tblGrid>
                  <a:tr h="1046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类型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b="0" kern="120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变换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核函数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253040"/>
                      </a:ext>
                    </a:extLst>
                  </a:tr>
                  <a:tr h="706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线性核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b="1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ysClr val="windowText" lastClr="00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1536208"/>
                      </a:ext>
                    </a:extLst>
                  </a:tr>
                  <a:tr h="691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多项式核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1800" b="1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,…)</m:t>
                                </m:r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ysClr val="windowText" lastClr="00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𝛾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800" b="0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2346070"/>
                      </a:ext>
                    </a:extLst>
                  </a:tr>
                  <a:tr h="5648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径向基（</a:t>
                          </a:r>
                          <a:r>
                            <a:rPr lang="en-US" altLang="zh-CN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RBF</a:t>
                          </a:r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）核</a:t>
                          </a:r>
                          <a:endParaRPr lang="en-US" altLang="zh-CN" b="1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lang="en-US" altLang="zh-CN" sz="1800" b="1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,ℓ</m:t>
                                    </m:r>
                                  </m:e>
                                </m:d>
                                <m:r>
                                  <a:rPr lang="en-US" altLang="zh-CN" sz="1800" b="1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sz="1800" b="0" i="1" kern="1200" baseline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−ℓ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ysClr val="windowText" lastClr="00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sz="1800" b="0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800" b="1" i="1" kern="1200" baseline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1" i="1" kern="1200" baseline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+mn-cs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107834"/>
                      </a:ext>
                    </a:extLst>
                  </a:tr>
                  <a:tr h="673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Sigmoid</a:t>
                          </a:r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核</a:t>
                          </a:r>
                          <a:endParaRPr lang="en-US" altLang="zh-CN" b="1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1800" b="1" i="1" kern="1200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kern="1200" baseline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b="0" kern="1200" baseline="0" dirty="0">
                            <a:solidFill>
                              <a:sysClr val="windowText" lastClr="00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kern="1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tanh</m:t>
                                    </m:r>
                                  </m:fName>
                                  <m:e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𝛾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baseline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𝒓</m:t>
                                    </m:r>
                                    <m:r>
                                      <a:rPr lang="en-US" altLang="zh-CN" sz="1800" b="1" i="1" kern="120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sz="1800" b="0" kern="1200" baseline="0" dirty="0">
                            <a:solidFill>
                              <a:srgbClr val="FF0000"/>
                            </a:solidFill>
                            <a:latin typeface="XITS" panose="02000503000000000000" pitchFamily="50" charset="0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986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2D581578-75BF-4858-AAE1-78A8189C9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319032"/>
                  </p:ext>
                </p:extLst>
              </p:nvPr>
            </p:nvGraphicFramePr>
            <p:xfrm>
              <a:off x="771112" y="2482049"/>
              <a:ext cx="9844265" cy="368269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8322">
                      <a:extLst>
                        <a:ext uri="{9D8B030D-6E8A-4147-A177-3AD203B41FA5}">
                          <a16:colId xmlns:a16="http://schemas.microsoft.com/office/drawing/2014/main" val="3225716308"/>
                        </a:ext>
                      </a:extLst>
                    </a:gridCol>
                    <a:gridCol w="3915053">
                      <a:extLst>
                        <a:ext uri="{9D8B030D-6E8A-4147-A177-3AD203B41FA5}">
                          <a16:colId xmlns:a16="http://schemas.microsoft.com/office/drawing/2014/main" val="2935618639"/>
                        </a:ext>
                      </a:extLst>
                    </a:gridCol>
                    <a:gridCol w="3560890">
                      <a:extLst>
                        <a:ext uri="{9D8B030D-6E8A-4147-A177-3AD203B41FA5}">
                          <a16:colId xmlns:a16="http://schemas.microsoft.com/office/drawing/2014/main" val="2522543540"/>
                        </a:ext>
                      </a:extLst>
                    </a:gridCol>
                  </a:tblGrid>
                  <a:tr h="1046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类型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b="0" kern="1200" baseline="0" dirty="0">
                              <a:solidFill>
                                <a:sysClr val="windowText" lastClr="00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变换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b="0" kern="1200" baseline="0" dirty="0">
                              <a:solidFill>
                                <a:srgbClr val="FF0000"/>
                              </a:solidFill>
                              <a:latin typeface="XITS" panose="02000503000000000000" pitchFamily="50" charset="0"/>
                              <a:ea typeface="微软雅黑" panose="020B0503020204020204" pitchFamily="34" charset="-122"/>
                              <a:cs typeface="+mn-cs"/>
                            </a:rPr>
                            <a:t>核函数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253040"/>
                      </a:ext>
                    </a:extLst>
                  </a:tr>
                  <a:tr h="706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线性核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59" t="-150862" r="-92056" b="-278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752" t="-150862" r="-1026" b="-278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36208"/>
                      </a:ext>
                    </a:extLst>
                  </a:tr>
                  <a:tr h="691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多项式核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59" t="-255263" r="-92056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752" t="-255263" r="-1026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346070"/>
                      </a:ext>
                    </a:extLst>
                  </a:tr>
                  <a:tr h="5648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径向基（</a:t>
                          </a:r>
                          <a:r>
                            <a:rPr lang="en-US" altLang="zh-CN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RBF</a:t>
                          </a:r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）核</a:t>
                          </a:r>
                          <a:endParaRPr lang="en-US" altLang="zh-CN" b="1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59" t="-440217" r="-92056" b="-127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752" t="-440217" r="-1026" b="-127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107834"/>
                      </a:ext>
                    </a:extLst>
                  </a:tr>
                  <a:tr h="673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Sigmoid</a:t>
                          </a:r>
                          <a:r>
                            <a:rPr lang="zh-CN" altLang="en-US" b="1" baseline="0" dirty="0">
                              <a:latin typeface="XITS" panose="02000503000000000000" pitchFamily="50" charset="0"/>
                              <a:ea typeface="微软雅黑" panose="020B0503020204020204" pitchFamily="34" charset="-122"/>
                            </a:rPr>
                            <a:t>核</a:t>
                          </a:r>
                          <a:endParaRPr lang="en-US" altLang="zh-CN" b="1" baseline="0" dirty="0">
                            <a:latin typeface="XITS" panose="02000503000000000000" pitchFamily="50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59" t="-447748" r="-92056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752" t="-447748" r="-1026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8607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7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0E0EBC11-FF70-40AA-96FA-458BCBF5DAE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70121497"/>
              </p:ext>
            </p:extLst>
          </p:nvPr>
        </p:nvGraphicFramePr>
        <p:xfrm>
          <a:off x="520700" y="2886075"/>
          <a:ext cx="10709552" cy="32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fld id="{8699F50C-BE38-4BD0-BA84-9B090E1F2B9B}" type="slidenum">
              <a:rPr lang="en-US" sz="2400" smtClean="0">
                <a:solidFill>
                  <a:srgbClr val="014B79"/>
                </a:solidFill>
              </a:rPr>
              <a:pPr algn="l"/>
              <a:t>2</a:t>
            </a:fld>
            <a:endParaRPr lang="en-US" sz="2400" dirty="0">
              <a:solidFill>
                <a:srgbClr val="014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/>
              <a:t>软间隔</a:t>
            </a:r>
            <a:r>
              <a:rPr lang="en-US" altLang="zh-CN" sz="2400" dirty="0"/>
              <a:t>SVM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30EF2DA-AC0B-465A-ABC1-8F41D541677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184693" y="2582418"/>
                <a:ext cx="4708208" cy="3099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如何处理基本线性可分，但有部分异常样本点的数据集？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1800" dirty="0"/>
                  <a:t>允许支持向量以外的一部分点落在间隔内</a:t>
                </a:r>
                <a:r>
                  <a:rPr lang="zh-CN" altLang="en-US" sz="1800" b="1" dirty="0"/>
                  <a:t>（软间隔）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30EF2DA-AC0B-465A-ABC1-8F41D5416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184693" y="2582418"/>
                <a:ext cx="4708208" cy="3099291"/>
              </a:xfrm>
              <a:blipFill>
                <a:blip r:embed="rId2"/>
                <a:stretch>
                  <a:fillRect l="-907" t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SVM VARIANTS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的扩展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1B338-8C10-4AC9-B801-FC5ADAFCF6F7}"/>
                  </a:ext>
                </a:extLst>
              </p:cNvPr>
              <p:cNvSpPr txBox="1"/>
              <p:nvPr/>
            </p:nvSpPr>
            <p:spPr>
              <a:xfrm>
                <a:off x="6359926" y="4099263"/>
                <a:ext cx="4983947" cy="11620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 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zh-CN" altLang="en-US" dirty="0">
                  <a:effectLst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1B338-8C10-4AC9-B801-FC5ADAFC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26" y="4099263"/>
                <a:ext cx="4983947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1EBCE52B-75F2-4CE3-B2DF-900C568457C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300894" y="1825830"/>
            <a:ext cx="5731602" cy="4601603"/>
          </a:xfr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7E336E1D-B7F8-40B3-AA23-B9C24DE749D5}"/>
              </a:ext>
            </a:extLst>
          </p:cNvPr>
          <p:cNvSpPr/>
          <p:nvPr/>
        </p:nvSpPr>
        <p:spPr>
          <a:xfrm>
            <a:off x="3027924" y="3497601"/>
            <a:ext cx="239697" cy="23969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7421506-9F63-4AF8-B611-5CBB25953046}"/>
              </a:ext>
            </a:extLst>
          </p:cNvPr>
          <p:cNvSpPr/>
          <p:nvPr/>
        </p:nvSpPr>
        <p:spPr>
          <a:xfrm>
            <a:off x="2168269" y="3783903"/>
            <a:ext cx="239697" cy="23969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F910D9-2FDC-4E97-B3EB-59C55D67C402}"/>
              </a:ext>
            </a:extLst>
          </p:cNvPr>
          <p:cNvCxnSpPr/>
          <p:nvPr/>
        </p:nvCxnSpPr>
        <p:spPr>
          <a:xfrm flipV="1">
            <a:off x="1020932" y="3210350"/>
            <a:ext cx="4447713" cy="5269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9FA63F-512E-4B32-9B43-69E0134EAC4F}"/>
              </a:ext>
            </a:extLst>
          </p:cNvPr>
          <p:cNvCxnSpPr/>
          <p:nvPr/>
        </p:nvCxnSpPr>
        <p:spPr>
          <a:xfrm flipV="1">
            <a:off x="1022412" y="3726740"/>
            <a:ext cx="4447713" cy="5269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5EAA0FCE-6FDC-4D1F-8EF6-CB9A9AAFE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4692" y="5418394"/>
                <a:ext cx="5542709" cy="123057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4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0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8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IN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r>
                  <a:rPr lang="zh-CN" altLang="en-US" sz="2000" b="1" dirty="0"/>
                  <a:t>松弛因子</a:t>
                </a:r>
                <a:r>
                  <a:rPr lang="zh-CN" altLang="en-US" sz="2000" dirty="0"/>
                  <a:t>，描述样本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偏离超平面的程度。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：</a:t>
                </a:r>
                <a:r>
                  <a:rPr lang="zh-CN" altLang="en-US" sz="2000" b="1" dirty="0"/>
                  <a:t>惩罚参数</a:t>
                </a:r>
                <a:r>
                  <a:rPr lang="zh-CN" altLang="en-US" sz="2000" dirty="0"/>
                  <a:t>，描述模型的严格程度，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越小，允许形成的软间隔越大。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000" dirty="0"/>
                  <a:t>时，即硬间隔</a:t>
                </a:r>
                <a:r>
                  <a:rPr lang="en-US" altLang="zh-CN" sz="2000" dirty="0"/>
                  <a:t>SVM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5EAA0FCE-6FDC-4D1F-8EF6-CB9A9AAF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92" y="5418394"/>
                <a:ext cx="5542709" cy="1230577"/>
              </a:xfrm>
              <a:prstGeom prst="rect">
                <a:avLst/>
              </a:prstGeom>
              <a:blipFill>
                <a:blip r:embed="rId5"/>
                <a:stretch>
                  <a:fillRect l="-550"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/>
              <a:t>支持向量回归（</a:t>
            </a:r>
            <a:r>
              <a:rPr lang="en-US" altLang="zh-CN" sz="2400" dirty="0"/>
              <a:t>SVR</a:t>
            </a:r>
            <a:r>
              <a:rPr lang="zh-CN" altLang="en-US" sz="24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30EF2DA-AC0B-465A-ABC1-8F41D541677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184693" y="2582418"/>
                <a:ext cx="4708208" cy="3099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/>
                  <a:t>对于数据集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及其输出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，求出函数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间隔尽可能包含更多的点。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30EF2DA-AC0B-465A-ABC1-8F41D5416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184693" y="2582418"/>
                <a:ext cx="4708208" cy="3099291"/>
              </a:xfrm>
              <a:blipFill>
                <a:blip r:embed="rId2"/>
                <a:stretch>
                  <a:fillRect l="-1166" t="-1181" r="-1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SVM VARIANTS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的扩展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988E55-823D-44DE-AE91-E5F18F33B16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777666" y="2248264"/>
            <a:ext cx="4700910" cy="3232803"/>
          </a:xfrm>
        </p:spPr>
      </p:pic>
    </p:spTree>
    <p:extLst>
      <p:ext uri="{BB962C8B-B14F-4D97-AF65-F5344CB8AC3E}">
        <p14:creationId xmlns:p14="http://schemas.microsoft.com/office/powerpoint/2010/main" val="19783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84C9A2-6FD6-4C65-865F-C3B76740471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24895" y="1845988"/>
            <a:ext cx="3431243" cy="4014788"/>
          </a:xfr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52345" y="926219"/>
            <a:ext cx="4078763" cy="7811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SMO</a:t>
            </a:r>
            <a:r>
              <a:rPr lang="zh-CN" altLang="en-US" sz="240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7156808" y="1800003"/>
                <a:ext cx="4737131" cy="2698845"/>
              </a:xfrm>
              <a:solidFill>
                <a:schemeClr val="bg1"/>
              </a:solidFill>
              <a:ln w="57150">
                <a:solidFill>
                  <a:schemeClr val="tx1">
                    <a:lumMod val="50000"/>
                  </a:schemeClr>
                </a:solidFill>
                <a:prstDash val="dash"/>
              </a:ln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初始化：令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1" dirty="0"/>
              </a:p>
              <a:p>
                <a:r>
                  <a:rPr lang="zh-CN" altLang="en-US" sz="2000" dirty="0"/>
                  <a:t>取出样本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是一对违反</a:t>
                </a:r>
                <a:r>
                  <a:rPr lang="en-US" altLang="zh-CN" sz="2000" dirty="0"/>
                  <a:t>KKT</a:t>
                </a:r>
                <a:r>
                  <a:rPr lang="zh-CN" altLang="en-US" sz="2000" dirty="0"/>
                  <a:t>性质的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，从而得到更新的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修剪解</a:t>
                </a:r>
                <a:endParaRPr lang="en-US" altLang="zh-CN" sz="2000" dirty="0"/>
              </a:p>
              <a:p>
                <a:r>
                  <a:rPr lang="zh-CN" altLang="en-US" sz="2000" dirty="0"/>
                  <a:t>得到</a:t>
                </a:r>
                <a:r>
                  <a:rPr lang="en-US" altLang="zh-CN" sz="2000" dirty="0"/>
                  <a:t>b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7156808" y="1800003"/>
                <a:ext cx="4737131" cy="2698845"/>
              </a:xfrm>
              <a:blipFill>
                <a:blip r:embed="rId3"/>
                <a:stretch>
                  <a:fillRect l="-636" t="-1327"/>
                </a:stretch>
              </a:blipFill>
              <a:ln w="57150">
                <a:solidFill>
                  <a:schemeClr val="tx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PYTHON IMPLEMENTATION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93E07B-460A-48EF-AEA4-701FEAB4F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63" y="1780067"/>
            <a:ext cx="2641009" cy="4080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716F12-F1FE-46C2-B095-8DE963B63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728" y="4772862"/>
            <a:ext cx="4541564" cy="10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478420E-8093-4749-9CCE-4A0F647D537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94227" y="2883565"/>
            <a:ext cx="4725059" cy="1848108"/>
          </a:xfr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当前</m:t>
                    </m:r>
                  </m:oMath>
                </a14:m>
                <a:r>
                  <a:rPr lang="zh-CN" altLang="en-US" dirty="0"/>
                  <a:t>的数据集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3"/>
                <a:stretch>
                  <a:fillRect l="-1559" t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PYTHON IMPLEMENTATION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463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628938-A69D-44BE-92C0-E87A5CCCB4F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408648" y="3517066"/>
            <a:ext cx="3696216" cy="581106"/>
          </a:xfr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184693" y="2582418"/>
                <a:ext cx="4255447" cy="3232149"/>
              </a:xfrm>
            </p:spPr>
            <p:txBody>
              <a:bodyPr/>
              <a:lstStyle/>
              <a:p>
                <a:r>
                  <a:rPr lang="zh-CN" altLang="en-US" dirty="0"/>
                  <a:t>根据最终得到的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，直接计算对应的标签值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FB1A84-22B8-482E-BD31-C867EDE0E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184693" y="2582418"/>
                <a:ext cx="4255447" cy="3232149"/>
              </a:xfrm>
              <a:blipFill>
                <a:blip r:embed="rId3"/>
                <a:stretch>
                  <a:fillRect l="-2006" t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PYTHON IMPLEMENTATION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9236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绘制决策边界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B1A84-22B8-482E-BD31-C867EDE0E2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生成插值横坐标序列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SVM</a:t>
            </a:r>
            <a:r>
              <a:rPr lang="zh-CN" altLang="en-US" dirty="0"/>
              <a:t>，生成预测结果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matplotlib.pyplot</a:t>
            </a:r>
            <a:r>
              <a:rPr lang="zh-CN" altLang="en-US" dirty="0"/>
              <a:t>中的等高线绘制器绘制决策边界（色块及边界）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PYTHON IMPLEMENTATION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BA3641-B0BD-478E-8FB0-410851DDE6E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19113" y="2637924"/>
            <a:ext cx="5475287" cy="3122028"/>
          </a:xfrm>
        </p:spPr>
      </p:pic>
    </p:spTree>
    <p:extLst>
      <p:ext uri="{BB962C8B-B14F-4D97-AF65-F5344CB8AC3E}">
        <p14:creationId xmlns:p14="http://schemas.microsoft.com/office/powerpoint/2010/main" val="42263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400" y="1801230"/>
            <a:ext cx="5475600" cy="489209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Scikit-Learn</a:t>
            </a:r>
            <a:r>
              <a:rPr lang="zh-CN" altLang="en-US" sz="2400" dirty="0"/>
              <a:t>的</a:t>
            </a:r>
            <a:r>
              <a:rPr lang="en-US" altLang="zh-CN" sz="2400" dirty="0"/>
              <a:t>SVM</a:t>
            </a:r>
            <a:r>
              <a:rPr lang="zh-CN" altLang="en-US" sz="2400" dirty="0"/>
              <a:t>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B1A84-22B8-482E-BD31-C867EDE0E2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400" y="2311603"/>
            <a:ext cx="9864128" cy="3737604"/>
          </a:xfrm>
        </p:spPr>
        <p:txBody>
          <a:bodyPr/>
          <a:lstStyle/>
          <a:p>
            <a:r>
              <a:rPr lang="en-US" altLang="zh-CN" dirty="0"/>
              <a:t>Scikit-Learn</a:t>
            </a:r>
            <a:r>
              <a:rPr lang="zh-CN" altLang="en-US" dirty="0"/>
              <a:t>中提供了</a:t>
            </a:r>
            <a:r>
              <a:rPr lang="en-US" altLang="zh-CN" dirty="0"/>
              <a:t>SVM</a:t>
            </a:r>
            <a:r>
              <a:rPr lang="zh-CN" altLang="en-US" dirty="0"/>
              <a:t>的封装实现</a:t>
            </a:r>
            <a:r>
              <a:rPr lang="en-US" altLang="zh-CN" dirty="0" err="1"/>
              <a:t>sklearn.svm.SVC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创建</a:t>
            </a:r>
            <a:r>
              <a:rPr lang="zh-CN" altLang="en-US" dirty="0"/>
              <a:t>：可以指定使用的核类型，以及软间隔参数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linear_svc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linear"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1e10</a:t>
            </a:r>
            <a:r>
              <a:rPr lang="it-IT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C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很大即等同于硬间隔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b="1" dirty="0"/>
              <a:t>拟合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linear_svc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dirty="0"/>
          </a:p>
          <a:p>
            <a:r>
              <a:rPr lang="zh-CN" altLang="en-US" b="1" dirty="0"/>
              <a:t>预测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y_predict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linear_svc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PYTHON IMPLEMENTATION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247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1BB078-812F-4ABC-AF6F-3B8CA88FF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DA07E-5AB4-4B14-91C9-BAB47CD66A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582418"/>
            <a:ext cx="4711690" cy="36355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/>
              <a:t>参数</a:t>
            </a:r>
            <a:r>
              <a:rPr lang="zh-CN" altLang="en-US" b="1" dirty="0"/>
              <a:t>仅由支持向量确定</a:t>
            </a:r>
            <a:r>
              <a:rPr lang="zh-CN" altLang="en-US" dirty="0"/>
              <a:t>，不容易过拟合</a:t>
            </a:r>
            <a:endParaRPr lang="en-US" altLang="zh-CN" dirty="0"/>
          </a:p>
          <a:p>
            <a:r>
              <a:rPr lang="zh-CN" altLang="en-US" dirty="0"/>
              <a:t>借助核方法与软间隔，可以在</a:t>
            </a:r>
            <a:r>
              <a:rPr lang="zh-CN" altLang="en-US" b="1" dirty="0"/>
              <a:t>非线性</a:t>
            </a:r>
            <a:r>
              <a:rPr lang="zh-CN" altLang="en-US" dirty="0"/>
              <a:t>的数据集上良好工作</a:t>
            </a:r>
            <a:endParaRPr lang="en-US" altLang="zh-CN" dirty="0"/>
          </a:p>
          <a:p>
            <a:r>
              <a:rPr lang="zh-CN" altLang="en-US" dirty="0"/>
              <a:t>求解问题为凸二次规划问题，最优解唯一，</a:t>
            </a:r>
            <a:r>
              <a:rPr lang="zh-CN" altLang="en-US" b="1" dirty="0"/>
              <a:t>不会陷入局部最优</a:t>
            </a:r>
            <a:endParaRPr lang="en-US" altLang="zh-CN" b="1" dirty="0"/>
          </a:p>
          <a:p>
            <a:r>
              <a:rPr lang="zh-CN" altLang="en-US" dirty="0"/>
              <a:t>基于严格的数学推导，</a:t>
            </a:r>
            <a:r>
              <a:rPr lang="zh-CN" altLang="en-US" b="1" dirty="0"/>
              <a:t>模型可解释性强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/>
              <a:t>缺点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2F079C1-9C77-47C7-B8C0-ED1EBAECDE3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184693" y="2582418"/>
                <a:ext cx="5355035" cy="3544062"/>
              </a:xfrm>
              <a:solidFill>
                <a:srgbClr val="FFCCCC"/>
              </a:solidFill>
            </p:spPr>
            <p:txBody>
              <a:bodyPr/>
              <a:lstStyle/>
              <a:p>
                <a:r>
                  <a:rPr lang="zh-CN" altLang="en-US" b="1" dirty="0"/>
                  <a:t>时间复杂度高：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个样本、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个特征时为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b="1" dirty="0"/>
                  <a:t>对特征缩放敏感</a:t>
                </a:r>
                <a:endParaRPr lang="en-US" altLang="zh-CN" b="1" dirty="0"/>
              </a:p>
              <a:p>
                <a:r>
                  <a:rPr lang="zh-CN" altLang="en-US" b="1" dirty="0"/>
                  <a:t>依赖核函数选择</a:t>
                </a:r>
                <a:r>
                  <a:rPr lang="zh-CN" altLang="en-US" dirty="0"/>
                  <a:t>：核函数选择不当可能导致样本不能正确映射到线性可分的空间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2F079C1-9C77-47C7-B8C0-ED1EBAECD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184693" y="2582418"/>
                <a:ext cx="5355035" cy="3544062"/>
              </a:xfrm>
              <a:blipFill>
                <a:blip r:embed="rId2"/>
                <a:stretch>
                  <a:fillRect l="-1595" t="-2410"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ADVANTAGES &amp; DISADVANTAGES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优点与缺点</a:t>
            </a:r>
          </a:p>
        </p:txBody>
      </p:sp>
    </p:spTree>
    <p:extLst>
      <p:ext uri="{BB962C8B-B14F-4D97-AF65-F5344CB8AC3E}">
        <p14:creationId xmlns:p14="http://schemas.microsoft.com/office/powerpoint/2010/main" val="3425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74" y="298895"/>
            <a:ext cx="1840955" cy="1215566"/>
          </a:xfrm>
        </p:spPr>
        <p:txBody>
          <a:bodyPr/>
          <a:lstStyle/>
          <a:p>
            <a:r>
              <a:rPr lang="zh-CN" altLang="en-US" b="0" dirty="0"/>
              <a:t>总结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719" y="1514461"/>
            <a:ext cx="7342631" cy="608895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908700"/>
            <a:ext cx="5056623" cy="40349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支持向量机（</a:t>
            </a:r>
            <a:r>
              <a:rPr lang="en-US" altLang="zh-CN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SVM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）是一种运行在二元分类任务上的监督学习算法，它的目标是找到</a:t>
            </a:r>
            <a:r>
              <a:rPr lang="zh-CN" altLang="en-US" sz="1800" b="1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分隔两类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的</a:t>
            </a:r>
            <a:r>
              <a:rPr lang="zh-CN" altLang="en-US" sz="1800" b="1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最大间隔超平面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。</a:t>
            </a:r>
            <a:endParaRPr lang="en-US" altLang="zh-CN" sz="1800" dirty="0">
              <a:solidFill>
                <a:srgbClr val="002774"/>
              </a:solidFill>
              <a:latin typeface="XITS" panose="02000503000000000000" pitchFamily="50" charset="0"/>
              <a:ea typeface="微软雅黑" panose="020B0503020204020204" pitchFamily="34" charset="-122"/>
              <a:cs typeface="XITS Math" panose="02000503000000000000" pitchFamily="50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SVM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的原始问题为一个凸二次规划问题，可以通过拉格朗日乘数法转化为</a:t>
            </a:r>
            <a:r>
              <a:rPr lang="zh-CN" altLang="en-US" sz="1800" b="1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对偶问题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，再用</a:t>
            </a:r>
            <a:r>
              <a:rPr lang="en-US" altLang="zh-CN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SMO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等优化方法得出具体解。</a:t>
            </a:r>
            <a:endParaRPr lang="en-US" altLang="zh-CN" sz="1800" dirty="0">
              <a:solidFill>
                <a:srgbClr val="002774"/>
              </a:solidFill>
              <a:latin typeface="XITS" panose="02000503000000000000" pitchFamily="50" charset="0"/>
              <a:ea typeface="微软雅黑" panose="020B0503020204020204" pitchFamily="34" charset="-122"/>
              <a:cs typeface="XITS Math" panose="02000503000000000000" pitchFamily="50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非线性</a:t>
            </a:r>
            <a:r>
              <a:rPr lang="en-US" altLang="zh-CN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SVM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可以使用</a:t>
            </a:r>
            <a:r>
              <a:rPr lang="zh-CN" altLang="en-US" sz="1800" b="1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核方法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转化为线性方式求解，并可以借助</a:t>
            </a:r>
            <a:r>
              <a:rPr lang="zh-CN" altLang="en-US" sz="1800" b="1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核技巧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加速计算。</a:t>
            </a:r>
            <a:endParaRPr lang="en-US" altLang="zh-CN" sz="1800" dirty="0">
              <a:solidFill>
                <a:srgbClr val="002774"/>
              </a:solidFill>
              <a:latin typeface="XITS" panose="02000503000000000000" pitchFamily="50" charset="0"/>
              <a:ea typeface="微软雅黑" panose="020B0503020204020204" pitchFamily="34" charset="-122"/>
              <a:cs typeface="XITS Math" panose="02000503000000000000" pitchFamily="50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根据应用需要，</a:t>
            </a:r>
            <a:r>
              <a:rPr lang="en-US" altLang="zh-CN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SVM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还有软间隔、</a:t>
            </a:r>
            <a:r>
              <a:rPr lang="en-US" altLang="zh-CN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SVR</a:t>
            </a:r>
            <a:r>
              <a:rPr lang="zh-CN" altLang="en-US" sz="1800" dirty="0">
                <a:solidFill>
                  <a:srgbClr val="002774"/>
                </a:solidFill>
                <a:latin typeface="XITS" panose="02000503000000000000" pitchFamily="50" charset="0"/>
                <a:ea typeface="微软雅黑" panose="020B0503020204020204" pitchFamily="34" charset="-122"/>
                <a:cs typeface="XITS Math" panose="02000503000000000000" pitchFamily="50" charset="0"/>
              </a:rPr>
              <a:t>等变形。</a:t>
            </a:r>
            <a:endParaRPr lang="en-US" sz="1800" dirty="0">
              <a:solidFill>
                <a:srgbClr val="002774"/>
              </a:solidFill>
              <a:latin typeface="XITS" panose="02000503000000000000" pitchFamily="50" charset="0"/>
              <a:ea typeface="微软雅黑" panose="020B0503020204020204" pitchFamily="34" charset="-122"/>
              <a:cs typeface="XITS Math" panose="02000503000000000000" pitchFamily="50" charset="0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王思远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177 2999 6072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wangtif@126.com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DCA59-557D-448A-9A0A-2D65C0AF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10949252" cy="781188"/>
          </a:xfrm>
        </p:spPr>
        <p:txBody>
          <a:bodyPr anchor="ctr"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0F6ED-DC1C-4CD6-86B0-00C05A13FB5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982739" cy="323214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支持向量机</a:t>
            </a:r>
            <a:r>
              <a:rPr lang="zh-CN" altLang="en-US" dirty="0"/>
              <a:t>（</a:t>
            </a:r>
            <a:r>
              <a:rPr lang="en-US" altLang="zh-CN" dirty="0"/>
              <a:t>Support Vector Machine, SVM</a:t>
            </a:r>
            <a:r>
              <a:rPr lang="zh-CN" altLang="en-US" dirty="0"/>
              <a:t>）是一种应用于二元分类问题的</a:t>
            </a:r>
            <a:r>
              <a:rPr lang="zh-CN" altLang="en-US" b="1" dirty="0"/>
              <a:t>监督</a:t>
            </a:r>
            <a:r>
              <a:rPr lang="zh-CN" altLang="en-US" dirty="0"/>
              <a:t>学习算法，属于</a:t>
            </a:r>
            <a:r>
              <a:rPr lang="zh-CN" altLang="en-US" b="1" dirty="0"/>
              <a:t>广义线性分类器</a:t>
            </a:r>
            <a:r>
              <a:rPr lang="zh-CN" altLang="en-US" dirty="0"/>
              <a:t>。其决策任务为在样本空间求出</a:t>
            </a:r>
            <a:r>
              <a:rPr lang="zh-CN" altLang="en-US" b="1" dirty="0"/>
              <a:t>最大间隔超平面</a:t>
            </a:r>
            <a:r>
              <a:rPr lang="zh-CN" altLang="en-US" dirty="0"/>
              <a:t>，使得该超平面</a:t>
            </a:r>
            <a:r>
              <a:rPr lang="zh-CN" altLang="en-US" u="sng" dirty="0"/>
              <a:t>可以将两个类别分隔开</a:t>
            </a:r>
            <a:r>
              <a:rPr lang="zh-CN" altLang="en-US" dirty="0"/>
              <a:t>，且</a:t>
            </a:r>
            <a:r>
              <a:rPr lang="zh-CN" altLang="en-US" u="sng" dirty="0"/>
              <a:t>样本与超平面间的间隔最大</a:t>
            </a:r>
            <a:r>
              <a:rPr lang="zh-CN" altLang="en-US" dirty="0"/>
              <a:t>。</a:t>
            </a:r>
            <a:endParaRPr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WHAT IS SVM?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什么是支持向量机？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AC83D0-82FD-415A-9DA0-8E5EBCB1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3"/>
          <a:stretch/>
        </p:blipFill>
        <p:spPr>
          <a:xfrm>
            <a:off x="6983059" y="1924063"/>
            <a:ext cx="4781550" cy="35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DCA59-557D-448A-9A0A-2D65C0AF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10949252" cy="781188"/>
          </a:xfrm>
        </p:spPr>
        <p:txBody>
          <a:bodyPr/>
          <a:lstStyle/>
          <a:p>
            <a:r>
              <a:rPr lang="zh-CN" altLang="en-US" dirty="0"/>
              <a:t>鸢尾花盛开的山坡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0F6ED-DC1C-4CD6-86B0-00C05A13FB5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10949252" cy="323214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你来到了一片开满了鸢尾花的山坡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DECISION BOUNDARY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的决策边界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7B50B-22BC-4274-BEC1-D6B6BB9C29B3}"/>
              </a:ext>
            </a:extLst>
          </p:cNvPr>
          <p:cNvSpPr txBox="1"/>
          <p:nvPr/>
        </p:nvSpPr>
        <p:spPr>
          <a:xfrm>
            <a:off x="4529090" y="3580838"/>
            <a:ext cx="25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6BE4E-E330-4754-8627-345BC0518168}"/>
              </a:ext>
            </a:extLst>
          </p:cNvPr>
          <p:cNvSpPr txBox="1"/>
          <p:nvPr/>
        </p:nvSpPr>
        <p:spPr>
          <a:xfrm>
            <a:off x="7999520" y="3593863"/>
            <a:ext cx="25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iris virginica">
            <a:extLst>
              <a:ext uri="{FF2B5EF4-FFF2-40B4-BE49-F238E27FC236}">
                <a16:creationId xmlns:a16="http://schemas.microsoft.com/office/drawing/2014/main" id="{1D80F832-7A91-4C73-978E-2B929DCA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8" y="3561757"/>
            <a:ext cx="2544656" cy="190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1AAB1-4DCA-4EC2-92D1-617A39FF0A2D}"/>
              </a:ext>
            </a:extLst>
          </p:cNvPr>
          <p:cNvSpPr txBox="1"/>
          <p:nvPr/>
        </p:nvSpPr>
        <p:spPr>
          <a:xfrm>
            <a:off x="722050" y="5605440"/>
            <a:ext cx="254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弗吉尼亚鸢尾花</a:t>
            </a:r>
          </a:p>
        </p:txBody>
      </p:sp>
      <p:pic>
        <p:nvPicPr>
          <p:cNvPr id="2052" name="Picture 4" descr="Image result for iris versicolor">
            <a:extLst>
              <a:ext uri="{FF2B5EF4-FFF2-40B4-BE49-F238E27FC236}">
                <a16:creationId xmlns:a16="http://schemas.microsoft.com/office/drawing/2014/main" id="{E68A0D7D-D43A-4B00-89A2-923F6D4DF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81" y="3552036"/>
            <a:ext cx="2852271" cy="19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ris setosa">
            <a:extLst>
              <a:ext uri="{FF2B5EF4-FFF2-40B4-BE49-F238E27FC236}">
                <a16:creationId xmlns:a16="http://schemas.microsoft.com/office/drawing/2014/main" id="{1D4D99D8-806B-435F-8DDC-BFD47D002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11" y="3580838"/>
            <a:ext cx="2946636" cy="190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EFACC33-B4FB-4F07-8329-EDF5128A30C2}"/>
              </a:ext>
            </a:extLst>
          </p:cNvPr>
          <p:cNvSpPr txBox="1"/>
          <p:nvPr/>
        </p:nvSpPr>
        <p:spPr>
          <a:xfrm>
            <a:off x="6412526" y="5614980"/>
            <a:ext cx="254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其他鸢尾花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0A0614-4B82-401C-971A-B3F12926F434}"/>
              </a:ext>
            </a:extLst>
          </p:cNvPr>
          <p:cNvCxnSpPr>
            <a:cxnSpLocks/>
          </p:cNvCxnSpPr>
          <p:nvPr/>
        </p:nvCxnSpPr>
        <p:spPr>
          <a:xfrm>
            <a:off x="3861633" y="3429000"/>
            <a:ext cx="0" cy="2689225"/>
          </a:xfrm>
          <a:prstGeom prst="line">
            <a:avLst/>
          </a:prstGeom>
          <a:ln w="57150">
            <a:solidFill>
              <a:srgbClr val="0145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DCA59-557D-448A-9A0A-2D65C0AF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10949252" cy="478514"/>
          </a:xfrm>
        </p:spPr>
        <p:txBody>
          <a:bodyPr anchor="t">
            <a:normAutofit lnSpcReduction="10000"/>
          </a:bodyPr>
          <a:lstStyle/>
          <a:p>
            <a:r>
              <a:rPr lang="zh-CN" altLang="en-US" dirty="0"/>
              <a:t>鸢尾花数据集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DECISION BOUNDARY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的决策边界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7B50B-22BC-4274-BEC1-D6B6BB9C29B3}"/>
              </a:ext>
            </a:extLst>
          </p:cNvPr>
          <p:cNvSpPr txBox="1"/>
          <p:nvPr/>
        </p:nvSpPr>
        <p:spPr>
          <a:xfrm>
            <a:off x="4529090" y="3580838"/>
            <a:ext cx="25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6BE4E-E330-4754-8627-345BC0518168}"/>
              </a:ext>
            </a:extLst>
          </p:cNvPr>
          <p:cNvSpPr txBox="1"/>
          <p:nvPr/>
        </p:nvSpPr>
        <p:spPr>
          <a:xfrm>
            <a:off x="7999520" y="3593863"/>
            <a:ext cx="25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D3D0E09C-8BEB-4965-A666-8F5E786E9EC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89673850"/>
              </p:ext>
            </p:extLst>
          </p:nvPr>
        </p:nvGraphicFramePr>
        <p:xfrm>
          <a:off x="647054" y="2702463"/>
          <a:ext cx="4359627" cy="320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09">
                  <a:extLst>
                    <a:ext uri="{9D8B030D-6E8A-4147-A177-3AD203B41FA5}">
                      <a16:colId xmlns:a16="http://schemas.microsoft.com/office/drawing/2014/main" val="2367159513"/>
                    </a:ext>
                  </a:extLst>
                </a:gridCol>
                <a:gridCol w="1453209">
                  <a:extLst>
                    <a:ext uri="{9D8B030D-6E8A-4147-A177-3AD203B41FA5}">
                      <a16:colId xmlns:a16="http://schemas.microsoft.com/office/drawing/2014/main" val="568422456"/>
                    </a:ext>
                  </a:extLst>
                </a:gridCol>
                <a:gridCol w="1453209">
                  <a:extLst>
                    <a:ext uri="{9D8B030D-6E8A-4147-A177-3AD203B41FA5}">
                      <a16:colId xmlns:a16="http://schemas.microsoft.com/office/drawing/2014/main" val="3681903218"/>
                    </a:ext>
                  </a:extLst>
                </a:gridCol>
              </a:tblGrid>
              <a:tr h="596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LM Roman 10" panose="00000500000000000000" pitchFamily="50" charset="0"/>
                        </a:rPr>
                        <a:t>花瓣长度 </a:t>
                      </a:r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(cm)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LM Roman 10" panose="00000500000000000000" pitchFamily="50" charset="0"/>
                        </a:rPr>
                        <a:t>花瓣宽度 </a:t>
                      </a:r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(cm)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LM Roman 10" panose="00000500000000000000" pitchFamily="50" charset="0"/>
                        </a:rPr>
                        <a:t>是弗吉尼亚鸢尾？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884602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1.4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0.2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540146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1.4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0.3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62331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5.7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2.5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0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101302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1.7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0.4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1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2887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6.9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2.3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0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814242"/>
                  </a:ext>
                </a:extLst>
              </a:tr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…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…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LM Roman 10" panose="00000500000000000000" pitchFamily="50" charset="0"/>
                        </a:rPr>
                        <a:t>…</a:t>
                      </a:r>
                      <a:endParaRPr lang="zh-CN" altLang="en-US" baseline="0" dirty="0">
                        <a:latin typeface="LM Roman 10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702743"/>
                  </a:ext>
                </a:extLst>
              </a:tr>
            </a:tbl>
          </a:graphicData>
        </a:graphic>
      </p:graphicFrame>
      <p:pic>
        <p:nvPicPr>
          <p:cNvPr id="12" name="内容占位符 20">
            <a:extLst>
              <a:ext uri="{FF2B5EF4-FFF2-40B4-BE49-F238E27FC236}">
                <a16:creationId xmlns:a16="http://schemas.microsoft.com/office/drawing/2014/main" id="{07DFDEE0-4021-438F-830C-37B10D91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3468" y="2186237"/>
            <a:ext cx="4956863" cy="371764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20D2B47-A443-4CFA-BE84-52FFDEB65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58815"/>
              </p:ext>
            </p:extLst>
          </p:nvPr>
        </p:nvGraphicFramePr>
        <p:xfrm>
          <a:off x="647054" y="6070401"/>
          <a:ext cx="4359627" cy="426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3209">
                  <a:extLst>
                    <a:ext uri="{9D8B030D-6E8A-4147-A177-3AD203B41FA5}">
                      <a16:colId xmlns:a16="http://schemas.microsoft.com/office/drawing/2014/main" val="2727847803"/>
                    </a:ext>
                  </a:extLst>
                </a:gridCol>
                <a:gridCol w="1453209">
                  <a:extLst>
                    <a:ext uri="{9D8B030D-6E8A-4147-A177-3AD203B41FA5}">
                      <a16:colId xmlns:a16="http://schemas.microsoft.com/office/drawing/2014/main" val="4285073676"/>
                    </a:ext>
                  </a:extLst>
                </a:gridCol>
                <a:gridCol w="1453209">
                  <a:extLst>
                    <a:ext uri="{9D8B030D-6E8A-4147-A177-3AD203B41FA5}">
                      <a16:colId xmlns:a16="http://schemas.microsoft.com/office/drawing/2014/main" val="2774754931"/>
                    </a:ext>
                  </a:extLst>
                </a:gridCol>
              </a:tblGrid>
              <a:tr h="42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M Roman 10" panose="00000500000000000000" pitchFamily="50" charset="0"/>
                        </a:rPr>
                        <a:t>1.8</a:t>
                      </a:r>
                      <a:endParaRPr lang="zh-CN" altLang="en-US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M Roman 10" panose="00000500000000000000" pitchFamily="50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M Roman 10" panose="00000500000000000000" pitchFamily="50" charset="0"/>
                        </a:rPr>
                        <a:t>0.5</a:t>
                      </a:r>
                      <a:endParaRPr lang="zh-CN" altLang="en-US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M Roman 10" panose="00000500000000000000" pitchFamily="50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M Roman 10" panose="00000500000000000000" pitchFamily="50" charset="0"/>
                        </a:rPr>
                        <a:t>?</a:t>
                      </a:r>
                      <a:endParaRPr lang="zh-CN" altLang="en-US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M Roman 10" panose="00000500000000000000" pitchFamily="50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6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DECISION BOUNDARY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的决策边界</a:t>
            </a:r>
          </a:p>
        </p:txBody>
      </p:sp>
      <p:pic>
        <p:nvPicPr>
          <p:cNvPr id="24" name="内容占位符 20">
            <a:extLst>
              <a:ext uri="{FF2B5EF4-FFF2-40B4-BE49-F238E27FC236}">
                <a16:creationId xmlns:a16="http://schemas.microsoft.com/office/drawing/2014/main" id="{23CFF414-9BAB-42B6-879E-2F4AC650425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rcRect/>
          <a:stretch/>
        </p:blipFill>
        <p:spPr>
          <a:xfrm>
            <a:off x="518678" y="1800003"/>
            <a:ext cx="6473202" cy="4854902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8D09384-3857-4A4A-993C-F055722B8F70}"/>
              </a:ext>
            </a:extLst>
          </p:cNvPr>
          <p:cNvCxnSpPr/>
          <p:nvPr/>
        </p:nvCxnSpPr>
        <p:spPr>
          <a:xfrm>
            <a:off x="1327927" y="4518734"/>
            <a:ext cx="5025624" cy="6125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EF8702-1AAC-4783-B856-03B976008D77}"/>
              </a:ext>
            </a:extLst>
          </p:cNvPr>
          <p:cNvCxnSpPr>
            <a:cxnSpLocks/>
          </p:cNvCxnSpPr>
          <p:nvPr/>
        </p:nvCxnSpPr>
        <p:spPr>
          <a:xfrm flipH="1">
            <a:off x="2308194" y="2405849"/>
            <a:ext cx="1047566" cy="369028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3F7139F-3A67-4D4E-8CDA-9292F24D75D5}"/>
              </a:ext>
            </a:extLst>
          </p:cNvPr>
          <p:cNvSpPr txBox="1"/>
          <p:nvPr/>
        </p:nvSpPr>
        <p:spPr>
          <a:xfrm>
            <a:off x="3156012" y="2038407"/>
            <a:ext cx="3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7BE5F8-2FFC-4B59-A18C-692B5C8AF36D}"/>
              </a:ext>
            </a:extLst>
          </p:cNvPr>
          <p:cNvSpPr txBox="1"/>
          <p:nvPr/>
        </p:nvSpPr>
        <p:spPr>
          <a:xfrm>
            <a:off x="6353551" y="4946627"/>
            <a:ext cx="3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5" name="文本占位符 1">
            <a:extLst>
              <a:ext uri="{FF2B5EF4-FFF2-40B4-BE49-F238E27FC236}">
                <a16:creationId xmlns:a16="http://schemas.microsoft.com/office/drawing/2014/main" id="{C0E63DB2-5F1A-414D-B99E-04358F1E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1994" y="2104888"/>
            <a:ext cx="4107956" cy="781188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什么是一个“好”的边界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EAFF0CDF-E729-42D2-9D61-AFA52F37EE04}"/>
              </a:ext>
            </a:extLst>
          </p:cNvPr>
          <p:cNvSpPr txBox="1">
            <a:spLocks/>
          </p:cNvSpPr>
          <p:nvPr/>
        </p:nvSpPr>
        <p:spPr>
          <a:xfrm>
            <a:off x="7215195" y="2863983"/>
            <a:ext cx="4600885" cy="3232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能分隔开两个类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DECISION BOUNDARY OF SVM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的决策边界</a:t>
            </a:r>
          </a:p>
        </p:txBody>
      </p:sp>
      <p:pic>
        <p:nvPicPr>
          <p:cNvPr id="24" name="内容占位符 20">
            <a:extLst>
              <a:ext uri="{FF2B5EF4-FFF2-40B4-BE49-F238E27FC236}">
                <a16:creationId xmlns:a16="http://schemas.microsoft.com/office/drawing/2014/main" id="{23CFF414-9BAB-42B6-879E-2F4AC650425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rcRect/>
          <a:stretch/>
        </p:blipFill>
        <p:spPr>
          <a:xfrm>
            <a:off x="518678" y="1780067"/>
            <a:ext cx="6473202" cy="4854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DF1EBC-C9F2-4522-B929-614F749A71A2}"/>
              </a:ext>
            </a:extLst>
          </p:cNvPr>
          <p:cNvCxnSpPr/>
          <p:nvPr/>
        </p:nvCxnSpPr>
        <p:spPr>
          <a:xfrm>
            <a:off x="1780684" y="2377035"/>
            <a:ext cx="1198486" cy="37286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7C564C-6327-4518-B29B-C9F00A0B039B}"/>
              </a:ext>
            </a:extLst>
          </p:cNvPr>
          <p:cNvCxnSpPr/>
          <p:nvPr/>
        </p:nvCxnSpPr>
        <p:spPr>
          <a:xfrm>
            <a:off x="2803098" y="2360754"/>
            <a:ext cx="1198486" cy="37286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92D88C-8A2C-4F5E-846D-9E8B16A5D522}"/>
              </a:ext>
            </a:extLst>
          </p:cNvPr>
          <p:cNvCxnSpPr>
            <a:cxnSpLocks/>
          </p:cNvCxnSpPr>
          <p:nvPr/>
        </p:nvCxnSpPr>
        <p:spPr>
          <a:xfrm flipV="1">
            <a:off x="2286715" y="3788159"/>
            <a:ext cx="455591" cy="16022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B461DB2-1BA7-48B4-9A7C-F1929A3EB6F5}"/>
              </a:ext>
            </a:extLst>
          </p:cNvPr>
          <p:cNvCxnSpPr>
            <a:cxnSpLocks/>
          </p:cNvCxnSpPr>
          <p:nvPr/>
        </p:nvCxnSpPr>
        <p:spPr>
          <a:xfrm flipV="1">
            <a:off x="3202485" y="5021964"/>
            <a:ext cx="471366" cy="15819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1C87E5D8-3B79-4750-BDB7-B9142154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1994" y="2104888"/>
            <a:ext cx="4107956" cy="781188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什么是一个“好”的边界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B58BFAF-BD04-419D-882F-52B2F659BD89}"/>
              </a:ext>
            </a:extLst>
          </p:cNvPr>
          <p:cNvSpPr txBox="1">
            <a:spLocks/>
          </p:cNvSpPr>
          <p:nvPr/>
        </p:nvSpPr>
        <p:spPr>
          <a:xfrm>
            <a:off x="7215195" y="2863983"/>
            <a:ext cx="4600885" cy="16165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baseline="0" dirty="0">
                <a:solidFill>
                  <a:srgbClr val="002774"/>
                </a:solidFill>
                <a:latin typeface="LM Roman 10" panose="00000500000000000000" pitchFamily="50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能分隔开两个类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</a:rPr>
              <a:t>每个类最靠近边界的样本，到边界最远（即</a:t>
            </a:r>
            <a:r>
              <a:rPr lang="zh-CN" altLang="en-US" b="1" dirty="0">
                <a:solidFill>
                  <a:schemeClr val="tx1"/>
                </a:solidFill>
              </a:rPr>
              <a:t>形成最大间隔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D8DCC3C-0A20-4756-8F71-E697A33BD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5529" y="4560703"/>
                <a:ext cx="4600885" cy="161657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4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20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8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US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Char char="•"/>
                  <a:defRPr lang="en-IN" sz="1600" kern="1200" baseline="0" dirty="0">
                    <a:solidFill>
                      <a:srgbClr val="002774"/>
                    </a:solidFill>
                    <a:latin typeface="LM Roman 10" panose="00000500000000000000" pitchFamily="50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最靠近边界的样本“撑起”了边界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支持向量</a:t>
                </a:r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D8DCC3C-0A20-4756-8F71-E697A33B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29" y="4560703"/>
                <a:ext cx="4600885" cy="1616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2031999"/>
            <a:ext cx="10349135" cy="562941"/>
          </a:xfrm>
        </p:spPr>
        <p:txBody>
          <a:bodyPr/>
          <a:lstStyle/>
          <a:p>
            <a:r>
              <a:rPr lang="zh-CN" altLang="en-US" dirty="0"/>
              <a:t>样本点、超平面、距离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18678" y="2594941"/>
                <a:ext cx="10349135" cy="395301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整个数据集为矩阵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𝑋</m:t>
                    </m:r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]</m:t>
                    </m:r>
                  </m:oMath>
                </a14:m>
                <a:endParaRPr lang="en-US" altLang="zh-CN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每个数据样本可以表示为向量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𝑖𝑚</m:t>
                        </m:r>
                      </m:sub>
                    </m:sSub>
                    <m:r>
                      <a:rPr lang="en-US" altLang="zh-CN" sz="2000" b="0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b="1" dirty="0"/>
                  <a:t>超平面（</a:t>
                </a:r>
                <a:r>
                  <a:rPr lang="en-US" altLang="zh-CN" sz="2000" b="1" dirty="0"/>
                  <a:t>Hyperplane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：由向量方程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确定的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维几何体，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维向量，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是一个</m:t>
                    </m:r>
                  </m:oMath>
                </a14:m>
                <a:r>
                  <a:rPr lang="zh-CN" altLang="en-US" sz="2000" dirty="0"/>
                  <a:t>常数。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（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维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直线，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维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平面）</a:t>
                </a:r>
                <a:endPara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对于一个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维数据集，分隔的“边界”就是一个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维的超平面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规定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&amp;1,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&amp;−1,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样本点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到超平面的距离：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CN" sz="2000" b="0" i="1" smtClean="0">
                          <a:latin typeface="XITS Math" panose="02000503000000000000" pitchFamily="50" charset="0"/>
                          <a:ea typeface="XITS Math" panose="02000503000000000000" pitchFamily="50" charset="0"/>
                          <a:cs typeface="XITS Math" panose="02000503000000000000" pitchFamily="50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‖</m:t>
                          </m:r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XITS Math" panose="02000503000000000000" pitchFamily="50" charset="0"/>
                              <a:ea typeface="XITS Math" panose="02000503000000000000" pitchFamily="50" charset="0"/>
                              <a:cs typeface="XITS Math" panose="02000503000000000000" pitchFamily="50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18678" y="2594941"/>
                <a:ext cx="10349135" cy="3953016"/>
              </a:xfrm>
              <a:blipFill>
                <a:blip r:embed="rId2"/>
                <a:stretch>
                  <a:fillRect l="-589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</p:spTree>
    <p:extLst>
      <p:ext uri="{BB962C8B-B14F-4D97-AF65-F5344CB8AC3E}">
        <p14:creationId xmlns:p14="http://schemas.microsoft.com/office/powerpoint/2010/main" val="22737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C5347691-95EC-4860-8234-D73C04894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2031999"/>
            <a:ext cx="10349135" cy="562941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求解问题的基本形式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601810" y="1800004"/>
                <a:ext cx="5266003" cy="47479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rgbClr val="01456F"/>
                    </a:solidFill>
                  </a:rPr>
                  <a:t>超平面可以将两类分隔开</a:t>
                </a:r>
                <a:endParaRPr lang="en-US" altLang="zh-CN" sz="2000" b="1" dirty="0">
                  <a:solidFill>
                    <a:srgbClr val="01456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⇒∀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rgbClr val="01456F"/>
                    </a:solidFill>
                  </a:rPr>
                  <a:t>形成最大间隔</a:t>
                </a:r>
                <a:endParaRPr lang="en-US" altLang="zh-CN" sz="2000" b="0" i="1" dirty="0">
                  <a:latin typeface="Cambria Math" panose="02040503050406030204" pitchFamily="18" charset="0"/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cs typeface="XITS Math" panose="02000503000000000000" pitchFamily="50" charset="0"/>
                  </a:rPr>
                  <a:t>对于两个不同类的</a:t>
                </a:r>
                <a:r>
                  <a:rPr lang="zh-CN" altLang="en-US" sz="2000" dirty="0">
                    <a:solidFill>
                      <a:srgbClr val="01456F"/>
                    </a:solidFill>
                    <a:cs typeface="XITS Math" panose="02000503000000000000" pitchFamily="50" charset="0"/>
                  </a:rPr>
                  <a:t>支持向量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1456F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cs typeface="XITS Math" panose="02000503000000000000" pitchFamily="50" charset="0"/>
                  </a:rPr>
                  <a:t>它们到超平面的</a:t>
                </a:r>
                <a:r>
                  <a:rPr lang="zh-CN" altLang="en-US" sz="2000" u="sng" dirty="0">
                    <a:solidFill>
                      <a:srgbClr val="01456F"/>
                    </a:solidFill>
                    <a:cs typeface="XITS Math" panose="02000503000000000000" pitchFamily="50" charset="0"/>
                  </a:rPr>
                  <a:t>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u="sng" smtClean="0">
                        <a:solidFill>
                          <a:srgbClr val="01456F"/>
                        </a:solidFill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u="sng" smtClean="0">
                            <a:solidFill>
                              <a:srgbClr val="01456F"/>
                            </a:solidFill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u="sng" dirty="0">
                    <a:solidFill>
                      <a:srgbClr val="01456F"/>
                    </a:solidFill>
                    <a:cs typeface="XITS Math" panose="02000503000000000000" pitchFamily="50" charset="0"/>
                  </a:rPr>
                  <a:t>之和最大</a:t>
                </a:r>
                <a:r>
                  <a:rPr lang="zh-CN" altLang="en-US" sz="2000" dirty="0">
                    <a:cs typeface="XITS Math" panose="02000503000000000000" pitchFamily="50" charset="0"/>
                  </a:rPr>
                  <a:t>。</a:t>
                </a:r>
                <a:endParaRPr lang="en-US" altLang="zh-CN" sz="2000" dirty="0">
                  <a:cs typeface="XITS Math" panose="02000503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cs typeface="XITS Math" panose="02000503000000000000" pitchFamily="50" charset="0"/>
                  </a:rPr>
                  <a:t>注意到对于支持向量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XITS Math" panose="02000503000000000000" pitchFamily="50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XITS Math" panose="02000503000000000000" pitchFamily="50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XITS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1456F"/>
                    </a:solidFill>
                  </a:rPr>
                  <a:t>，所以有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altLang="zh-CN" sz="2000" b="0" dirty="0">
                  <a:solidFill>
                    <a:srgbClr val="01456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01456F"/>
                    </a:solidFill>
                  </a:rPr>
                  <a:t>SVM</a:t>
                </a:r>
                <a:r>
                  <a:rPr lang="zh-CN" altLang="en-US" sz="2000" b="1" dirty="0">
                    <a:solidFill>
                      <a:srgbClr val="01456F"/>
                    </a:solidFill>
                  </a:rPr>
                  <a:t>问题的基本形式</a:t>
                </a:r>
                <a:endParaRPr lang="en-US" altLang="zh-CN" sz="2000" dirty="0">
                  <a:solidFill>
                    <a:srgbClr val="01456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solidFill>
                    <a:srgbClr val="01456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solidFill>
                      <a:srgbClr val="01456F"/>
                    </a:solidFill>
                  </a:rPr>
                  <a:t>即</a:t>
                </a:r>
                <a:endParaRPr lang="en-US" altLang="zh-CN" sz="2000" dirty="0">
                  <a:solidFill>
                    <a:srgbClr val="01456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solidFill>
                    <a:srgbClr val="01456F"/>
                  </a:solidFill>
                </a:endParaRPr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894C5FA4-7224-46C6-9379-BA99DD6E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601810" y="1800004"/>
                <a:ext cx="5266003" cy="4747954"/>
              </a:xfrm>
              <a:blipFill>
                <a:blip r:embed="rId2"/>
                <a:stretch>
                  <a:fillRect l="-1273" t="-642" r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049D6-235B-49AC-BF29-7F87C4093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MATHEMATICAL PRINCIPLE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C017-9406-4B86-988D-444F98DE6C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0F14855-A5DA-4BE8-A770-76A7AEA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的数学原理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C022CE-7F37-42A5-9532-7B811104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2627240"/>
            <a:ext cx="4971883" cy="3656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29153F-B949-4D86-B73B-D93CC3D8A4F6}"/>
                  </a:ext>
                </a:extLst>
              </p:cNvPr>
              <p:cNvSpPr txBox="1"/>
              <p:nvPr/>
            </p:nvSpPr>
            <p:spPr>
              <a:xfrm>
                <a:off x="6197002" y="5156000"/>
                <a:ext cx="4376691" cy="537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29153F-B949-4D86-B73B-D93CC3D8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02" y="5156000"/>
                <a:ext cx="4376691" cy="537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F165C9-7E7F-4973-B81E-27F0BC45751A}"/>
                  </a:ext>
                </a:extLst>
              </p:cNvPr>
              <p:cNvSpPr txBox="1"/>
              <p:nvPr/>
            </p:nvSpPr>
            <p:spPr>
              <a:xfrm>
                <a:off x="6197002" y="5989849"/>
                <a:ext cx="4376691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F165C9-7E7F-4973-B81E-27F0BC45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02" y="5989849"/>
                <a:ext cx="4376691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086C26-A46F-412F-83B2-984B99E792F0}"/>
                  </a:ext>
                </a:extLst>
              </p:cNvPr>
              <p:cNvSpPr txBox="1"/>
              <p:nvPr/>
            </p:nvSpPr>
            <p:spPr>
              <a:xfrm>
                <a:off x="1193027" y="2790874"/>
                <a:ext cx="129054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086C26-A46F-412F-83B2-984B99E79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27" y="2790874"/>
                <a:ext cx="1290546" cy="184666"/>
              </a:xfrm>
              <a:prstGeom prst="rect">
                <a:avLst/>
              </a:prstGeom>
              <a:blipFill>
                <a:blip r:embed="rId6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86398E-00F7-4F59-9702-1C4B5516E205}"/>
                  </a:ext>
                </a:extLst>
              </p:cNvPr>
              <p:cNvSpPr txBox="1"/>
              <p:nvPr/>
            </p:nvSpPr>
            <p:spPr>
              <a:xfrm>
                <a:off x="2359346" y="3264350"/>
                <a:ext cx="129054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86398E-00F7-4F59-9702-1C4B5516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346" y="3264350"/>
                <a:ext cx="1290546" cy="184666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1003AB-1B46-4A20-A1A8-2E0EED310408}"/>
                  </a:ext>
                </a:extLst>
              </p:cNvPr>
              <p:cNvSpPr txBox="1"/>
              <p:nvPr/>
            </p:nvSpPr>
            <p:spPr>
              <a:xfrm>
                <a:off x="973034" y="4778408"/>
                <a:ext cx="129054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1003AB-1B46-4A20-A1A8-2E0EED31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34" y="4778408"/>
                <a:ext cx="1290546" cy="184666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AE3522-CC0A-4230-BACE-44FB07B2EDC6}"/>
                  </a:ext>
                </a:extLst>
              </p:cNvPr>
              <p:cNvSpPr txBox="1"/>
              <p:nvPr/>
            </p:nvSpPr>
            <p:spPr>
              <a:xfrm>
                <a:off x="1838300" y="3867625"/>
                <a:ext cx="2798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AE3522-CC0A-4230-BACE-44FB07B2E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00" y="3867625"/>
                <a:ext cx="279845" cy="215444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9A1665-548E-4F3F-9E69-E790CB3F0966}"/>
                  </a:ext>
                </a:extLst>
              </p:cNvPr>
              <p:cNvSpPr txBox="1"/>
              <p:nvPr/>
            </p:nvSpPr>
            <p:spPr>
              <a:xfrm>
                <a:off x="2707688" y="5161333"/>
                <a:ext cx="2373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9A1665-548E-4F3F-9E69-E790CB3F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8" y="5161333"/>
                <a:ext cx="237307" cy="215444"/>
              </a:xfrm>
              <a:prstGeom prst="rect">
                <a:avLst/>
              </a:prstGeom>
              <a:blipFill>
                <a:blip r:embed="rId10"/>
                <a:stretch>
                  <a:fillRect r="-1025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win32.potx" id="{FF8736EA-D843-48CE-B220-35F15A4371CB}" vid="{344CDCB4-5941-41B2-8E2E-8B24D2F91C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svm_base</Template>
  <TotalTime>2365</TotalTime>
  <Words>1921</Words>
  <Application>Microsoft Office PowerPoint</Application>
  <PresentationFormat>宽屏</PresentationFormat>
  <Paragraphs>292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Adobe 黑体 Std R</vt:lpstr>
      <vt:lpstr>Gill Sans SemiBold</vt:lpstr>
      <vt:lpstr>楷体</vt:lpstr>
      <vt:lpstr>微软雅黑</vt:lpstr>
      <vt:lpstr>Arial</vt:lpstr>
      <vt:lpstr>Calibri</vt:lpstr>
      <vt:lpstr>Cambria Math</vt:lpstr>
      <vt:lpstr>Consolas</vt:lpstr>
      <vt:lpstr>LM Roman 10</vt:lpstr>
      <vt:lpstr>Times New Roman</vt:lpstr>
      <vt:lpstr>XITS</vt:lpstr>
      <vt:lpstr>XITS Math</vt:lpstr>
      <vt:lpstr>Office 主题​​</vt:lpstr>
      <vt:lpstr>支持向量机（SVM）</vt:lpstr>
      <vt:lpstr>目录</vt:lpstr>
      <vt:lpstr>什么是支持向量机？</vt:lpstr>
      <vt:lpstr>SVM的决策边界</vt:lpstr>
      <vt:lpstr>SVM的决策边界</vt:lpstr>
      <vt:lpstr>SVM的决策边界</vt:lpstr>
      <vt:lpstr>SVM的决策边界</vt:lpstr>
      <vt:lpstr>线性SVM的数学原理</vt:lpstr>
      <vt:lpstr>线性SVM的数学原理</vt:lpstr>
      <vt:lpstr>线性SVM的数学原理</vt:lpstr>
      <vt:lpstr>线性SVM的数学原理</vt:lpstr>
      <vt:lpstr>线性SVM的数学原理</vt:lpstr>
      <vt:lpstr>线性SVM的数学原理</vt:lpstr>
      <vt:lpstr>线性SVM的数学原理</vt:lpstr>
      <vt:lpstr>非线性SVM</vt:lpstr>
      <vt:lpstr>非线性SVM</vt:lpstr>
      <vt:lpstr>非线性SVM：核方法</vt:lpstr>
      <vt:lpstr>非线性SVM：核方法</vt:lpstr>
      <vt:lpstr>非线性SVM：核方法</vt:lpstr>
      <vt:lpstr>SVM的扩展</vt:lpstr>
      <vt:lpstr>SVM的扩展</vt:lpstr>
      <vt:lpstr>SVM的Python实现</vt:lpstr>
      <vt:lpstr>SVM的Python实现</vt:lpstr>
      <vt:lpstr>SVM的Python实现</vt:lpstr>
      <vt:lpstr>SVM的Python实现</vt:lpstr>
      <vt:lpstr>SVM的Python实现</vt:lpstr>
      <vt:lpstr>优点与缺点</vt:lpstr>
      <vt:lpstr>总结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支持向量机（SVM）</dc:title>
  <dc:creator>John Laevablade</dc:creator>
  <cp:lastModifiedBy>John Laevablade</cp:lastModifiedBy>
  <cp:revision>77</cp:revision>
  <dcterms:created xsi:type="dcterms:W3CDTF">2021-11-29T06:02:41Z</dcterms:created>
  <dcterms:modified xsi:type="dcterms:W3CDTF">2021-12-03T15:57:56Z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