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4" r:id="rId6"/>
    <p:sldId id="257" r:id="rId7"/>
    <p:sldId id="265" r:id="rId8"/>
    <p:sldId id="262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1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1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7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0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2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0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04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5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59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74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C3FF-234F-4F86-B415-6296A327A6EF}" type="datetimeFigureOut">
              <a:rPr lang="ko-KR" altLang="en-US" smtClean="0"/>
              <a:t>2019-11-03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ADFE-3F1F-47FA-BB3F-9F8FD8B85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8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7772400" cy="252027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수면무호흡증 환자를 위한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호흡 유도 베개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(Respiratory-induced pillows for sleep apnea patients)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3608" y="4149080"/>
            <a:ext cx="7488832" cy="504056"/>
          </a:xfrm>
        </p:spPr>
        <p:txBody>
          <a:bodyPr/>
          <a:lstStyle/>
          <a:p>
            <a:r>
              <a:rPr lang="ko-KR" altLang="en-US" sz="2000" spc="-150" dirty="0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en-US" altLang="ko-KR" sz="2000" spc="-150" dirty="0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GUSTO</a:t>
            </a:r>
            <a:r>
              <a:rPr lang="ko-KR" altLang="en-US" sz="2000" spc="-150" dirty="0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000" spc="-150" dirty="0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  </a:t>
            </a:r>
            <a:r>
              <a:rPr lang="ko-KR" altLang="en-US" sz="2000" spc="-150" dirty="0" err="1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임베디드시스템전공</a:t>
            </a:r>
            <a:r>
              <a:rPr lang="ko-KR" altLang="en-US" sz="2000" spc="-150" dirty="0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2000" spc="-150" dirty="0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  </a:t>
            </a:r>
            <a:r>
              <a:rPr lang="ko-KR" altLang="en-US" sz="2000" spc="-150" dirty="0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이정훈</a:t>
            </a:r>
            <a:r>
              <a:rPr lang="en-US" altLang="ko-KR" sz="2000" spc="-150" dirty="0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spc="-150" dirty="0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전세환</a:t>
            </a:r>
            <a:r>
              <a:rPr lang="en-US" altLang="ko-KR" sz="2000" spc="-150" dirty="0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spc="-150" dirty="0" err="1" smtClean="0">
                <a:solidFill>
                  <a:srgbClr val="2E6EB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김우완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6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2448272" cy="367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45" y="1628800"/>
            <a:ext cx="2761507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84" y="1628800"/>
            <a:ext cx="251968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89466" y="5514620"/>
            <a:ext cx="24482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/>
            <a:r>
              <a:rPr lang="ko-KR" altLang="en-US" sz="2400" spc="450" baseline="6000" dirty="0" err="1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알람</a:t>
            </a:r>
            <a:r>
              <a:rPr lang="ko-KR" altLang="en-US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 기능</a:t>
            </a:r>
            <a:r>
              <a:rPr lang="en-US" altLang="ko-KR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,</a:t>
            </a:r>
            <a:endParaRPr lang="en-US" altLang="ko-KR" sz="24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just"/>
            <a:r>
              <a:rPr lang="ko-KR" altLang="en-US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실시간 센서 수신 값</a:t>
            </a:r>
            <a:endParaRPr lang="en-US" altLang="ko-KR" sz="24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just"/>
            <a:r>
              <a:rPr lang="ko-KR" altLang="en-US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및</a:t>
            </a:r>
            <a:r>
              <a:rPr lang="en-US" altLang="ko-KR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 </a:t>
            </a:r>
            <a:r>
              <a:rPr lang="ko-KR" altLang="en-US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수면자세 표기</a:t>
            </a:r>
            <a:endParaRPr lang="en-US" altLang="ko-KR" sz="24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78645" y="5514620"/>
            <a:ext cx="2905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ko-KR" altLang="en-US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시간당 </a:t>
            </a:r>
            <a:r>
              <a:rPr lang="en-US" altLang="ko-KR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SpO2</a:t>
            </a:r>
            <a:r>
              <a:rPr lang="ko-KR" altLang="en-US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값 그래프</a:t>
            </a:r>
            <a:endParaRPr lang="en-US" altLang="ko-KR" sz="24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/>
            <a:r>
              <a:rPr lang="ko-KR" altLang="en-US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표기</a:t>
            </a:r>
            <a:r>
              <a:rPr lang="en-US" altLang="ko-KR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 </a:t>
            </a:r>
            <a:r>
              <a:rPr lang="en-US" altLang="ko-KR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(</a:t>
            </a:r>
            <a:r>
              <a:rPr lang="en-US" altLang="ko-KR" sz="2400" spc="450" baseline="6000" dirty="0" err="1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linechart</a:t>
            </a:r>
            <a:r>
              <a:rPr lang="en-US" altLang="ko-KR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084168" y="5514620"/>
            <a:ext cx="2915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/>
            <a:r>
              <a:rPr lang="ko-KR" altLang="en-US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뒤척임</a:t>
            </a:r>
            <a:r>
              <a:rPr lang="en-US" altLang="ko-KR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(</a:t>
            </a:r>
            <a:r>
              <a:rPr lang="ko-KR" altLang="en-US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자세변화수치</a:t>
            </a:r>
            <a:r>
              <a:rPr lang="en-US" altLang="ko-KR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)</a:t>
            </a:r>
          </a:p>
          <a:p>
            <a:pPr marL="180975" indent="-180975"/>
            <a:r>
              <a:rPr lang="ko-KR" altLang="en-US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그래프 표기</a:t>
            </a:r>
            <a:r>
              <a:rPr lang="en-US" altLang="ko-KR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(</a:t>
            </a:r>
            <a:r>
              <a:rPr lang="en-US" altLang="ko-KR" sz="2400" spc="450" baseline="6000" dirty="0" err="1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piechart</a:t>
            </a:r>
            <a:r>
              <a:rPr lang="en-US" altLang="ko-KR" sz="24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)</a:t>
            </a:r>
            <a:endParaRPr lang="en-US" altLang="ko-KR" sz="24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2860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132856"/>
            <a:ext cx="8352928" cy="308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just"/>
            <a:r>
              <a:rPr lang="en-US" altLang="ko-KR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-</a:t>
            </a:r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수면 데이터</a:t>
            </a:r>
            <a:r>
              <a:rPr lang="en-US" altLang="ko-KR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(</a:t>
            </a:r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혈중 산소 포화도</a:t>
            </a:r>
            <a:r>
              <a:rPr lang="en-US" altLang="ko-KR" sz="3600" spc="450" baseline="6000" dirty="0" smtClean="0">
                <a:solidFill>
                  <a:srgbClr val="0A8040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, </a:t>
            </a:r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뒤척임 횟수</a:t>
            </a:r>
            <a:r>
              <a:rPr lang="en-US" altLang="ko-KR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,</a:t>
            </a:r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 수면자세</a:t>
            </a:r>
            <a:r>
              <a:rPr lang="en-US" altLang="ko-KR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, </a:t>
            </a:r>
            <a:r>
              <a:rPr lang="ko-KR" altLang="en-US" sz="3600" spc="450" baseline="6000" dirty="0" err="1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심박수</a:t>
            </a:r>
            <a:r>
              <a:rPr lang="en-US" altLang="ko-KR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)</a:t>
            </a:r>
            <a:r>
              <a:rPr lang="ko-KR" altLang="en-US" sz="3600" spc="450" baseline="6000" dirty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 </a:t>
            </a:r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획득을 통한 사용자 </a:t>
            </a:r>
            <a:r>
              <a:rPr lang="en-US" altLang="ko-KR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feedback</a:t>
            </a:r>
          </a:p>
          <a:p>
            <a:pPr marL="180975" indent="-180975" algn="just"/>
            <a:endParaRPr lang="en-US" altLang="ko-KR" sz="3600" spc="450" baseline="6000" dirty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just"/>
            <a:endParaRPr lang="en-US" altLang="ko-KR" sz="2000" spc="450" baseline="6000" dirty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just"/>
            <a:r>
              <a:rPr lang="en-US" altLang="ko-KR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-</a:t>
            </a:r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수면 무호흡증으로 인한 위험을 사전에 방지</a:t>
            </a:r>
            <a:endParaRPr lang="en-US" altLang="ko-KR" sz="36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just"/>
            <a:endParaRPr lang="en-US" altLang="ko-KR" sz="36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just"/>
            <a:endParaRPr lang="en-US" altLang="ko-KR" sz="2000" spc="450" baseline="6000" dirty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just"/>
            <a:r>
              <a:rPr lang="en-US" altLang="ko-KR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-</a:t>
            </a:r>
            <a:r>
              <a:rPr lang="ko-KR" altLang="en-US" sz="3600" spc="450" baseline="6000" dirty="0" err="1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양압기에</a:t>
            </a:r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 비해 가격이 </a:t>
            </a:r>
            <a:r>
              <a:rPr lang="ko-KR" altLang="en-US" sz="3600" spc="450" baseline="6000" dirty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저렴하고 크기가 작아 </a:t>
            </a:r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쉬운 보급화 기대</a:t>
            </a:r>
            <a:endParaRPr lang="en-US" altLang="ko-KR" sz="3600" spc="450" baseline="6000" dirty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25163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0033" y="47667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수면장애의 증가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26"/>
          <a:stretch/>
        </p:blipFill>
        <p:spPr>
          <a:xfrm>
            <a:off x="730533" y="1989318"/>
            <a:ext cx="5497652" cy="2951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717032"/>
            <a:ext cx="6795088" cy="21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19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5556" y="476672"/>
            <a:ext cx="8280920" cy="1222684"/>
          </a:xfrm>
        </p:spPr>
        <p:txBody>
          <a:bodyPr/>
          <a:lstStyle/>
          <a:p>
            <a:r>
              <a:rPr lang="ko-KR" altLang="en-US" dirty="0" smtClean="0"/>
              <a:t>수면무호흡증이란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022271"/>
            <a:ext cx="792088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: </a:t>
            </a:r>
            <a:r>
              <a:rPr lang="ko-KR" altLang="en-US" dirty="0" smtClean="0"/>
              <a:t>수면 중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초 이상 호흡이 정지하는 현상을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무호흡</a:t>
            </a:r>
            <a:r>
              <a:rPr lang="ko-KR" altLang="en-US" dirty="0" err="1" smtClean="0"/>
              <a:t>이라</a:t>
            </a:r>
            <a:r>
              <a:rPr lang="ko-KR" altLang="en-US" dirty="0" smtClean="0"/>
              <a:t> 하며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무호흡이</a:t>
            </a:r>
            <a:r>
              <a:rPr lang="ko-KR" altLang="en-US" dirty="0" smtClean="0"/>
              <a:t> 수면 시간당 </a:t>
            </a:r>
            <a:r>
              <a:rPr lang="en-US" altLang="ko-KR" dirty="0" smtClean="0"/>
              <a:t>15</a:t>
            </a:r>
            <a:r>
              <a:rPr lang="ko-KR" altLang="en-US" dirty="0" smtClean="0"/>
              <a:t>회 이상인 경우를 </a:t>
            </a:r>
            <a:r>
              <a:rPr lang="ko-KR" altLang="en-US" b="1" dirty="0" smtClean="0">
                <a:solidFill>
                  <a:srgbClr val="FF0000"/>
                </a:solidFill>
              </a:rPr>
              <a:t>수면무호흡증</a:t>
            </a:r>
            <a:r>
              <a:rPr lang="ko-KR" altLang="en-US" dirty="0" smtClean="0"/>
              <a:t>이라 한다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80" y="3284984"/>
            <a:ext cx="7011072" cy="2083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72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3648" y="203620"/>
            <a:ext cx="6203032" cy="1143000"/>
          </a:xfrm>
        </p:spPr>
        <p:txBody>
          <a:bodyPr/>
          <a:lstStyle/>
          <a:p>
            <a:r>
              <a:rPr lang="ko-KR" altLang="en-US" dirty="0" smtClean="0"/>
              <a:t>기존 해결책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21" y="1386225"/>
            <a:ext cx="2952328" cy="192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postfiles.pstatic.net/MjAxOTA4MjhfMjgw/MDAxNTY2OTIwNDUwMTA3.mcAXtjw4FdGv4yqiiYo3CpTQXutQ9VGo1D7k4CoULJ4g.CPVWbiVHWu9zQ5ndc88iTXQOPYMReMo2rj7fXa1rRicg.JPEG.koddacjipapa/1.jpg?type=w96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7" b="7871"/>
          <a:stretch/>
        </p:blipFill>
        <p:spPr bwMode="auto">
          <a:xfrm>
            <a:off x="773694" y="1445112"/>
            <a:ext cx="4464407" cy="37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580112" y="3261867"/>
            <a:ext cx="2751756" cy="349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5373216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/>
              <a:t>가격이 비싸다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착용 시 불편함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ko-KR" altLang="en-US" sz="2000" dirty="0" smtClean="0"/>
              <a:t>인위적 호흡으로 인한 거부감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11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185" y="548680"/>
            <a:ext cx="8229600" cy="100811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호흡 유도 시스템을 제안</a:t>
            </a:r>
            <a:endParaRPr lang="ko-KR" altLang="en-US" dirty="0"/>
          </a:p>
        </p:txBody>
      </p:sp>
      <p:pic>
        <p:nvPicPr>
          <p:cNvPr id="3074" name="Picture 2" descr="구스 다운  베개 70x50cm 3가지 타입 선택형 호텔식 거위털베개 포시즌구스 : 포시즌 구스by안트메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851" y="2061286"/>
            <a:ext cx="2186269" cy="2186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디자인이 돋보이는 소니 스마트밴드 톡[소니스마트밴드 톡-SWR30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47832"/>
            <a:ext cx="2304256" cy="21862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아이폰11 야간모드 이렇게 쓸수있어요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60848"/>
            <a:ext cx="2186270" cy="2160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/>
          <p:cNvCxnSpPr/>
          <p:nvPr/>
        </p:nvCxnSpPr>
        <p:spPr>
          <a:xfrm>
            <a:off x="2843808" y="3127953"/>
            <a:ext cx="5040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796136" y="3127953"/>
            <a:ext cx="5040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55994" y="4684494"/>
            <a:ext cx="228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SpO2 </a:t>
            </a:r>
            <a:r>
              <a:rPr lang="ko-KR" altLang="en-US" dirty="0" smtClean="0"/>
              <a:t>수치를 통</a:t>
            </a:r>
            <a:r>
              <a:rPr lang="ko-KR" altLang="en-US" dirty="0"/>
              <a:t>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수면 중 위험을 감지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91880" y="468449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자세 교정을 통한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호흡유</a:t>
            </a:r>
            <a:r>
              <a:rPr lang="ko-KR" altLang="en-US" dirty="0"/>
              <a:t>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0238" y="468449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수면 리듬 저장 및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시각화</a:t>
            </a:r>
            <a:r>
              <a:rPr lang="en-US" altLang="ko-KR" dirty="0" smtClean="0"/>
              <a:t>(Feedback)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98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119B5AEB-8792-467A-8C85-19DE5761B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916832"/>
            <a:ext cx="8229600" cy="37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4086" y="188640"/>
            <a:ext cx="5546195" cy="1143000"/>
          </a:xfrm>
        </p:spPr>
        <p:txBody>
          <a:bodyPr/>
          <a:lstStyle/>
          <a:p>
            <a:r>
              <a:rPr lang="ko-KR" altLang="en-US" dirty="0" smtClean="0"/>
              <a:t>손목밴드 시스</a:t>
            </a:r>
            <a:r>
              <a:rPr lang="ko-KR" altLang="en-US" dirty="0"/>
              <a:t>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37695" y="4698746"/>
            <a:ext cx="2168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/>
            <a:r>
              <a:rPr lang="en-US" altLang="ko-KR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SpO2 </a:t>
            </a:r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측정</a:t>
            </a:r>
            <a:endParaRPr lang="en-US" altLang="ko-KR" sz="36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F4DFA3B-0AE5-41EA-9C94-013D4031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51" y="2046077"/>
            <a:ext cx="3888432" cy="212388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5656191" y="2931861"/>
            <a:ext cx="576064" cy="594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240741" y="1802361"/>
            <a:ext cx="666074" cy="3661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07215" y="2285530"/>
            <a:ext cx="17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Max30100</a:t>
            </a:r>
          </a:p>
          <a:p>
            <a:pPr algn="ctr"/>
            <a:r>
              <a:rPr lang="en-US" altLang="ko-KR" dirty="0" smtClean="0"/>
              <a:t>Sensor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237695" y="5346818"/>
            <a:ext cx="2368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/>
            <a:r>
              <a:rPr lang="ko-KR" altLang="en-US" sz="3600" spc="450" baseline="6000" dirty="0" err="1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심박수</a:t>
            </a:r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 측정</a:t>
            </a:r>
            <a:endParaRPr lang="en-US" altLang="ko-KR" sz="36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63852" y="4580763"/>
            <a:ext cx="2862790" cy="152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ctr"/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수면리듬 측정</a:t>
            </a:r>
            <a:endParaRPr lang="en-US" altLang="ko-KR" sz="36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ctr"/>
            <a:r>
              <a:rPr lang="ko-KR" altLang="en-US" sz="36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및</a:t>
            </a:r>
            <a:endParaRPr lang="en-US" altLang="ko-KR" sz="36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ctr"/>
            <a:r>
              <a:rPr lang="ko-KR" altLang="en-US" sz="3600" spc="450" baseline="6000" dirty="0" smtClean="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수면위험 감지</a:t>
            </a:r>
            <a:endParaRPr lang="en-US" altLang="ko-KR" sz="3600" spc="450" baseline="6000" dirty="0" smtClean="0">
              <a:solidFill>
                <a:srgbClr val="FF0000"/>
              </a:solidFill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ctr"/>
            <a:r>
              <a:rPr lang="en-US" altLang="ko-KR" sz="3200" spc="450" baseline="6000" dirty="0" smtClean="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(SpO2 90</a:t>
            </a:r>
            <a:r>
              <a:rPr lang="ko-KR" altLang="en-US" sz="3200" spc="450" baseline="6000" dirty="0" smtClean="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이하</a:t>
            </a:r>
            <a:r>
              <a:rPr lang="en-US" altLang="ko-KR" sz="3200" spc="450" baseline="6000" dirty="0" smtClean="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)</a:t>
            </a:r>
            <a:endParaRPr lang="en-US" altLang="ko-KR" sz="3200" spc="450" baseline="6000" dirty="0" smtClean="0">
              <a:solidFill>
                <a:srgbClr val="FF0000"/>
              </a:solidFill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906815" y="2071229"/>
            <a:ext cx="576064" cy="594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7646" y="1496931"/>
            <a:ext cx="178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luetooth</a:t>
            </a: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249758" y="2665473"/>
            <a:ext cx="545489" cy="442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742303" y="2886745"/>
            <a:ext cx="576064" cy="594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1826695" y="2707128"/>
            <a:ext cx="936104" cy="458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7019" y="2392106"/>
            <a:ext cx="1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MCU</a:t>
            </a:r>
          </a:p>
        </p:txBody>
      </p:sp>
      <p:sp>
        <p:nvSpPr>
          <p:cNvPr id="36" name="타원 35"/>
          <p:cNvSpPr/>
          <p:nvPr/>
        </p:nvSpPr>
        <p:spPr>
          <a:xfrm>
            <a:off x="3490487" y="2756874"/>
            <a:ext cx="288032" cy="594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3729478" y="1802361"/>
            <a:ext cx="698506" cy="9545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78731" y="1433029"/>
            <a:ext cx="12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Battery</a:t>
            </a:r>
          </a:p>
        </p:txBody>
      </p:sp>
      <p:sp>
        <p:nvSpPr>
          <p:cNvPr id="41" name="오른쪽 화살표 40"/>
          <p:cNvSpPr/>
          <p:nvPr/>
        </p:nvSpPr>
        <p:spPr>
          <a:xfrm>
            <a:off x="3524182" y="5136456"/>
            <a:ext cx="1604347" cy="417239"/>
          </a:xfrm>
          <a:prstGeom prst="rightArrow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6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무호흡증의 수치적 위험 기준</a:t>
            </a:r>
            <a:r>
              <a:rPr lang="en-US" altLang="ko-KR" sz="3600" dirty="0" smtClean="0"/>
              <a:t>(SpO2)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4" y="1748174"/>
            <a:ext cx="3212935" cy="429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34413"/>
            <a:ext cx="4214491" cy="429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84728"/>
            <a:ext cx="3914775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91" y="6038739"/>
            <a:ext cx="1733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4354" y="5470817"/>
            <a:ext cx="211543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베개 시스템</a:t>
            </a:r>
            <a:endParaRPr lang="ko-KR" altLang="en-US" dirty="0"/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xmlns="" id="{F3093961-8977-4C97-97B0-8CC0C561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15120"/>
            <a:ext cx="3867392" cy="223224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9" b="7669"/>
          <a:stretch/>
        </p:blipFill>
        <p:spPr bwMode="auto">
          <a:xfrm>
            <a:off x="5076056" y="1815120"/>
            <a:ext cx="351559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타원 6"/>
          <p:cNvSpPr/>
          <p:nvPr/>
        </p:nvSpPr>
        <p:spPr>
          <a:xfrm>
            <a:off x="6444208" y="2855198"/>
            <a:ext cx="576064" cy="594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275167" y="2791251"/>
            <a:ext cx="576064" cy="594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956376" y="1999163"/>
            <a:ext cx="576064" cy="594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979712" y="3313487"/>
            <a:ext cx="1008112" cy="36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835696" y="2855198"/>
            <a:ext cx="1296144" cy="4137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2483768" y="1585295"/>
            <a:ext cx="349253" cy="1269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1835696" y="3506953"/>
            <a:ext cx="144016" cy="6706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076056" y="3252003"/>
            <a:ext cx="349253" cy="9255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602385" y="3385495"/>
            <a:ext cx="174627" cy="872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H="1" flipV="1">
            <a:off x="7956376" y="1369271"/>
            <a:ext cx="199881" cy="634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6104" y="4258022"/>
            <a:ext cx="12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Battery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84869" y="4258022"/>
            <a:ext cx="154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MCU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63310" y="980728"/>
            <a:ext cx="178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luetooth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4047368"/>
            <a:ext cx="178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Presse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Sensor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37623" y="1165008"/>
            <a:ext cx="178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Vibrator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33021" y="4136933"/>
            <a:ext cx="178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err="1" smtClean="0"/>
              <a:t>전면부</a:t>
            </a:r>
            <a:r>
              <a:rPr lang="en-US" altLang="ko-KR" dirty="0" smtClean="0"/>
              <a:t>&gt;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86190" y="4136933"/>
            <a:ext cx="178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err="1"/>
              <a:t>후</a:t>
            </a:r>
            <a:r>
              <a:rPr lang="ko-KR" altLang="en-US" dirty="0" err="1" smtClean="0"/>
              <a:t>면부</a:t>
            </a:r>
            <a:r>
              <a:rPr lang="en-US" altLang="ko-KR" dirty="0" smtClean="0"/>
              <a:t>&gt;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88582" y="5085184"/>
            <a:ext cx="87494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just"/>
            <a:r>
              <a:rPr lang="en-US" altLang="ko-KR" sz="32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1.</a:t>
            </a:r>
            <a:r>
              <a:rPr lang="ko-KR" altLang="en-US" sz="32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압력센서를 통한 대략적인 수면자세 판단</a:t>
            </a:r>
            <a:endParaRPr lang="en-US" altLang="ko-KR" sz="32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just"/>
            <a:endParaRPr lang="en-US" altLang="ko-KR" sz="9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  <a:p>
            <a:pPr marL="180975" indent="-180975" algn="just"/>
            <a:r>
              <a:rPr lang="en-US" altLang="ko-KR" sz="32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2.</a:t>
            </a:r>
            <a:r>
              <a:rPr lang="ko-KR" altLang="en-US" sz="32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수면 위험신호 수신 시 진동발생을 통해</a:t>
            </a:r>
            <a:r>
              <a:rPr lang="en-US" altLang="ko-KR" sz="2800" spc="450" baseline="6000" dirty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 </a:t>
            </a:r>
            <a:r>
              <a:rPr lang="ko-KR" altLang="en-US" sz="3200" spc="450" baseline="6000" dirty="0" smtClean="0">
                <a:latin typeface="HY울릉도M" panose="02030600000101010101" pitchFamily="18" charset="-127"/>
                <a:ea typeface="HY울릉도M" panose="02030600000101010101" pitchFamily="18" charset="-127"/>
                <a:cs typeface="Bookman Old Style"/>
              </a:rPr>
              <a:t>자세변화를 유도→ 기도 확보</a:t>
            </a:r>
            <a:endParaRPr lang="en-US" altLang="ko-KR" sz="3200" spc="450" baseline="6000" dirty="0" smtClean="0">
              <a:latin typeface="HY울릉도M" panose="02030600000101010101" pitchFamily="18" charset="-127"/>
              <a:ea typeface="HY울릉도M" panose="02030600000101010101" pitchFamily="18" charset="-127"/>
              <a:cs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5640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204</Words>
  <Application>Microsoft Office PowerPoint</Application>
  <PresentationFormat>화면 슬라이드 쇼(4:3)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수면무호흡증 환자를 위한 호흡 유도 베개 (Respiratory-induced pillows for sleep apnea patients)</vt:lpstr>
      <vt:lpstr>수면장애의 증가</vt:lpstr>
      <vt:lpstr>수면무호흡증이란?</vt:lpstr>
      <vt:lpstr>기존 해결책</vt:lpstr>
      <vt:lpstr>호흡 유도 시스템을 제안</vt:lpstr>
      <vt:lpstr>시스템 구성도</vt:lpstr>
      <vt:lpstr>손목밴드 시스템</vt:lpstr>
      <vt:lpstr>무호흡증의 수치적 위험 기준(SpO2)</vt:lpstr>
      <vt:lpstr>베개 시스템</vt:lpstr>
      <vt:lpstr>안드로이드 앱</vt:lpstr>
      <vt:lpstr>기대 효과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수면무호흡증 환자를 위한 호흡 유도 베개 (Respiratory-induced pillows for sleep apnea patients)</dc:title>
  <dc:creator>user</dc:creator>
  <cp:lastModifiedBy>user</cp:lastModifiedBy>
  <cp:revision>18</cp:revision>
  <dcterms:created xsi:type="dcterms:W3CDTF">2019-11-03T07:24:51Z</dcterms:created>
  <dcterms:modified xsi:type="dcterms:W3CDTF">2019-11-03T10:12:00Z</dcterms:modified>
</cp:coreProperties>
</file>