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9144000" cy="6858000" type="screen4x3"/>
  <p:notesSz cx="6858000" cy="9144000"/>
  <p:embeddedFontLst>
    <p:embeddedFont>
      <p:font typeface="Yoon 윤고딕 530_TT" panose="020B0600000101010101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EDAD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1" autoAdjust="0"/>
  </p:normalViewPr>
  <p:slideViewPr>
    <p:cSldViewPr showGuides="1">
      <p:cViewPr varScale="1">
        <p:scale>
          <a:sx n="57" d="100"/>
          <a:sy n="57" d="100"/>
        </p:scale>
        <p:origin x="17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9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2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5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2C1D-933F-4479-8680-0641F1AB03C6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C4F4-F1F6-4524-AD71-75429F4D2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1376679">
            <a:off x="-611715" y="-361466"/>
            <a:ext cx="9144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0" y="1888956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Smart Pillow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666"/>
              </a:solidFill>
              <a:effectLst>
                <a:reflection blurRad="6350" stA="15000" endPos="33000" dist="12700" dir="5400000" sy="-100000" algn="bl" rotWithShape="0"/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321297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+mj-ea"/>
                <a:ea typeface="+mj-ea"/>
              </a:rPr>
              <a:t>수면 질 개선을 위한 스마트 베개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9584" y="3985734"/>
            <a:ext cx="4102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임베디드 시스템 공학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이정훈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전세환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김우완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-684584" y="3068960"/>
            <a:ext cx="8064896" cy="0"/>
          </a:xfrm>
          <a:prstGeom prst="straightConnector1">
            <a:avLst/>
          </a:prstGeom>
          <a:ln w="19050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수면">
            <a:extLst>
              <a:ext uri="{FF2B5EF4-FFF2-40B4-BE49-F238E27FC236}">
                <a16:creationId xmlns:a16="http://schemas.microsoft.com/office/drawing/2014/main" id="{0CFF6CE4-05AE-4C7B-BF95-0E5870DE3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02" y="4388737"/>
            <a:ext cx="2422074" cy="2422074"/>
          </a:xfrm>
          <a:prstGeom prst="rect">
            <a:avLst/>
          </a:prstGeom>
        </p:spPr>
      </p:pic>
      <p:pic>
        <p:nvPicPr>
          <p:cNvPr id="10" name="그래픽 9" descr="달과 별">
            <a:extLst>
              <a:ext uri="{FF2B5EF4-FFF2-40B4-BE49-F238E27FC236}">
                <a16:creationId xmlns:a16="http://schemas.microsoft.com/office/drawing/2014/main" id="{DDA21B73-0DFF-4F9F-881A-19D066477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5816" y="4545123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1376679">
            <a:off x="-611715" y="-361466"/>
            <a:ext cx="9144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3728" y="1960964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Index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666"/>
              </a:solidFill>
              <a:effectLst>
                <a:reflection blurRad="6350" stA="15000" endPos="33000" dist="12700" dir="5400000" sy="-100000" algn="bl" rotWithShape="0"/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068960"/>
            <a:ext cx="25922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개발동기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pPr algn="di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작품개요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3 .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시스템 구성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27984" y="2514962"/>
            <a:ext cx="1800200" cy="0"/>
          </a:xfrm>
          <a:prstGeom prst="straightConnector1">
            <a:avLst/>
          </a:prstGeom>
          <a:ln w="19050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540568" y="2514962"/>
            <a:ext cx="2376264" cy="0"/>
          </a:xfrm>
          <a:prstGeom prst="line">
            <a:avLst/>
          </a:prstGeom>
          <a:ln w="1905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1A8BDFF-3D04-4A5A-A010-EC9D4C1E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" y="3259492"/>
            <a:ext cx="2631449" cy="362589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31208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EEEF88-A903-48A2-9620-4D193FD4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3862" cy="1268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BA364-93A8-43A3-AC32-6EF6C074FC8B}"/>
              </a:ext>
            </a:extLst>
          </p:cNvPr>
          <p:cNvSpPr txBox="1"/>
          <p:nvPr/>
        </p:nvSpPr>
        <p:spPr>
          <a:xfrm>
            <a:off x="1043608" y="1844824"/>
            <a:ext cx="782165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수면은 우리 삶에 있어 무시할 수 없는 비중을 차지 한다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베개의 높이는 수면의 질을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수면의 질은 수명을 결정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(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베개의 높이가 너무 높으면 어깨와 목의 근육을 피로하게 한다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.)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: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잘못된 수면으로 피로를 해결하지 못하는 현대인들을 위해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수면 질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개선을 위한 스마트 베개를 제안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A4BADF-57FF-4640-B9AC-3FFF90D9FE3C}"/>
              </a:ext>
            </a:extLst>
          </p:cNvPr>
          <p:cNvCxnSpPr>
            <a:cxnSpLocks/>
          </p:cNvCxnSpPr>
          <p:nvPr/>
        </p:nvCxnSpPr>
        <p:spPr>
          <a:xfrm>
            <a:off x="1547664" y="5081471"/>
            <a:ext cx="5093341" cy="0"/>
          </a:xfrm>
          <a:prstGeom prst="straightConnector1">
            <a:avLst/>
          </a:prstGeom>
          <a:ln w="22225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56B50E-7F12-4672-9008-E9D2DB0663AD}"/>
              </a:ext>
            </a:extLst>
          </p:cNvPr>
          <p:cNvSpPr txBox="1"/>
          <p:nvPr/>
        </p:nvSpPr>
        <p:spPr>
          <a:xfrm>
            <a:off x="269896" y="4462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3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+mn-ea"/>
              </a:rPr>
              <a:t>1.</a:t>
            </a:r>
            <a:r>
              <a:rPr lang="ko-KR" altLang="en-US" sz="3200" b="1" i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latin typeface="+mn-ea"/>
              </a:rPr>
              <a:t>개발 동기</a:t>
            </a:r>
            <a:endParaRPr lang="en-US" altLang="ko-KR" sz="2400" b="1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A3AA3E-13D6-49E0-BC5D-FEC31C35C2A6}"/>
              </a:ext>
            </a:extLst>
          </p:cNvPr>
          <p:cNvCxnSpPr>
            <a:cxnSpLocks/>
          </p:cNvCxnSpPr>
          <p:nvPr/>
        </p:nvCxnSpPr>
        <p:spPr>
          <a:xfrm>
            <a:off x="1557832" y="4653136"/>
            <a:ext cx="6793201" cy="0"/>
          </a:xfrm>
          <a:prstGeom prst="straightConnector1">
            <a:avLst/>
          </a:prstGeom>
          <a:ln w="22225">
            <a:solidFill>
              <a:srgbClr val="0066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28D6B6-B0CA-4E0B-9C96-EB484D38FB2E}"/>
              </a:ext>
            </a:extLst>
          </p:cNvPr>
          <p:cNvCxnSpPr>
            <a:cxnSpLocks/>
          </p:cNvCxnSpPr>
          <p:nvPr/>
        </p:nvCxnSpPr>
        <p:spPr>
          <a:xfrm>
            <a:off x="611560" y="764704"/>
            <a:ext cx="26642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693DF6-10F6-434B-A28A-BCB4C796C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71" y="170639"/>
            <a:ext cx="2025087" cy="11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EEEF88-A903-48A2-9620-4D193FD4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3862" cy="1268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56B50E-7F12-4672-9008-E9D2DB0663AD}"/>
              </a:ext>
            </a:extLst>
          </p:cNvPr>
          <p:cNvSpPr txBox="1"/>
          <p:nvPr/>
        </p:nvSpPr>
        <p:spPr>
          <a:xfrm>
            <a:off x="269896" y="44624"/>
            <a:ext cx="259228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1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개요</a:t>
            </a:r>
            <a:endParaRPr kumimoji="0" lang="en-US" altLang="ko-KR" sz="2400" b="1" i="1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25E768-861D-4943-919E-83024448AC0B}"/>
              </a:ext>
            </a:extLst>
          </p:cNvPr>
          <p:cNvCxnSpPr>
            <a:cxnSpLocks/>
          </p:cNvCxnSpPr>
          <p:nvPr/>
        </p:nvCxnSpPr>
        <p:spPr>
          <a:xfrm>
            <a:off x="611560" y="764704"/>
            <a:ext cx="26642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B031E-3976-46FA-922D-E1E830EC937B}"/>
              </a:ext>
            </a:extLst>
          </p:cNvPr>
          <p:cNvSpPr txBox="1"/>
          <p:nvPr/>
        </p:nvSpPr>
        <p:spPr>
          <a:xfrm>
            <a:off x="500609" y="1738954"/>
            <a:ext cx="8622584" cy="400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베개의 높낮이를 </a:t>
            </a:r>
            <a:r>
              <a:rPr lang="en-US" altLang="ko-KR" dirty="0"/>
              <a:t>"</a:t>
            </a:r>
            <a:r>
              <a:rPr lang="ko-KR" altLang="en-US" dirty="0" err="1"/>
              <a:t>저→고</a:t>
            </a:r>
            <a:r>
              <a:rPr lang="en-US" altLang="ko-KR" dirty="0"/>
              <a:t>"</a:t>
            </a:r>
            <a:r>
              <a:rPr lang="ko-KR" altLang="en-US" dirty="0"/>
              <a:t>로 높여가며 목 부근에 설치된 근전도 센서를 사용해 사용자에게 적합한 최적의 베개 높이를 측정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 </a:t>
            </a:r>
            <a:r>
              <a:rPr lang="ko-KR" altLang="en-US" dirty="0"/>
              <a:t>높이 조절의 방법은 공기 혹은 물 주입</a:t>
            </a:r>
            <a:r>
              <a:rPr lang="en-US" altLang="ko-KR" dirty="0"/>
              <a:t>, </a:t>
            </a:r>
            <a:r>
              <a:rPr lang="ko-KR" altLang="en-US" dirty="0"/>
              <a:t>모터를 사용한 높이 조절 등을 논의 중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최적의 높이를 사용자에게 어플리케이션을 통해 알려주고</a:t>
            </a:r>
            <a:r>
              <a:rPr lang="en-US" altLang="ko-KR" dirty="0"/>
              <a:t>, </a:t>
            </a:r>
            <a:r>
              <a:rPr lang="ko-KR" altLang="en-US" dirty="0"/>
              <a:t>베개의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높이를 조절한다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베개 커버에 설치된 압력센서를 통해 수면의 뒤척임을 판단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어플리케이션을 통해 사용자의 수면사이클을 그래프로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188253-ABE9-4D19-BA63-F400B6DB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71" y="170639"/>
            <a:ext cx="2025087" cy="11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B79EEC-1897-4EF8-AF54-71463DF69234}"/>
              </a:ext>
            </a:extLst>
          </p:cNvPr>
          <p:cNvSpPr/>
          <p:nvPr/>
        </p:nvSpPr>
        <p:spPr>
          <a:xfrm>
            <a:off x="603656" y="3737998"/>
            <a:ext cx="6177636" cy="2355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9BEDEF-AB0B-47BC-B505-B44CEFE68B0D}"/>
              </a:ext>
            </a:extLst>
          </p:cNvPr>
          <p:cNvSpPr/>
          <p:nvPr/>
        </p:nvSpPr>
        <p:spPr>
          <a:xfrm>
            <a:off x="2920731" y="3908326"/>
            <a:ext cx="1523986" cy="14937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EEF88-A903-48A2-9620-4D193FD4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3862" cy="1268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56B50E-7F12-4672-9008-E9D2DB0663AD}"/>
              </a:ext>
            </a:extLst>
          </p:cNvPr>
          <p:cNvSpPr txBox="1"/>
          <p:nvPr/>
        </p:nvSpPr>
        <p:spPr>
          <a:xfrm>
            <a:off x="269896" y="44624"/>
            <a:ext cx="286194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3200" b="1" i="1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3200" b="1" i="1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구성</a:t>
            </a:r>
            <a:endParaRPr kumimoji="0" lang="en-US" altLang="ko-KR" sz="2400" b="1" i="1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25E768-861D-4943-919E-83024448AC0B}"/>
              </a:ext>
            </a:extLst>
          </p:cNvPr>
          <p:cNvCxnSpPr>
            <a:cxnSpLocks/>
          </p:cNvCxnSpPr>
          <p:nvPr/>
        </p:nvCxnSpPr>
        <p:spPr>
          <a:xfrm>
            <a:off x="611560" y="764704"/>
            <a:ext cx="26642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FAB8296F-8776-4CDC-BE81-81F71464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131840" y="1628800"/>
            <a:ext cx="1268759" cy="1268759"/>
          </a:xfrm>
          <a:prstGeom prst="rect">
            <a:avLst/>
          </a:prstGeom>
        </p:spPr>
      </p:pic>
      <p:pic>
        <p:nvPicPr>
          <p:cNvPr id="20" name="그래픽 19" descr="상향 추세">
            <a:extLst>
              <a:ext uri="{FF2B5EF4-FFF2-40B4-BE49-F238E27FC236}">
                <a16:creationId xmlns:a16="http://schemas.microsoft.com/office/drawing/2014/main" id="{572CE8B6-78FE-4827-8B02-217893E8D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880" y="1917135"/>
            <a:ext cx="524828" cy="5248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AA9BCE-E4B0-47BE-AA8C-218A306D3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658" y="908720"/>
            <a:ext cx="1338966" cy="627762"/>
          </a:xfrm>
          <a:prstGeom prst="rect">
            <a:avLst/>
          </a:prstGeom>
        </p:spPr>
      </p:pic>
      <p:pic>
        <p:nvPicPr>
          <p:cNvPr id="29" name="그래픽 28" descr="컴퓨터">
            <a:extLst>
              <a:ext uri="{FF2B5EF4-FFF2-40B4-BE49-F238E27FC236}">
                <a16:creationId xmlns:a16="http://schemas.microsoft.com/office/drawing/2014/main" id="{4B378160-8AEA-4C8F-84DA-6894EE70A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1292" y="675545"/>
            <a:ext cx="2117858" cy="211785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A8ABD16-67CA-4AE7-83A4-558FBE949B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3687" y="1338958"/>
            <a:ext cx="476665" cy="577874"/>
          </a:xfrm>
          <a:prstGeom prst="rect">
            <a:avLst/>
          </a:prstGeom>
        </p:spPr>
      </p:pic>
      <p:pic>
        <p:nvPicPr>
          <p:cNvPr id="7" name="그래픽 6" descr="심장 박동">
            <a:extLst>
              <a:ext uri="{FF2B5EF4-FFF2-40B4-BE49-F238E27FC236}">
                <a16:creationId xmlns:a16="http://schemas.microsoft.com/office/drawing/2014/main" id="{7E755B96-ACF7-4899-9974-DA0FF5933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2148" y="4184758"/>
            <a:ext cx="914400" cy="914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3439A4E-494A-410D-99E5-4A012AEB6B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919" y="3856108"/>
            <a:ext cx="1298801" cy="15717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F8F475-E7DA-4A0D-90CE-58FAC5CE31E0}"/>
              </a:ext>
            </a:extLst>
          </p:cNvPr>
          <p:cNvSpPr txBox="1"/>
          <p:nvPr/>
        </p:nvSpPr>
        <p:spPr>
          <a:xfrm>
            <a:off x="701115" y="5402032"/>
            <a:ext cx="126875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압력센서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4" name="더하기 기호 43">
            <a:extLst>
              <a:ext uri="{FF2B5EF4-FFF2-40B4-BE49-F238E27FC236}">
                <a16:creationId xmlns:a16="http://schemas.microsoft.com/office/drawing/2014/main" id="{38FB539B-EB66-4B31-ACE8-CF60328BC806}"/>
              </a:ext>
            </a:extLst>
          </p:cNvPr>
          <p:cNvSpPr/>
          <p:nvPr/>
        </p:nvSpPr>
        <p:spPr>
          <a:xfrm>
            <a:off x="2181222" y="4361659"/>
            <a:ext cx="576064" cy="56059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테니스">
            <a:extLst>
              <a:ext uri="{FF2B5EF4-FFF2-40B4-BE49-F238E27FC236}">
                <a16:creationId xmlns:a16="http://schemas.microsoft.com/office/drawing/2014/main" id="{D25333C3-5777-4CA2-B13A-BDAFF31CA5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31840" y="4007857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D9CBB14-4EEC-4776-9AA6-A4486A70A57B}"/>
              </a:ext>
            </a:extLst>
          </p:cNvPr>
          <p:cNvSpPr txBox="1"/>
          <p:nvPr/>
        </p:nvSpPr>
        <p:spPr>
          <a:xfrm>
            <a:off x="2879734" y="5402032"/>
            <a:ext cx="15239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근전도센서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B66704-08D2-40B9-B34F-36F939C2721F}"/>
              </a:ext>
            </a:extLst>
          </p:cNvPr>
          <p:cNvSpPr txBox="1"/>
          <p:nvPr/>
        </p:nvSpPr>
        <p:spPr>
          <a:xfrm>
            <a:off x="6144826" y="2439606"/>
            <a:ext cx="316051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서버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센싱 데이터 판단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05951A-BCAC-469C-842D-C4DAF1CEED3F}"/>
              </a:ext>
            </a:extLst>
          </p:cNvPr>
          <p:cNvSpPr txBox="1"/>
          <p:nvPr/>
        </p:nvSpPr>
        <p:spPr>
          <a:xfrm>
            <a:off x="3331348" y="6096500"/>
            <a:ext cx="20371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&lt;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베개 시스템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9E7EA1-E443-4D53-A2E5-B7B19398A322}"/>
              </a:ext>
            </a:extLst>
          </p:cNvPr>
          <p:cNvSpPr txBox="1"/>
          <p:nvPr/>
        </p:nvSpPr>
        <p:spPr>
          <a:xfrm>
            <a:off x="3175332" y="2858938"/>
            <a:ext cx="12526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스마트폰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4852C4E-52EF-4C17-8F8B-DA76048B17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8592" y="1700808"/>
            <a:ext cx="2552700" cy="866775"/>
          </a:xfrm>
          <a:prstGeom prst="rect">
            <a:avLst/>
          </a:prstGeom>
        </p:spPr>
      </p:pic>
      <p:sp>
        <p:nvSpPr>
          <p:cNvPr id="70" name="더하기 기호 69">
            <a:extLst>
              <a:ext uri="{FF2B5EF4-FFF2-40B4-BE49-F238E27FC236}">
                <a16:creationId xmlns:a16="http://schemas.microsoft.com/office/drawing/2014/main" id="{F7232D64-1C0F-412A-B0B8-90D2B6845C1D}"/>
              </a:ext>
            </a:extLst>
          </p:cNvPr>
          <p:cNvSpPr/>
          <p:nvPr/>
        </p:nvSpPr>
        <p:spPr>
          <a:xfrm>
            <a:off x="4499992" y="4361659"/>
            <a:ext cx="576064" cy="56059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6A6087-76FE-4BD5-87D6-446DF94CF4E9}"/>
              </a:ext>
            </a:extLst>
          </p:cNvPr>
          <p:cNvSpPr/>
          <p:nvPr/>
        </p:nvSpPr>
        <p:spPr>
          <a:xfrm>
            <a:off x="5148064" y="3908326"/>
            <a:ext cx="1523986" cy="14937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0" name="그래픽 79" descr="다운로드">
            <a:extLst>
              <a:ext uri="{FF2B5EF4-FFF2-40B4-BE49-F238E27FC236}">
                <a16:creationId xmlns:a16="http://schemas.microsoft.com/office/drawing/2014/main" id="{8EE73CAA-D17F-4ADA-83FE-AF056F21DA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0024" y="4579093"/>
            <a:ext cx="520065" cy="520065"/>
          </a:xfrm>
          <a:prstGeom prst="rect">
            <a:avLst/>
          </a:prstGeom>
        </p:spPr>
      </p:pic>
      <p:pic>
        <p:nvPicPr>
          <p:cNvPr id="81" name="그래픽 80" descr="다운로드">
            <a:extLst>
              <a:ext uri="{FF2B5EF4-FFF2-40B4-BE49-F238E27FC236}">
                <a16:creationId xmlns:a16="http://schemas.microsoft.com/office/drawing/2014/main" id="{03D8FECB-D2B5-4B1F-8144-C8B576D6FA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5650024" y="4135114"/>
            <a:ext cx="520065" cy="52006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A51C6AE-A692-4871-AEA8-7BBDCAE062BD}"/>
              </a:ext>
            </a:extLst>
          </p:cNvPr>
          <p:cNvSpPr txBox="1"/>
          <p:nvPr/>
        </p:nvSpPr>
        <p:spPr>
          <a:xfrm>
            <a:off x="5076056" y="5402032"/>
            <a:ext cx="165126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높이 조절기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70AADC3-4259-42FF-8A71-D3390B7B34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7625" y="2298530"/>
            <a:ext cx="1794656" cy="1198059"/>
          </a:xfrm>
          <a:prstGeom prst="bentConnector3">
            <a:avLst>
              <a:gd name="adj1" fmla="val 100142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052B319-5186-41F1-93D2-5B6FB16C52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8757" y="2109198"/>
            <a:ext cx="1794656" cy="1198059"/>
          </a:xfrm>
          <a:prstGeom prst="bentConnector3">
            <a:avLst>
              <a:gd name="adj1" fmla="val 100142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265A8BB-8E29-48FF-A631-81C29026AB22}"/>
              </a:ext>
            </a:extLst>
          </p:cNvPr>
          <p:cNvSpPr txBox="1"/>
          <p:nvPr/>
        </p:nvSpPr>
        <p:spPr>
          <a:xfrm>
            <a:off x="1576552" y="1595411"/>
            <a:ext cx="16120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센싱 데이터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C2F879-6E0C-49F3-9426-E32D5A50F7DE}"/>
              </a:ext>
            </a:extLst>
          </p:cNvPr>
          <p:cNvSpPr txBox="1"/>
          <p:nvPr/>
        </p:nvSpPr>
        <p:spPr>
          <a:xfrm>
            <a:off x="434514" y="2594971"/>
            <a:ext cx="12526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통계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8" name="Picture 4" descr="ë¸ë£¨í¬ì¤ê° ë¬ë¼ì¡ì´ì! 2ë°° ë¹ ë¥´ê³  4ë°° ê¸¸ì´ì§ ë¸ë£¨í¬ì¤ 5 ">
            <a:extLst>
              <a:ext uri="{FF2B5EF4-FFF2-40B4-BE49-F238E27FC236}">
                <a16:creationId xmlns:a16="http://schemas.microsoft.com/office/drawing/2014/main" id="{3B3C6FA7-C6BD-449C-953D-2C4479F9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6" y="1539915"/>
            <a:ext cx="670110" cy="6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5ACF1F7-F14F-4CD6-89B2-06F0FDDCF7A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25" y="6204459"/>
            <a:ext cx="747131" cy="4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1376679">
            <a:off x="-611715" y="-361466"/>
            <a:ext cx="9144000" cy="695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-756592" y="3356992"/>
            <a:ext cx="8064896" cy="0"/>
          </a:xfrm>
          <a:prstGeom prst="straightConnector1">
            <a:avLst/>
          </a:prstGeom>
          <a:ln w="19050">
            <a:solidFill>
              <a:srgbClr val="0066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2321004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</a:t>
            </a: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hank </a:t>
            </a:r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</a:t>
            </a: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66"/>
                </a:solidFill>
                <a:effectLst>
                  <a:reflection blurRad="6350" stA="15000" endPos="33000" dist="12700" dir="5400000" sy="-100000" algn="bl" rotWithShape="0"/>
                </a:effectLst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ou!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666"/>
              </a:solidFill>
              <a:effectLst>
                <a:reflection blurRad="6350" stA="15000" endPos="33000" dist="12700" dir="5400000" sy="-100000" algn="bl" rotWithShape="0"/>
              </a:effectLst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6BBE74-55B2-4879-8106-61E915793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/>
          <a:stretch/>
        </p:blipFill>
        <p:spPr>
          <a:xfrm>
            <a:off x="-39111" y="3501008"/>
            <a:ext cx="2631449" cy="343312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7BF107-8841-4D03-A235-963E4582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74554"/>
            <a:ext cx="2808312" cy="24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186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Yoon 윤고딕 530_TT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User</cp:lastModifiedBy>
  <cp:revision>28</cp:revision>
  <dcterms:created xsi:type="dcterms:W3CDTF">2015-04-12T08:03:34Z</dcterms:created>
  <dcterms:modified xsi:type="dcterms:W3CDTF">2018-11-25T17:08:00Z</dcterms:modified>
</cp:coreProperties>
</file>