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02" id="{A075BB78-B1D2-45E6-AE7F-5DCCFE921E02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nc.co.kr/news/articleView.html?idxno=991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naver/d2codingfo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웹 개발 시작하기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개발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8FB468-F8BD-41CD-B83E-E3760B1751A7}"/>
              </a:ext>
            </a:extLst>
          </p:cNvPr>
          <p:cNvGrpSpPr/>
          <p:nvPr/>
        </p:nvGrpSpPr>
        <p:grpSpPr>
          <a:xfrm>
            <a:off x="2308161" y="314324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B6E02F-C130-43CD-8A26-FCB51CC13A7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A52BB-F6A9-4B0C-B5E0-CE109A6C41E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개발</a:t>
              </a:r>
              <a:r>
                <a:rPr lang="en-US" altLang="ko-KR" b="1"/>
                <a:t>, </a:t>
              </a:r>
              <a:r>
                <a:rPr lang="ko-KR" altLang="en-US" b="1"/>
                <a:t>어디서부터 시작할까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7B1914A-D257-494B-8A67-945167A3F29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 환경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35CDF-B5EF-4187-843C-5DC0B153FBC5}"/>
              </a:ext>
            </a:extLst>
          </p:cNvPr>
          <p:cNvSpPr txBox="1"/>
          <p:nvPr/>
        </p:nvSpPr>
        <p:spPr>
          <a:xfrm>
            <a:off x="604007" y="1124125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기본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F34F4C-0029-4F9A-B97C-0951CDE41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1"/>
          <a:stretch/>
        </p:blipFill>
        <p:spPr>
          <a:xfrm>
            <a:off x="6096000" y="2250857"/>
            <a:ext cx="4541240" cy="3262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7CD0A-DEA7-47D0-B431-4E8924A7928A}"/>
              </a:ext>
            </a:extLst>
          </p:cNvPr>
          <p:cNvSpPr txBox="1"/>
          <p:nvPr/>
        </p:nvSpPr>
        <p:spPr>
          <a:xfrm>
            <a:off x="671119" y="1661020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설정을 위해서      누르고 </a:t>
            </a:r>
            <a:r>
              <a:rPr lang="en-US" altLang="ko-KR" sz="1400"/>
              <a:t>[</a:t>
            </a:r>
            <a:r>
              <a:rPr lang="ko-KR" altLang="en-US" sz="1400"/>
              <a:t>설정</a:t>
            </a:r>
            <a:r>
              <a:rPr lang="en-US" altLang="ko-KR" sz="1400"/>
              <a:t>]</a:t>
            </a:r>
            <a:r>
              <a:rPr lang="ko-KR" altLang="en-US" sz="1400"/>
              <a:t>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D3C6AA-1D54-444C-996D-2BA414D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92" y="1635853"/>
            <a:ext cx="307777" cy="3077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00036E-CFAE-4656-93CF-55657E158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07" y="2329038"/>
            <a:ext cx="4882393" cy="3085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6C39ED-287F-4550-9AF5-4CF39A08493D}"/>
              </a:ext>
            </a:extLst>
          </p:cNvPr>
          <p:cNvSpPr txBox="1"/>
          <p:nvPr/>
        </p:nvSpPr>
        <p:spPr>
          <a:xfrm>
            <a:off x="3768069" y="35233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글꼴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B034AF7-C0C9-4BC7-B073-177AE91E2B94}"/>
              </a:ext>
            </a:extLst>
          </p:cNvPr>
          <p:cNvCxnSpPr>
            <a:stCxn id="21" idx="2"/>
          </p:cNvCxnSpPr>
          <p:nvPr/>
        </p:nvCxnSpPr>
        <p:spPr>
          <a:xfrm rot="5400000">
            <a:off x="3613533" y="3628417"/>
            <a:ext cx="232646" cy="530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44B65A-4473-43B1-8234-1B171E09E6C3}"/>
              </a:ext>
            </a:extLst>
          </p:cNvPr>
          <p:cNvSpPr txBox="1"/>
          <p:nvPr/>
        </p:nvSpPr>
        <p:spPr>
          <a:xfrm>
            <a:off x="3861416" y="471041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글자 크기</a:t>
            </a: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14C7FCAE-CF38-4C99-B9D9-4F9C705A8234}"/>
              </a:ext>
            </a:extLst>
          </p:cNvPr>
          <p:cNvCxnSpPr>
            <a:stCxn id="25" idx="2"/>
          </p:cNvCxnSpPr>
          <p:nvPr/>
        </p:nvCxnSpPr>
        <p:spPr>
          <a:xfrm rot="5400000">
            <a:off x="3796887" y="4733141"/>
            <a:ext cx="224952" cy="7027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E8F1B1-A1AB-4859-B842-5CF3FA90CA7D}"/>
              </a:ext>
            </a:extLst>
          </p:cNvPr>
          <p:cNvSpPr txBox="1"/>
          <p:nvPr/>
        </p:nvSpPr>
        <p:spPr>
          <a:xfrm>
            <a:off x="8854278" y="4514824"/>
            <a:ext cx="6367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탭 크기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24AA8EB-6850-4F92-B3E7-F8730373759A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>
            <a:off x="8744102" y="4768447"/>
            <a:ext cx="428240" cy="42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FAC10E-08A6-47B5-A350-885344F4DB80}"/>
              </a:ext>
            </a:extLst>
          </p:cNvPr>
          <p:cNvSpPr txBox="1"/>
          <p:nvPr/>
        </p:nvSpPr>
        <p:spPr>
          <a:xfrm>
            <a:off x="7231311" y="2794217"/>
            <a:ext cx="3045203" cy="276999"/>
          </a:xfrm>
          <a:prstGeom prst="leftArrowCallout">
            <a:avLst>
              <a:gd name="adj1" fmla="val 14098"/>
              <a:gd name="adj2" fmla="val 25000"/>
              <a:gd name="adj3" fmla="val 54982"/>
              <a:gd name="adj4" fmla="val 926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설정 항목을 못 찾을 때는 검색하자</a:t>
            </a:r>
            <a:r>
              <a:rPr lang="en-US" altLang="ko-KR" sz="1200"/>
              <a:t>!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29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378687-F2B8-4D9E-8D62-E7044805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05" y="909735"/>
            <a:ext cx="5097627" cy="2967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8E07A7-41AE-4F60-B37D-9E331B8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폴더 추가하기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32D1B-2486-483A-A5A3-35E95A8F089A}"/>
              </a:ext>
            </a:extLst>
          </p:cNvPr>
          <p:cNvSpPr txBox="1"/>
          <p:nvPr/>
        </p:nvSpPr>
        <p:spPr>
          <a:xfrm>
            <a:off x="738033" y="1105971"/>
            <a:ext cx="6635692" cy="493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sym typeface="Wingdings" panose="05000000000000000000" pitchFamily="2" charset="2"/>
              </a:rPr>
              <a:t>예제 파일 내려 받고 압축 풀기 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sym typeface="Wingdings" panose="05000000000000000000" pitchFamily="2" charset="2"/>
              </a:rPr>
              <a:t>예제 폴더 추가하기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>
                <a:sym typeface="Wingdings" panose="05000000000000000000" pitchFamily="2" charset="2"/>
              </a:rPr>
              <a:t>[</a:t>
            </a:r>
            <a:r>
              <a:rPr lang="ko-KR" altLang="en-US" sz="1600">
                <a:sym typeface="Wingdings" panose="05000000000000000000" pitchFamily="2" charset="2"/>
              </a:rPr>
              <a:t>파일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폴더 열기</a:t>
            </a:r>
            <a:r>
              <a:rPr lang="en-US" altLang="ko-KR" sz="1600">
                <a:sym typeface="Wingdings" panose="05000000000000000000" pitchFamily="2" charset="2"/>
              </a:rPr>
              <a:t>] </a:t>
            </a:r>
            <a:r>
              <a:rPr lang="ko-KR" altLang="en-US" sz="1600">
                <a:sym typeface="Wingdings" panose="05000000000000000000" pitchFamily="2" charset="2"/>
              </a:rPr>
              <a:t>선택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>
                <a:sym typeface="Wingdings" panose="05000000000000000000" pitchFamily="2" charset="2"/>
              </a:rPr>
              <a:t>예제 폴더를 찾아 </a:t>
            </a:r>
            <a:r>
              <a:rPr lang="en-US" altLang="ko-KR" sz="1600">
                <a:sym typeface="Wingdings" panose="05000000000000000000" pitchFamily="2" charset="2"/>
              </a:rPr>
              <a:t>[</a:t>
            </a:r>
            <a:r>
              <a:rPr lang="ko-KR" altLang="en-US" sz="1600">
                <a:sym typeface="Wingdings" panose="05000000000000000000" pitchFamily="2" charset="2"/>
              </a:rPr>
              <a:t>폴더 선택</a:t>
            </a:r>
            <a:r>
              <a:rPr lang="en-US" altLang="ko-KR" sz="1600">
                <a:sym typeface="Wingdings" panose="05000000000000000000" pitchFamily="2" charset="2"/>
              </a:rPr>
              <a:t>] </a:t>
            </a:r>
            <a:r>
              <a:rPr lang="ko-KR" altLang="en-US" sz="1600">
                <a:sym typeface="Wingdings" panose="05000000000000000000" pitchFamily="2" charset="2"/>
              </a:rPr>
              <a:t>클릭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>
                <a:sym typeface="Wingdings" panose="05000000000000000000" pitchFamily="2" charset="2"/>
              </a:rPr>
              <a:t>3) </a:t>
            </a:r>
            <a:r>
              <a:rPr lang="ko-KR" altLang="en-US" sz="1600">
                <a:sym typeface="Wingdings" panose="05000000000000000000" pitchFamily="2" charset="2"/>
              </a:rPr>
              <a:t>폴더 이름 왼쪽 </a:t>
            </a:r>
            <a:r>
              <a:rPr lang="en-US" altLang="ko-KR" sz="1600">
                <a:sym typeface="Wingdings" panose="05000000000000000000" pitchFamily="2" charset="2"/>
              </a:rPr>
              <a:t>&gt; </a:t>
            </a:r>
            <a:r>
              <a:rPr lang="ko-KR" altLang="en-US" sz="1600">
                <a:sym typeface="Wingdings" panose="05000000000000000000" pitchFamily="2" charset="2"/>
              </a:rPr>
              <a:t>를 클릭하면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  </a:t>
            </a:r>
            <a:r>
              <a:rPr lang="ko-KR" altLang="en-US" sz="1600">
                <a:sym typeface="Wingdings" panose="05000000000000000000" pitchFamily="2" charset="2"/>
              </a:rPr>
              <a:t>폴더 안의 파일 확인 가능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>
                <a:sym typeface="Wingdings" panose="05000000000000000000" pitchFamily="2" charset="2"/>
              </a:rPr>
              <a:t>4) </a:t>
            </a:r>
            <a:r>
              <a:rPr lang="ko-KR" altLang="en-US" sz="1600">
                <a:sym typeface="Wingdings" panose="05000000000000000000" pitchFamily="2" charset="2"/>
              </a:rPr>
              <a:t>파일 이름 클릭하면 오른쪽 편집 창에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  </a:t>
            </a:r>
            <a:r>
              <a:rPr lang="ko-KR" altLang="en-US" sz="1600">
                <a:sym typeface="Wingdings" panose="05000000000000000000" pitchFamily="2" charset="2"/>
              </a:rPr>
              <a:t>파일 소스 나타남</a:t>
            </a:r>
            <a:endParaRPr lang="en-US" altLang="ko-KR" sz="160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5C8D5-3B30-4C77-B02B-EDA2EDBF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71" y="3949259"/>
            <a:ext cx="4433284" cy="27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F31439-41F9-44F3-9C3B-3B8D9ED6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71" y="4549983"/>
            <a:ext cx="3398459" cy="1893179"/>
          </a:xfrm>
          <a:prstGeom prst="rect">
            <a:avLst/>
          </a:prstGeom>
        </p:spPr>
      </p:pic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F93B7274-E6D9-4439-B43E-E96D93C9E02D}"/>
              </a:ext>
            </a:extLst>
          </p:cNvPr>
          <p:cNvSpPr/>
          <p:nvPr/>
        </p:nvSpPr>
        <p:spPr>
          <a:xfrm>
            <a:off x="9848676" y="3246539"/>
            <a:ext cx="1845578" cy="1604461"/>
          </a:xfrm>
          <a:prstGeom prst="cloudCallout">
            <a:avLst>
              <a:gd name="adj1" fmla="val -70213"/>
              <a:gd name="adj2" fmla="val 510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E07A7-41AE-4F60-B37D-9E331B8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32D1B-2486-483A-A5A3-35E95A8F089A}"/>
              </a:ext>
            </a:extLst>
          </p:cNvPr>
          <p:cNvSpPr txBox="1"/>
          <p:nvPr/>
        </p:nvSpPr>
        <p:spPr>
          <a:xfrm>
            <a:off x="763397" y="973123"/>
            <a:ext cx="5066951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[</a:t>
            </a:r>
            <a:r>
              <a:rPr lang="ko-KR" altLang="en-US" sz="1400"/>
              <a:t>메뉴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새 파일</a:t>
            </a:r>
            <a:r>
              <a:rPr lang="en-US" altLang="ko-KR" sz="1400">
                <a:sym typeface="Wingdings" panose="05000000000000000000" pitchFamily="2" charset="2"/>
              </a:rPr>
              <a:t>] </a:t>
            </a:r>
            <a:r>
              <a:rPr lang="ko-KR" altLang="en-US" sz="1400">
                <a:sym typeface="Wingdings" panose="05000000000000000000" pitchFamily="2" charset="2"/>
              </a:rPr>
              <a:t>선택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>
                <a:sym typeface="Wingdings" panose="05000000000000000000" pitchFamily="2" charset="2"/>
              </a:rPr>
              <a:t>HTML </a:t>
            </a:r>
            <a:r>
              <a:rPr lang="ko-KR" altLang="en-US" sz="1400">
                <a:sym typeface="Wingdings" panose="05000000000000000000" pitchFamily="2" charset="2"/>
              </a:rPr>
              <a:t>코드 입력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1BFA3-5965-486F-B818-BC0068051DB1}"/>
              </a:ext>
            </a:extLst>
          </p:cNvPr>
          <p:cNvSpPr txBox="1"/>
          <p:nvPr/>
        </p:nvSpPr>
        <p:spPr>
          <a:xfrm>
            <a:off x="1012054" y="2155970"/>
            <a:ext cx="3464652" cy="3046988"/>
          </a:xfrm>
          <a:custGeom>
            <a:avLst/>
            <a:gdLst>
              <a:gd name="connsiteX0" fmla="*/ 0 w 3464652"/>
              <a:gd name="connsiteY0" fmla="*/ 0 h 3046988"/>
              <a:gd name="connsiteX1" fmla="*/ 762223 w 3464652"/>
              <a:gd name="connsiteY1" fmla="*/ 0 h 3046988"/>
              <a:gd name="connsiteX2" fmla="*/ 1351214 w 3464652"/>
              <a:gd name="connsiteY2" fmla="*/ 0 h 3046988"/>
              <a:gd name="connsiteX3" fmla="*/ 2009498 w 3464652"/>
              <a:gd name="connsiteY3" fmla="*/ 0 h 3046988"/>
              <a:gd name="connsiteX4" fmla="*/ 2667782 w 3464652"/>
              <a:gd name="connsiteY4" fmla="*/ 0 h 3046988"/>
              <a:gd name="connsiteX5" fmla="*/ 3464652 w 3464652"/>
              <a:gd name="connsiteY5" fmla="*/ 0 h 3046988"/>
              <a:gd name="connsiteX6" fmla="*/ 3464652 w 3464652"/>
              <a:gd name="connsiteY6" fmla="*/ 639867 h 3046988"/>
              <a:gd name="connsiteX7" fmla="*/ 3464652 w 3464652"/>
              <a:gd name="connsiteY7" fmla="*/ 1157855 h 3046988"/>
              <a:gd name="connsiteX8" fmla="*/ 3464652 w 3464652"/>
              <a:gd name="connsiteY8" fmla="*/ 1797723 h 3046988"/>
              <a:gd name="connsiteX9" fmla="*/ 3464652 w 3464652"/>
              <a:gd name="connsiteY9" fmla="*/ 2346181 h 3046988"/>
              <a:gd name="connsiteX10" fmla="*/ 3464652 w 3464652"/>
              <a:gd name="connsiteY10" fmla="*/ 3046988 h 3046988"/>
              <a:gd name="connsiteX11" fmla="*/ 2875661 w 3464652"/>
              <a:gd name="connsiteY11" fmla="*/ 3046988 h 3046988"/>
              <a:gd name="connsiteX12" fmla="*/ 2148084 w 3464652"/>
              <a:gd name="connsiteY12" fmla="*/ 3046988 h 3046988"/>
              <a:gd name="connsiteX13" fmla="*/ 1559093 w 3464652"/>
              <a:gd name="connsiteY13" fmla="*/ 3046988 h 3046988"/>
              <a:gd name="connsiteX14" fmla="*/ 935456 w 3464652"/>
              <a:gd name="connsiteY14" fmla="*/ 3046988 h 3046988"/>
              <a:gd name="connsiteX15" fmla="*/ 0 w 3464652"/>
              <a:gd name="connsiteY15" fmla="*/ 3046988 h 3046988"/>
              <a:gd name="connsiteX16" fmla="*/ 0 w 3464652"/>
              <a:gd name="connsiteY16" fmla="*/ 2498530 h 3046988"/>
              <a:gd name="connsiteX17" fmla="*/ 0 w 3464652"/>
              <a:gd name="connsiteY17" fmla="*/ 1858663 h 3046988"/>
              <a:gd name="connsiteX18" fmla="*/ 0 w 3464652"/>
              <a:gd name="connsiteY18" fmla="*/ 1310205 h 3046988"/>
              <a:gd name="connsiteX19" fmla="*/ 0 w 3464652"/>
              <a:gd name="connsiteY19" fmla="*/ 670337 h 3046988"/>
              <a:gd name="connsiteX20" fmla="*/ 0 w 3464652"/>
              <a:gd name="connsiteY20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64652" h="3046988" extrusionOk="0">
                <a:moveTo>
                  <a:pt x="0" y="0"/>
                </a:moveTo>
                <a:cubicBezTo>
                  <a:pt x="306700" y="29354"/>
                  <a:pt x="571049" y="9059"/>
                  <a:pt x="762223" y="0"/>
                </a:cubicBezTo>
                <a:cubicBezTo>
                  <a:pt x="953397" y="-9059"/>
                  <a:pt x="1183574" y="-5997"/>
                  <a:pt x="1351214" y="0"/>
                </a:cubicBezTo>
                <a:cubicBezTo>
                  <a:pt x="1518854" y="5997"/>
                  <a:pt x="1861288" y="-25524"/>
                  <a:pt x="2009498" y="0"/>
                </a:cubicBezTo>
                <a:cubicBezTo>
                  <a:pt x="2157708" y="25524"/>
                  <a:pt x="2435427" y="-20505"/>
                  <a:pt x="2667782" y="0"/>
                </a:cubicBezTo>
                <a:cubicBezTo>
                  <a:pt x="2900137" y="20505"/>
                  <a:pt x="3102576" y="-2482"/>
                  <a:pt x="3464652" y="0"/>
                </a:cubicBezTo>
                <a:cubicBezTo>
                  <a:pt x="3455493" y="207216"/>
                  <a:pt x="3473618" y="425621"/>
                  <a:pt x="3464652" y="639867"/>
                </a:cubicBezTo>
                <a:cubicBezTo>
                  <a:pt x="3455686" y="854113"/>
                  <a:pt x="3449122" y="1008665"/>
                  <a:pt x="3464652" y="1157855"/>
                </a:cubicBezTo>
                <a:cubicBezTo>
                  <a:pt x="3480182" y="1307045"/>
                  <a:pt x="3491892" y="1624279"/>
                  <a:pt x="3464652" y="1797723"/>
                </a:cubicBezTo>
                <a:cubicBezTo>
                  <a:pt x="3437412" y="1971167"/>
                  <a:pt x="3459251" y="2123946"/>
                  <a:pt x="3464652" y="2346181"/>
                </a:cubicBezTo>
                <a:cubicBezTo>
                  <a:pt x="3470053" y="2568416"/>
                  <a:pt x="3487938" y="2757312"/>
                  <a:pt x="3464652" y="3046988"/>
                </a:cubicBezTo>
                <a:cubicBezTo>
                  <a:pt x="3327537" y="3070353"/>
                  <a:pt x="3075446" y="3044423"/>
                  <a:pt x="2875661" y="3046988"/>
                </a:cubicBezTo>
                <a:cubicBezTo>
                  <a:pt x="2675876" y="3049553"/>
                  <a:pt x="2396335" y="3038357"/>
                  <a:pt x="2148084" y="3046988"/>
                </a:cubicBezTo>
                <a:cubicBezTo>
                  <a:pt x="1899833" y="3055619"/>
                  <a:pt x="1840527" y="3031551"/>
                  <a:pt x="1559093" y="3046988"/>
                </a:cubicBezTo>
                <a:cubicBezTo>
                  <a:pt x="1277659" y="3062425"/>
                  <a:pt x="1111767" y="3037155"/>
                  <a:pt x="935456" y="3046988"/>
                </a:cubicBezTo>
                <a:cubicBezTo>
                  <a:pt x="759145" y="3056821"/>
                  <a:pt x="354204" y="3037766"/>
                  <a:pt x="0" y="3046988"/>
                </a:cubicBezTo>
                <a:cubicBezTo>
                  <a:pt x="8194" y="2822855"/>
                  <a:pt x="-19554" y="2659515"/>
                  <a:pt x="0" y="2498530"/>
                </a:cubicBezTo>
                <a:cubicBezTo>
                  <a:pt x="19554" y="2337545"/>
                  <a:pt x="-20879" y="2170005"/>
                  <a:pt x="0" y="1858663"/>
                </a:cubicBezTo>
                <a:cubicBezTo>
                  <a:pt x="20879" y="1547321"/>
                  <a:pt x="14311" y="1570260"/>
                  <a:pt x="0" y="1310205"/>
                </a:cubicBezTo>
                <a:cubicBezTo>
                  <a:pt x="-14311" y="1050150"/>
                  <a:pt x="8966" y="977929"/>
                  <a:pt x="0" y="670337"/>
                </a:cubicBezTo>
                <a:cubicBezTo>
                  <a:pt x="-8966" y="362745"/>
                  <a:pt x="-29497" y="16700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&lt;!DOCTYPE html&gt;</a:t>
            </a:r>
          </a:p>
          <a:p>
            <a:r>
              <a:rPr lang="en-US" altLang="ko-KR" sz="1600"/>
              <a:t>&lt;html lang="ko"&gt;</a:t>
            </a:r>
          </a:p>
          <a:p>
            <a:r>
              <a:rPr lang="en-US" altLang="ko-KR" sz="1600"/>
              <a:t>  &lt;head&gt;</a:t>
            </a:r>
          </a:p>
          <a:p>
            <a:r>
              <a:rPr lang="en-US" altLang="ko-KR" sz="1600"/>
              <a:t>    &lt;title&gt;</a:t>
            </a:r>
            <a:r>
              <a:rPr lang="ko-KR" altLang="en-US" sz="1600"/>
              <a:t>웹 문서 만들기</a:t>
            </a:r>
            <a:r>
              <a:rPr lang="en-US" altLang="ko-KR" sz="1600"/>
              <a:t>&lt;/title&gt;</a:t>
            </a:r>
          </a:p>
          <a:p>
            <a:r>
              <a:rPr lang="en-US" altLang="ko-KR" sz="1600"/>
              <a:t>  &lt;/head&gt;</a:t>
            </a:r>
          </a:p>
          <a:p>
            <a:r>
              <a:rPr lang="en-US" altLang="ko-KR" sz="1600"/>
              <a:t>  &lt;body&gt;</a:t>
            </a:r>
          </a:p>
          <a:p>
            <a:r>
              <a:rPr lang="en-US" altLang="ko-KR" sz="1600"/>
              <a:t>    &lt;h1&gt;</a:t>
            </a:r>
            <a:r>
              <a:rPr lang="ko-KR" altLang="en-US" sz="1600"/>
              <a:t>웹 개발 기초</a:t>
            </a:r>
            <a:r>
              <a:rPr lang="en-US" altLang="ko-KR" sz="1600"/>
              <a:t>&lt;/h1&gt;</a:t>
            </a:r>
          </a:p>
          <a:p>
            <a:r>
              <a:rPr lang="en-US" altLang="ko-KR" sz="1600"/>
              <a:t>    &lt;p&gt;HTML&lt;/p&gt;</a:t>
            </a:r>
          </a:p>
          <a:p>
            <a:r>
              <a:rPr lang="en-US" altLang="ko-KR" sz="1600"/>
              <a:t>    &lt;p&gt;CSS&lt;/p&gt;</a:t>
            </a:r>
          </a:p>
          <a:p>
            <a:r>
              <a:rPr lang="en-US" altLang="ko-KR" sz="1600"/>
              <a:t>    &lt;p&gt;</a:t>
            </a:r>
            <a:r>
              <a:rPr lang="ko-KR" altLang="en-US" sz="1600"/>
              <a:t>자바스크립트</a:t>
            </a:r>
            <a:r>
              <a:rPr lang="en-US" altLang="ko-KR" sz="1600"/>
              <a:t>&lt;/p&gt;</a:t>
            </a:r>
          </a:p>
          <a:p>
            <a:r>
              <a:rPr lang="en-US" altLang="ko-KR" sz="1600"/>
              <a:t>  &lt;/body&gt;</a:t>
            </a:r>
          </a:p>
          <a:p>
            <a:r>
              <a:rPr lang="en-US" altLang="ko-KR" sz="1600"/>
              <a:t>&lt;/html&gt;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0F448-F2C7-45F5-88CD-20C4C3190161}"/>
              </a:ext>
            </a:extLst>
          </p:cNvPr>
          <p:cNvSpPr txBox="1"/>
          <p:nvPr/>
        </p:nvSpPr>
        <p:spPr>
          <a:xfrm>
            <a:off x="6191075" y="1121329"/>
            <a:ext cx="56206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 sz="1400">
                <a:sym typeface="Wingdings" panose="05000000000000000000" pitchFamily="2" charset="2"/>
              </a:rPr>
              <a:t>02 </a:t>
            </a:r>
            <a:r>
              <a:rPr lang="ko-KR" altLang="en-US" sz="1400">
                <a:sym typeface="Wingdings" panose="05000000000000000000" pitchFamily="2" charset="2"/>
              </a:rPr>
              <a:t>폴더에 </a:t>
            </a:r>
            <a:r>
              <a:rPr lang="en-US" altLang="ko-KR" sz="1400">
                <a:sym typeface="Wingdings" panose="05000000000000000000" pitchFamily="2" charset="2"/>
              </a:rPr>
              <a:t>web.html </a:t>
            </a:r>
            <a:r>
              <a:rPr lang="ko-KR" altLang="en-US" sz="1400">
                <a:sym typeface="Wingdings" panose="05000000000000000000" pitchFamily="2" charset="2"/>
              </a:rPr>
              <a:t>로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저장</a:t>
            </a:r>
            <a:r>
              <a:rPr lang="en-US" altLang="ko-KR" sz="1400">
                <a:sym typeface="Wingdings" panose="05000000000000000000" pitchFamily="2" charset="2"/>
              </a:rPr>
              <a:t>. </a:t>
            </a:r>
            <a:r>
              <a:rPr lang="ko-KR" altLang="en-US" sz="1400">
                <a:sym typeface="Wingdings" panose="05000000000000000000" pitchFamily="2" charset="2"/>
              </a:rPr>
              <a:t>꼭 </a:t>
            </a:r>
            <a:r>
              <a:rPr lang="en-US" altLang="ko-KR" sz="1400">
                <a:sym typeface="Wingdings" panose="05000000000000000000" pitchFamily="2" charset="2"/>
              </a:rPr>
              <a:t>.html </a:t>
            </a:r>
            <a:r>
              <a:rPr lang="ko-KR" altLang="en-US" sz="1400">
                <a:sym typeface="Wingdings" panose="05000000000000000000" pitchFamily="2" charset="2"/>
              </a:rPr>
              <a:t>확장자까지</a:t>
            </a:r>
            <a:r>
              <a:rPr lang="en-US" altLang="ko-KR" sz="1400">
                <a:sym typeface="Wingdings" panose="05000000000000000000" pitchFamily="2" charset="2"/>
              </a:rPr>
              <a:t>!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 startAt="3"/>
            </a:pPr>
            <a:r>
              <a:rPr lang="ko-KR" altLang="en-US" sz="1400">
                <a:sym typeface="Wingdings" panose="05000000000000000000" pitchFamily="2" charset="2"/>
              </a:rPr>
              <a:t>웹 브라우저에서 확인하기 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2D9B17-4701-4A8C-868A-B2F069D9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71" y="1655882"/>
            <a:ext cx="3149804" cy="2190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6C96E0-9E9D-4D6A-8752-A638BA98E097}"/>
              </a:ext>
            </a:extLst>
          </p:cNvPr>
          <p:cNvSpPr txBox="1"/>
          <p:nvPr/>
        </p:nvSpPr>
        <p:spPr>
          <a:xfrm>
            <a:off x="10097331" y="3506598"/>
            <a:ext cx="1331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C00000"/>
                </a:solidFill>
              </a:rPr>
              <a:t>웹 문서는</a:t>
            </a:r>
          </a:p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웹 편집기에서 작성</a:t>
            </a:r>
            <a:r>
              <a:rPr lang="ko-KR" altLang="en-US" sz="1200">
                <a:solidFill>
                  <a:srgbClr val="C00000"/>
                </a:solidFill>
              </a:rPr>
              <a:t>하고 </a:t>
            </a:r>
            <a:endParaRPr lang="en-US" altLang="ko-KR" sz="1200">
              <a:solidFill>
                <a:srgbClr val="C00000"/>
              </a:solidFill>
            </a:endParaRPr>
          </a:p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웹 브라우저에서 확인</a:t>
            </a:r>
            <a:r>
              <a:rPr lang="ko-KR" altLang="en-US" sz="1200">
                <a:solidFill>
                  <a:srgbClr val="C00000"/>
                </a:solidFill>
              </a:rPr>
              <a:t>합니다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개발이란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113FA-5CA3-4CEB-8A98-833E410719B8}"/>
              </a:ext>
            </a:extLst>
          </p:cNvPr>
          <p:cNvSpPr txBox="1"/>
          <p:nvPr/>
        </p:nvSpPr>
        <p:spPr>
          <a:xfrm>
            <a:off x="1065402" y="1350628"/>
            <a:ext cx="916077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웹 개발은 웹 브라우저 화면에 보이는 겉모습을 만드는 것이 전부가 아니다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웹 사이트에서 사용자에게 제공할 기능과 서비스까지 모두 담아야 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BD1C0-7C64-44EC-A74C-4942014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76" y="2306301"/>
            <a:ext cx="3865657" cy="38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8FC40C5-4275-4CA8-8AC4-642D31468A47}"/>
              </a:ext>
            </a:extLst>
          </p:cNvPr>
          <p:cNvSpPr/>
          <p:nvPr/>
        </p:nvSpPr>
        <p:spPr>
          <a:xfrm>
            <a:off x="3153751" y="1775166"/>
            <a:ext cx="2942237" cy="8685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6000"/>
                  <a:lumOff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A9D844-4C0D-4C2C-BF97-F70E56339DA4}"/>
              </a:ext>
            </a:extLst>
          </p:cNvPr>
          <p:cNvSpPr/>
          <p:nvPr/>
        </p:nvSpPr>
        <p:spPr>
          <a:xfrm>
            <a:off x="3153751" y="2730763"/>
            <a:ext cx="2942237" cy="8685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6000"/>
                  <a:lumOff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개발이란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35FCD9-5444-4CEB-9262-0DFB24885795}"/>
              </a:ext>
            </a:extLst>
          </p:cNvPr>
          <p:cNvCxnSpPr/>
          <p:nvPr/>
        </p:nvCxnSpPr>
        <p:spPr>
          <a:xfrm>
            <a:off x="5821960" y="1073791"/>
            <a:ext cx="0" cy="53102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472439" y="104246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서버 </a:t>
            </a:r>
            <a:r>
              <a:rPr lang="en-US" altLang="ko-KR" sz="2000" b="1">
                <a:highlight>
                  <a:srgbClr val="C0C0C0"/>
                </a:highlight>
              </a:rPr>
              <a:t>vs </a:t>
            </a:r>
            <a:r>
              <a:rPr lang="ko-KR" altLang="en-US" sz="2000" b="1">
                <a:highlight>
                  <a:srgbClr val="C0C0C0"/>
                </a:highlight>
              </a:rPr>
              <a:t>클라이언트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200C-2061-45B9-8AA0-1A5B09838FD9}"/>
              </a:ext>
            </a:extLst>
          </p:cNvPr>
          <p:cNvSpPr txBox="1"/>
          <p:nvPr/>
        </p:nvSpPr>
        <p:spPr>
          <a:xfrm>
            <a:off x="6164758" y="1191237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프런트엔드 개발 </a:t>
            </a:r>
            <a:r>
              <a:rPr lang="en-US" altLang="ko-KR" sz="2000" b="1">
                <a:highlight>
                  <a:srgbClr val="C0C0C0"/>
                </a:highlight>
              </a:rPr>
              <a:t>vs </a:t>
            </a:r>
            <a:r>
              <a:rPr lang="ko-KR" altLang="en-US" sz="2000" b="1">
                <a:highlight>
                  <a:srgbClr val="C0C0C0"/>
                </a:highlight>
              </a:rPr>
              <a:t>백엔드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F884B-7A78-43DE-B478-106864A2274F}"/>
              </a:ext>
            </a:extLst>
          </p:cNvPr>
          <p:cNvSpPr txBox="1"/>
          <p:nvPr/>
        </p:nvSpPr>
        <p:spPr>
          <a:xfrm>
            <a:off x="472439" y="2765603"/>
            <a:ext cx="2860078" cy="101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서버</a:t>
            </a:r>
            <a:endParaRPr lang="en-US" altLang="ko-KR" sz="1600" b="1"/>
          </a:p>
          <a:p>
            <a:pPr>
              <a:lnSpc>
                <a:spcPct val="130000"/>
              </a:lnSpc>
            </a:pPr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인터넷에 연결된 컴퓨터</a:t>
            </a:r>
            <a:r>
              <a:rPr lang="en-US" altLang="ko-KR" sz="1400"/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400"/>
              <a:t> - </a:t>
            </a:r>
            <a:r>
              <a:rPr lang="ko-KR" altLang="en-US" sz="1400"/>
              <a:t>웹 요소와 여러 정보가 저장됨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0DA96-AF2F-4D98-A721-5675478C5E6A}"/>
              </a:ext>
            </a:extLst>
          </p:cNvPr>
          <p:cNvSpPr txBox="1"/>
          <p:nvPr/>
        </p:nvSpPr>
        <p:spPr>
          <a:xfrm>
            <a:off x="393679" y="1692530"/>
            <a:ext cx="4314001" cy="10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클라이언트</a:t>
            </a: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 sz="1600"/>
              <a:t>  </a:t>
            </a:r>
            <a:r>
              <a:rPr lang="en-US" altLang="ko-KR" sz="1400"/>
              <a:t>- </a:t>
            </a:r>
            <a:r>
              <a:rPr lang="ko-KR" altLang="en-US" sz="1400"/>
              <a:t>사용자가 웹 사이트에 접근할 때 사용하는 기기 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 - (</a:t>
            </a:r>
            <a:r>
              <a:rPr lang="ko-KR" altLang="en-US" sz="1400"/>
              <a:t>좁은 의미</a:t>
            </a:r>
            <a:r>
              <a:rPr lang="en-US" altLang="ko-KR" sz="1400"/>
              <a:t>) </a:t>
            </a:r>
            <a:r>
              <a:rPr lang="ko-KR" altLang="en-US" sz="1400"/>
              <a:t>웹 브라우저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75C5CA-92B0-4B2C-B492-47E06397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" y="3782869"/>
            <a:ext cx="5765416" cy="2373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84EF35-5777-4310-9A2E-3EC3226236E8}"/>
              </a:ext>
            </a:extLst>
          </p:cNvPr>
          <p:cNvSpPr txBox="1"/>
          <p:nvPr/>
        </p:nvSpPr>
        <p:spPr>
          <a:xfrm>
            <a:off x="6178172" y="1697019"/>
            <a:ext cx="5081840" cy="9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프런트엔드 개발</a:t>
            </a:r>
            <a:endParaRPr lang="en-US" altLang="ko-KR" sz="1600" b="1"/>
          </a:p>
          <a:p>
            <a:pPr>
              <a:lnSpc>
                <a:spcPct val="130000"/>
              </a:lnSpc>
            </a:pPr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웹 브라우저 화면에 보이는 부분을 다룸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웹 사이트 </a:t>
            </a:r>
            <a:r>
              <a:rPr lang="ko-KR" altLang="en-US" sz="1400"/>
              <a:t>제작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- HTML,</a:t>
            </a:r>
            <a:r>
              <a:rPr lang="ko-KR" altLang="en-US" sz="1400"/>
              <a:t> </a:t>
            </a:r>
            <a:r>
              <a:rPr lang="en-US" altLang="ko-KR" sz="1400"/>
              <a:t>CSS,</a:t>
            </a:r>
            <a:r>
              <a:rPr lang="ko-KR" altLang="en-US" sz="1400"/>
              <a:t> 자바스크립트 사용</a:t>
            </a:r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DD8BB-A1D8-496E-8F5D-920633040C4E}"/>
              </a:ext>
            </a:extLst>
          </p:cNvPr>
          <p:cNvSpPr txBox="1"/>
          <p:nvPr/>
        </p:nvSpPr>
        <p:spPr>
          <a:xfrm>
            <a:off x="6178172" y="2761114"/>
            <a:ext cx="4837222" cy="1301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백엔드 개발</a:t>
            </a: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 sz="1600"/>
              <a:t>  </a:t>
            </a:r>
            <a:r>
              <a:rPr lang="en-US" altLang="ko-KR" sz="1400"/>
              <a:t>- </a:t>
            </a:r>
            <a:r>
              <a:rPr lang="ko-KR" altLang="en-US" sz="1400"/>
              <a:t>사용자 뒤</a:t>
            </a:r>
            <a:r>
              <a:rPr lang="en-US" altLang="ko-KR" sz="1400"/>
              <a:t>(back)</a:t>
            </a:r>
            <a:r>
              <a:rPr lang="ko-KR" altLang="en-US" sz="1400"/>
              <a:t>에서 보이지 않는 영역</a:t>
            </a:r>
            <a:r>
              <a:rPr lang="en-US" altLang="ko-KR" sz="1400"/>
              <a:t>, </a:t>
            </a:r>
            <a:r>
              <a:rPr lang="ko-KR" altLang="en-US" sz="1400"/>
              <a:t>즉 서버를 다룸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 - </a:t>
            </a:r>
            <a:r>
              <a:rPr lang="ko-KR" altLang="en-US" sz="1400"/>
              <a:t>데이터베이스를 설계하거나 데이터 처리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 - </a:t>
            </a:r>
            <a:r>
              <a:rPr lang="ko-KR" altLang="en-US" sz="1400"/>
              <a:t>자바</a:t>
            </a:r>
            <a:r>
              <a:rPr lang="en-US" altLang="ko-KR" sz="1400"/>
              <a:t>, PHP, </a:t>
            </a:r>
            <a:r>
              <a:rPr lang="ko-KR" altLang="en-US" sz="1400"/>
              <a:t>파이썬 등 프로그래밍 언어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1FE7D-ED5E-413F-8AD4-2AE54E5C053D}"/>
              </a:ext>
            </a:extLst>
          </p:cNvPr>
          <p:cNvSpPr txBox="1"/>
          <p:nvPr/>
        </p:nvSpPr>
        <p:spPr>
          <a:xfrm>
            <a:off x="6298161" y="4699316"/>
            <a:ext cx="5215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일론 머스크가 쏘아올린 세계 최초 민간 우주선인 </a:t>
            </a:r>
            <a:r>
              <a:rPr lang="en-US" altLang="ko-KR" sz="1200"/>
              <a:t>Space X </a:t>
            </a:r>
            <a:r>
              <a:rPr lang="ko-KR" altLang="en-US" sz="1200"/>
              <a:t>의 대시 보드 인터페이스는 </a:t>
            </a:r>
            <a:r>
              <a:rPr lang="ko-KR" altLang="en-US" sz="1200" b="1">
                <a:solidFill>
                  <a:srgbClr val="FF0000"/>
                </a:solidFill>
              </a:rPr>
              <a:t>크롬 기반의 웹 브라우저에 </a:t>
            </a:r>
            <a:r>
              <a:rPr lang="en-US" altLang="ko-KR" sz="1200" b="1">
                <a:solidFill>
                  <a:srgbClr val="FF0000"/>
                </a:solidFill>
              </a:rPr>
              <a:t>HTML</a:t>
            </a:r>
            <a:r>
              <a:rPr lang="ko-KR" altLang="en-US" sz="1200" b="1">
                <a:solidFill>
                  <a:srgbClr val="FF0000"/>
                </a:solidFill>
              </a:rPr>
              <a:t>과 </a:t>
            </a:r>
            <a:r>
              <a:rPr lang="en-US" altLang="ko-KR" sz="1200" b="1">
                <a:solidFill>
                  <a:srgbClr val="FF0000"/>
                </a:solidFill>
              </a:rPr>
              <a:t>CSS, Javascript</a:t>
            </a:r>
            <a:r>
              <a:rPr lang="ko-KR" altLang="en-US" sz="1200"/>
              <a:t>로 만들어졌다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>
                <a:hlinkClick r:id="rId3"/>
              </a:rPr>
              <a:t>링크 보기</a:t>
            </a:r>
            <a:endParaRPr lang="en-US" altLang="ko-KR" sz="1200"/>
          </a:p>
        </p:txBody>
      </p:sp>
      <p:pic>
        <p:nvPicPr>
          <p:cNvPr id="19" name="그래픽 18" descr="로켓 단색으로 채워진">
            <a:extLst>
              <a:ext uri="{FF2B5EF4-FFF2-40B4-BE49-F238E27FC236}">
                <a16:creationId xmlns:a16="http://schemas.microsoft.com/office/drawing/2014/main" id="{23C4E90A-CC3F-45AB-A703-D69037D65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82057" y="5207147"/>
            <a:ext cx="1155909" cy="11559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1568A2-559A-43A3-8338-CE6A4ABE63E4}"/>
              </a:ext>
            </a:extLst>
          </p:cNvPr>
          <p:cNvSpPr/>
          <p:nvPr/>
        </p:nvSpPr>
        <p:spPr>
          <a:xfrm>
            <a:off x="6095988" y="4450702"/>
            <a:ext cx="5741953" cy="1912354"/>
          </a:xfrm>
          <a:custGeom>
            <a:avLst/>
            <a:gdLst>
              <a:gd name="connsiteX0" fmla="*/ 0 w 5741953"/>
              <a:gd name="connsiteY0" fmla="*/ 0 h 1912354"/>
              <a:gd name="connsiteX1" fmla="*/ 459356 w 5741953"/>
              <a:gd name="connsiteY1" fmla="*/ 0 h 1912354"/>
              <a:gd name="connsiteX2" fmla="*/ 1148391 w 5741953"/>
              <a:gd name="connsiteY2" fmla="*/ 0 h 1912354"/>
              <a:gd name="connsiteX3" fmla="*/ 1550327 w 5741953"/>
              <a:gd name="connsiteY3" fmla="*/ 0 h 1912354"/>
              <a:gd name="connsiteX4" fmla="*/ 2009684 w 5741953"/>
              <a:gd name="connsiteY4" fmla="*/ 0 h 1912354"/>
              <a:gd name="connsiteX5" fmla="*/ 2641298 w 5741953"/>
              <a:gd name="connsiteY5" fmla="*/ 0 h 1912354"/>
              <a:gd name="connsiteX6" fmla="*/ 3215494 w 5741953"/>
              <a:gd name="connsiteY6" fmla="*/ 0 h 1912354"/>
              <a:gd name="connsiteX7" fmla="*/ 3904528 w 5741953"/>
              <a:gd name="connsiteY7" fmla="*/ 0 h 1912354"/>
              <a:gd name="connsiteX8" fmla="*/ 4536143 w 5741953"/>
              <a:gd name="connsiteY8" fmla="*/ 0 h 1912354"/>
              <a:gd name="connsiteX9" fmla="*/ 5110338 w 5741953"/>
              <a:gd name="connsiteY9" fmla="*/ 0 h 1912354"/>
              <a:gd name="connsiteX10" fmla="*/ 5741953 w 5741953"/>
              <a:gd name="connsiteY10" fmla="*/ 0 h 1912354"/>
              <a:gd name="connsiteX11" fmla="*/ 5741953 w 5741953"/>
              <a:gd name="connsiteY11" fmla="*/ 420718 h 1912354"/>
              <a:gd name="connsiteX12" fmla="*/ 5741953 w 5741953"/>
              <a:gd name="connsiteY12" fmla="*/ 898806 h 1912354"/>
              <a:gd name="connsiteX13" fmla="*/ 5741953 w 5741953"/>
              <a:gd name="connsiteY13" fmla="*/ 1338648 h 1912354"/>
              <a:gd name="connsiteX14" fmla="*/ 5741953 w 5741953"/>
              <a:gd name="connsiteY14" fmla="*/ 1912354 h 1912354"/>
              <a:gd name="connsiteX15" fmla="*/ 5167758 w 5741953"/>
              <a:gd name="connsiteY15" fmla="*/ 1912354 h 1912354"/>
              <a:gd name="connsiteX16" fmla="*/ 4478723 w 5741953"/>
              <a:gd name="connsiteY16" fmla="*/ 1912354 h 1912354"/>
              <a:gd name="connsiteX17" fmla="*/ 3904528 w 5741953"/>
              <a:gd name="connsiteY17" fmla="*/ 1912354 h 1912354"/>
              <a:gd name="connsiteX18" fmla="*/ 3502591 w 5741953"/>
              <a:gd name="connsiteY18" fmla="*/ 1912354 h 1912354"/>
              <a:gd name="connsiteX19" fmla="*/ 2870976 w 5741953"/>
              <a:gd name="connsiteY19" fmla="*/ 1912354 h 1912354"/>
              <a:gd name="connsiteX20" fmla="*/ 2354201 w 5741953"/>
              <a:gd name="connsiteY20" fmla="*/ 1912354 h 1912354"/>
              <a:gd name="connsiteX21" fmla="*/ 1952264 w 5741953"/>
              <a:gd name="connsiteY21" fmla="*/ 1912354 h 1912354"/>
              <a:gd name="connsiteX22" fmla="*/ 1320649 w 5741953"/>
              <a:gd name="connsiteY22" fmla="*/ 1912354 h 1912354"/>
              <a:gd name="connsiteX23" fmla="*/ 803873 w 5741953"/>
              <a:gd name="connsiteY23" fmla="*/ 1912354 h 1912354"/>
              <a:gd name="connsiteX24" fmla="*/ 0 w 5741953"/>
              <a:gd name="connsiteY24" fmla="*/ 1912354 h 1912354"/>
              <a:gd name="connsiteX25" fmla="*/ 0 w 5741953"/>
              <a:gd name="connsiteY25" fmla="*/ 1491636 h 1912354"/>
              <a:gd name="connsiteX26" fmla="*/ 0 w 5741953"/>
              <a:gd name="connsiteY26" fmla="*/ 994424 h 1912354"/>
              <a:gd name="connsiteX27" fmla="*/ 0 w 5741953"/>
              <a:gd name="connsiteY27" fmla="*/ 535459 h 1912354"/>
              <a:gd name="connsiteX28" fmla="*/ 0 w 5741953"/>
              <a:gd name="connsiteY28" fmla="*/ 0 h 191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41953" h="1912354" extrusionOk="0">
                <a:moveTo>
                  <a:pt x="0" y="0"/>
                </a:moveTo>
                <a:cubicBezTo>
                  <a:pt x="225978" y="-48308"/>
                  <a:pt x="367262" y="40183"/>
                  <a:pt x="459356" y="0"/>
                </a:cubicBezTo>
                <a:cubicBezTo>
                  <a:pt x="551450" y="-40183"/>
                  <a:pt x="807868" y="33405"/>
                  <a:pt x="1148391" y="0"/>
                </a:cubicBezTo>
                <a:cubicBezTo>
                  <a:pt x="1488915" y="-33405"/>
                  <a:pt x="1452362" y="16576"/>
                  <a:pt x="1550327" y="0"/>
                </a:cubicBezTo>
                <a:cubicBezTo>
                  <a:pt x="1648292" y="-16576"/>
                  <a:pt x="1851616" y="44949"/>
                  <a:pt x="2009684" y="0"/>
                </a:cubicBezTo>
                <a:cubicBezTo>
                  <a:pt x="2167752" y="-44949"/>
                  <a:pt x="2416621" y="49068"/>
                  <a:pt x="2641298" y="0"/>
                </a:cubicBezTo>
                <a:cubicBezTo>
                  <a:pt x="2865975" y="-49068"/>
                  <a:pt x="2961217" y="250"/>
                  <a:pt x="3215494" y="0"/>
                </a:cubicBezTo>
                <a:cubicBezTo>
                  <a:pt x="3469771" y="-250"/>
                  <a:pt x="3631690" y="2337"/>
                  <a:pt x="3904528" y="0"/>
                </a:cubicBezTo>
                <a:cubicBezTo>
                  <a:pt x="4177366" y="-2337"/>
                  <a:pt x="4221438" y="58716"/>
                  <a:pt x="4536143" y="0"/>
                </a:cubicBezTo>
                <a:cubicBezTo>
                  <a:pt x="4850849" y="-58716"/>
                  <a:pt x="4919300" y="18384"/>
                  <a:pt x="5110338" y="0"/>
                </a:cubicBezTo>
                <a:cubicBezTo>
                  <a:pt x="5301376" y="-18384"/>
                  <a:pt x="5480783" y="6208"/>
                  <a:pt x="5741953" y="0"/>
                </a:cubicBezTo>
                <a:cubicBezTo>
                  <a:pt x="5787051" y="132780"/>
                  <a:pt x="5693871" y="217088"/>
                  <a:pt x="5741953" y="420718"/>
                </a:cubicBezTo>
                <a:cubicBezTo>
                  <a:pt x="5790035" y="624348"/>
                  <a:pt x="5687451" y="668175"/>
                  <a:pt x="5741953" y="898806"/>
                </a:cubicBezTo>
                <a:cubicBezTo>
                  <a:pt x="5796455" y="1129437"/>
                  <a:pt x="5706564" y="1227443"/>
                  <a:pt x="5741953" y="1338648"/>
                </a:cubicBezTo>
                <a:cubicBezTo>
                  <a:pt x="5777342" y="1449853"/>
                  <a:pt x="5682626" y="1702827"/>
                  <a:pt x="5741953" y="1912354"/>
                </a:cubicBezTo>
                <a:cubicBezTo>
                  <a:pt x="5509128" y="1916595"/>
                  <a:pt x="5291433" y="1857196"/>
                  <a:pt x="5167758" y="1912354"/>
                </a:cubicBezTo>
                <a:cubicBezTo>
                  <a:pt x="5044084" y="1967512"/>
                  <a:pt x="4733185" y="1872681"/>
                  <a:pt x="4478723" y="1912354"/>
                </a:cubicBezTo>
                <a:cubicBezTo>
                  <a:pt x="4224262" y="1952027"/>
                  <a:pt x="4063018" y="1851404"/>
                  <a:pt x="3904528" y="1912354"/>
                </a:cubicBezTo>
                <a:cubicBezTo>
                  <a:pt x="3746039" y="1973304"/>
                  <a:pt x="3669509" y="1897555"/>
                  <a:pt x="3502591" y="1912354"/>
                </a:cubicBezTo>
                <a:cubicBezTo>
                  <a:pt x="3335673" y="1927153"/>
                  <a:pt x="3174822" y="1878613"/>
                  <a:pt x="2870976" y="1912354"/>
                </a:cubicBezTo>
                <a:cubicBezTo>
                  <a:pt x="2567131" y="1946095"/>
                  <a:pt x="2579431" y="1900134"/>
                  <a:pt x="2354201" y="1912354"/>
                </a:cubicBezTo>
                <a:cubicBezTo>
                  <a:pt x="2128971" y="1924574"/>
                  <a:pt x="2143741" y="1887777"/>
                  <a:pt x="1952264" y="1912354"/>
                </a:cubicBezTo>
                <a:cubicBezTo>
                  <a:pt x="1760787" y="1936931"/>
                  <a:pt x="1512655" y="1891326"/>
                  <a:pt x="1320649" y="1912354"/>
                </a:cubicBezTo>
                <a:cubicBezTo>
                  <a:pt x="1128644" y="1933382"/>
                  <a:pt x="916566" y="1897443"/>
                  <a:pt x="803873" y="1912354"/>
                </a:cubicBezTo>
                <a:cubicBezTo>
                  <a:pt x="691180" y="1927265"/>
                  <a:pt x="179799" y="1855983"/>
                  <a:pt x="0" y="1912354"/>
                </a:cubicBezTo>
                <a:cubicBezTo>
                  <a:pt x="-2673" y="1793461"/>
                  <a:pt x="10681" y="1652490"/>
                  <a:pt x="0" y="1491636"/>
                </a:cubicBezTo>
                <a:cubicBezTo>
                  <a:pt x="-10681" y="1330782"/>
                  <a:pt x="19946" y="1174700"/>
                  <a:pt x="0" y="994424"/>
                </a:cubicBezTo>
                <a:cubicBezTo>
                  <a:pt x="-19946" y="814148"/>
                  <a:pt x="53482" y="758556"/>
                  <a:pt x="0" y="535459"/>
                </a:cubicBezTo>
                <a:cubicBezTo>
                  <a:pt x="-53482" y="312363"/>
                  <a:pt x="63260" y="218118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329314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3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BDC55A-F99F-48D6-ADE4-886AD981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73" y="1442579"/>
            <a:ext cx="6603534" cy="497557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472439" y="1042469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웹 개발을 위해 공부해야 할 기술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8B62E57F-E1E7-47BF-8285-0F50A527F474}"/>
              </a:ext>
            </a:extLst>
          </p:cNvPr>
          <p:cNvSpPr/>
          <p:nvPr/>
        </p:nvSpPr>
        <p:spPr>
          <a:xfrm>
            <a:off x="3528626" y="1879516"/>
            <a:ext cx="3467792" cy="3098967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1194395 w 3766657"/>
              <a:gd name="connsiteY0" fmla="*/ 3878859 h 3447875"/>
              <a:gd name="connsiteX1" fmla="*/ 1098621 w 3766657"/>
              <a:gd name="connsiteY1" fmla="*/ 3974633 h 3447875"/>
              <a:gd name="connsiteX2" fmla="*/ 1002847 w 3766657"/>
              <a:gd name="connsiteY2" fmla="*/ 3878859 h 3447875"/>
              <a:gd name="connsiteX3" fmla="*/ 1098621 w 3766657"/>
              <a:gd name="connsiteY3" fmla="*/ 3783085 h 3447875"/>
              <a:gd name="connsiteX4" fmla="*/ 1194395 w 3766657"/>
              <a:gd name="connsiteY4" fmla="*/ 3878859 h 3447875"/>
              <a:gd name="connsiteX0" fmla="*/ 1331374 w 3766657"/>
              <a:gd name="connsiteY0" fmla="*/ 3765705 h 3447875"/>
              <a:gd name="connsiteX1" fmla="*/ 1139825 w 3766657"/>
              <a:gd name="connsiteY1" fmla="*/ 3957254 h 3447875"/>
              <a:gd name="connsiteX2" fmla="*/ 948276 w 3766657"/>
              <a:gd name="connsiteY2" fmla="*/ 3765705 h 3447875"/>
              <a:gd name="connsiteX3" fmla="*/ 1139825 w 3766657"/>
              <a:gd name="connsiteY3" fmla="*/ 3574156 h 3447875"/>
              <a:gd name="connsiteX4" fmla="*/ 1331374 w 3766657"/>
              <a:gd name="connsiteY4" fmla="*/ 3765705 h 3447875"/>
              <a:gd name="connsiteX0" fmla="*/ 1533895 w 3766657"/>
              <a:gd name="connsiteY0" fmla="*/ 3472565 h 3447875"/>
              <a:gd name="connsiteX1" fmla="*/ 1246572 w 3766657"/>
              <a:gd name="connsiteY1" fmla="*/ 3759888 h 3447875"/>
              <a:gd name="connsiteX2" fmla="*/ 959249 w 3766657"/>
              <a:gd name="connsiteY2" fmla="*/ 3472565 h 3447875"/>
              <a:gd name="connsiteX3" fmla="*/ 1246572 w 3766657"/>
              <a:gd name="connsiteY3" fmla="*/ 3185242 h 3447875"/>
              <a:gd name="connsiteX4" fmla="*/ 1533895 w 3766657"/>
              <a:gd name="connsiteY4" fmla="*/ 3472565 h 34478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51333"/>
              <a:gd name="connsiteX1" fmla="*/ 5659 w 43256"/>
              <a:gd name="connsiteY1" fmla="*/ 6766 h 51333"/>
              <a:gd name="connsiteX2" fmla="*/ 14041 w 43256"/>
              <a:gd name="connsiteY2" fmla="*/ 5061 h 51333"/>
              <a:gd name="connsiteX3" fmla="*/ 22492 w 43256"/>
              <a:gd name="connsiteY3" fmla="*/ 3291 h 51333"/>
              <a:gd name="connsiteX4" fmla="*/ 25785 w 43256"/>
              <a:gd name="connsiteY4" fmla="*/ 59 h 51333"/>
              <a:gd name="connsiteX5" fmla="*/ 29869 w 43256"/>
              <a:gd name="connsiteY5" fmla="*/ 2340 h 51333"/>
              <a:gd name="connsiteX6" fmla="*/ 35499 w 43256"/>
              <a:gd name="connsiteY6" fmla="*/ 549 h 51333"/>
              <a:gd name="connsiteX7" fmla="*/ 38354 w 43256"/>
              <a:gd name="connsiteY7" fmla="*/ 5435 h 51333"/>
              <a:gd name="connsiteX8" fmla="*/ 42018 w 43256"/>
              <a:gd name="connsiteY8" fmla="*/ 10177 h 51333"/>
              <a:gd name="connsiteX9" fmla="*/ 41854 w 43256"/>
              <a:gd name="connsiteY9" fmla="*/ 15319 h 51333"/>
              <a:gd name="connsiteX10" fmla="*/ 43052 w 43256"/>
              <a:gd name="connsiteY10" fmla="*/ 23181 h 51333"/>
              <a:gd name="connsiteX11" fmla="*/ 37440 w 43256"/>
              <a:gd name="connsiteY11" fmla="*/ 30063 h 51333"/>
              <a:gd name="connsiteX12" fmla="*/ 35431 w 43256"/>
              <a:gd name="connsiteY12" fmla="*/ 35960 h 51333"/>
              <a:gd name="connsiteX13" fmla="*/ 28591 w 43256"/>
              <a:gd name="connsiteY13" fmla="*/ 36674 h 51333"/>
              <a:gd name="connsiteX14" fmla="*/ 23703 w 43256"/>
              <a:gd name="connsiteY14" fmla="*/ 42965 h 51333"/>
              <a:gd name="connsiteX15" fmla="*/ 16516 w 43256"/>
              <a:gd name="connsiteY15" fmla="*/ 39125 h 51333"/>
              <a:gd name="connsiteX16" fmla="*/ 5840 w 43256"/>
              <a:gd name="connsiteY16" fmla="*/ 35331 h 51333"/>
              <a:gd name="connsiteX17" fmla="*/ 1146 w 43256"/>
              <a:gd name="connsiteY17" fmla="*/ 31109 h 51333"/>
              <a:gd name="connsiteX18" fmla="*/ 2149 w 43256"/>
              <a:gd name="connsiteY18" fmla="*/ 25410 h 51333"/>
              <a:gd name="connsiteX19" fmla="*/ 31 w 43256"/>
              <a:gd name="connsiteY19" fmla="*/ 19563 h 51333"/>
              <a:gd name="connsiteX20" fmla="*/ 3899 w 43256"/>
              <a:gd name="connsiteY20" fmla="*/ 14366 h 51333"/>
              <a:gd name="connsiteX21" fmla="*/ 3936 w 43256"/>
              <a:gd name="connsiteY21" fmla="*/ 14229 h 51333"/>
              <a:gd name="connsiteX0" fmla="*/ 1197534 w 3771540"/>
              <a:gd name="connsiteY0" fmla="*/ 3867606 h 4097003"/>
              <a:gd name="connsiteX1" fmla="*/ 1101760 w 3771540"/>
              <a:gd name="connsiteY1" fmla="*/ 3963380 h 4097003"/>
              <a:gd name="connsiteX2" fmla="*/ 1005986 w 3771540"/>
              <a:gd name="connsiteY2" fmla="*/ 3867606 h 4097003"/>
              <a:gd name="connsiteX3" fmla="*/ 1101760 w 3771540"/>
              <a:gd name="connsiteY3" fmla="*/ 3771832 h 4097003"/>
              <a:gd name="connsiteX4" fmla="*/ 1197534 w 3771540"/>
              <a:gd name="connsiteY4" fmla="*/ 3867606 h 4097003"/>
              <a:gd name="connsiteX0" fmla="*/ 1334513 w 3771540"/>
              <a:gd name="connsiteY0" fmla="*/ 3754452 h 4097003"/>
              <a:gd name="connsiteX1" fmla="*/ 1059075 w 3771540"/>
              <a:gd name="connsiteY1" fmla="*/ 4097003 h 4097003"/>
              <a:gd name="connsiteX2" fmla="*/ 951415 w 3771540"/>
              <a:gd name="connsiteY2" fmla="*/ 3754452 h 4097003"/>
              <a:gd name="connsiteX3" fmla="*/ 1142964 w 3771540"/>
              <a:gd name="connsiteY3" fmla="*/ 3562903 h 4097003"/>
              <a:gd name="connsiteX4" fmla="*/ 1334513 w 3771540"/>
              <a:gd name="connsiteY4" fmla="*/ 3754452 h 4097003"/>
              <a:gd name="connsiteX0" fmla="*/ 1537034 w 3771540"/>
              <a:gd name="connsiteY0" fmla="*/ 3461312 h 4097003"/>
              <a:gd name="connsiteX1" fmla="*/ 1249711 w 3771540"/>
              <a:gd name="connsiteY1" fmla="*/ 3748635 h 4097003"/>
              <a:gd name="connsiteX2" fmla="*/ 962388 w 3771540"/>
              <a:gd name="connsiteY2" fmla="*/ 3461312 h 4097003"/>
              <a:gd name="connsiteX3" fmla="*/ 1249711 w 3771540"/>
              <a:gd name="connsiteY3" fmla="*/ 3173989 h 4097003"/>
              <a:gd name="connsiteX4" fmla="*/ 1537034 w 3771540"/>
              <a:gd name="connsiteY4" fmla="*/ 3461312 h 4097003"/>
              <a:gd name="connsiteX0" fmla="*/ 4729 w 43256"/>
              <a:gd name="connsiteY0" fmla="*/ 26036 h 51333"/>
              <a:gd name="connsiteX1" fmla="*/ 2196 w 43256"/>
              <a:gd name="connsiteY1" fmla="*/ 25239 h 51333"/>
              <a:gd name="connsiteX2" fmla="*/ 6964 w 43256"/>
              <a:gd name="connsiteY2" fmla="*/ 34758 h 51333"/>
              <a:gd name="connsiteX3" fmla="*/ 5856 w 43256"/>
              <a:gd name="connsiteY3" fmla="*/ 35139 h 51333"/>
              <a:gd name="connsiteX4" fmla="*/ 16514 w 43256"/>
              <a:gd name="connsiteY4" fmla="*/ 38949 h 51333"/>
              <a:gd name="connsiteX5" fmla="*/ 15846 w 43256"/>
              <a:gd name="connsiteY5" fmla="*/ 37209 h 51333"/>
              <a:gd name="connsiteX6" fmla="*/ 28863 w 43256"/>
              <a:gd name="connsiteY6" fmla="*/ 34610 h 51333"/>
              <a:gd name="connsiteX7" fmla="*/ 28596 w 43256"/>
              <a:gd name="connsiteY7" fmla="*/ 36519 h 51333"/>
              <a:gd name="connsiteX8" fmla="*/ 34165 w 43256"/>
              <a:gd name="connsiteY8" fmla="*/ 22813 h 51333"/>
              <a:gd name="connsiteX9" fmla="*/ 37416 w 43256"/>
              <a:gd name="connsiteY9" fmla="*/ 29949 h 51333"/>
              <a:gd name="connsiteX10" fmla="*/ 41834 w 43256"/>
              <a:gd name="connsiteY10" fmla="*/ 15213 h 51333"/>
              <a:gd name="connsiteX11" fmla="*/ 40386 w 43256"/>
              <a:gd name="connsiteY11" fmla="*/ 17889 h 51333"/>
              <a:gd name="connsiteX12" fmla="*/ 38360 w 43256"/>
              <a:gd name="connsiteY12" fmla="*/ 5285 h 51333"/>
              <a:gd name="connsiteX13" fmla="*/ 38436 w 43256"/>
              <a:gd name="connsiteY13" fmla="*/ 6549 h 51333"/>
              <a:gd name="connsiteX14" fmla="*/ 29114 w 43256"/>
              <a:gd name="connsiteY14" fmla="*/ 3811 h 51333"/>
              <a:gd name="connsiteX15" fmla="*/ 29856 w 43256"/>
              <a:gd name="connsiteY15" fmla="*/ 2199 h 51333"/>
              <a:gd name="connsiteX16" fmla="*/ 22177 w 43256"/>
              <a:gd name="connsiteY16" fmla="*/ 4579 h 51333"/>
              <a:gd name="connsiteX17" fmla="*/ 22536 w 43256"/>
              <a:gd name="connsiteY17" fmla="*/ 3189 h 51333"/>
              <a:gd name="connsiteX18" fmla="*/ 14036 w 43256"/>
              <a:gd name="connsiteY18" fmla="*/ 5051 h 51333"/>
              <a:gd name="connsiteX19" fmla="*/ 15336 w 43256"/>
              <a:gd name="connsiteY19" fmla="*/ 6399 h 51333"/>
              <a:gd name="connsiteX20" fmla="*/ 4163 w 43256"/>
              <a:gd name="connsiteY20" fmla="*/ 15648 h 51333"/>
              <a:gd name="connsiteX21" fmla="*/ 3936 w 43256"/>
              <a:gd name="connsiteY21" fmla="*/ 14229 h 51333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01760 w 3771540"/>
              <a:gd name="connsiteY3" fmla="*/ 3771832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249711 w 3771540"/>
              <a:gd name="connsiteY1" fmla="*/ 3748635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249711 w 3771540"/>
              <a:gd name="connsiteY1" fmla="*/ 3748635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962388 w 3771540"/>
              <a:gd name="connsiteY2" fmla="*/ 3461312 h 3963380"/>
              <a:gd name="connsiteX3" fmla="*/ 1026596 w 3771540"/>
              <a:gd name="connsiteY3" fmla="*/ 3140910 h 3963380"/>
              <a:gd name="connsiteX4" fmla="*/ 1249711 w 3771540"/>
              <a:gd name="connsiteY4" fmla="*/ 3173989 h 3963380"/>
              <a:gd name="connsiteX5" fmla="*/ 1537034 w 3771540"/>
              <a:gd name="connsiteY5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732"/>
              <a:gd name="connsiteX1" fmla="*/ 5659 w 43256"/>
              <a:gd name="connsiteY1" fmla="*/ 6766 h 49732"/>
              <a:gd name="connsiteX2" fmla="*/ 14041 w 43256"/>
              <a:gd name="connsiteY2" fmla="*/ 5061 h 49732"/>
              <a:gd name="connsiteX3" fmla="*/ 22492 w 43256"/>
              <a:gd name="connsiteY3" fmla="*/ 3291 h 49732"/>
              <a:gd name="connsiteX4" fmla="*/ 25785 w 43256"/>
              <a:gd name="connsiteY4" fmla="*/ 59 h 49732"/>
              <a:gd name="connsiteX5" fmla="*/ 29869 w 43256"/>
              <a:gd name="connsiteY5" fmla="*/ 2340 h 49732"/>
              <a:gd name="connsiteX6" fmla="*/ 35499 w 43256"/>
              <a:gd name="connsiteY6" fmla="*/ 549 h 49732"/>
              <a:gd name="connsiteX7" fmla="*/ 38354 w 43256"/>
              <a:gd name="connsiteY7" fmla="*/ 5435 h 49732"/>
              <a:gd name="connsiteX8" fmla="*/ 42018 w 43256"/>
              <a:gd name="connsiteY8" fmla="*/ 10177 h 49732"/>
              <a:gd name="connsiteX9" fmla="*/ 41854 w 43256"/>
              <a:gd name="connsiteY9" fmla="*/ 15319 h 49732"/>
              <a:gd name="connsiteX10" fmla="*/ 43052 w 43256"/>
              <a:gd name="connsiteY10" fmla="*/ 23181 h 49732"/>
              <a:gd name="connsiteX11" fmla="*/ 37440 w 43256"/>
              <a:gd name="connsiteY11" fmla="*/ 30063 h 49732"/>
              <a:gd name="connsiteX12" fmla="*/ 35431 w 43256"/>
              <a:gd name="connsiteY12" fmla="*/ 35960 h 49732"/>
              <a:gd name="connsiteX13" fmla="*/ 28591 w 43256"/>
              <a:gd name="connsiteY13" fmla="*/ 36674 h 49732"/>
              <a:gd name="connsiteX14" fmla="*/ 23703 w 43256"/>
              <a:gd name="connsiteY14" fmla="*/ 42965 h 49732"/>
              <a:gd name="connsiteX15" fmla="*/ 16516 w 43256"/>
              <a:gd name="connsiteY15" fmla="*/ 39125 h 49732"/>
              <a:gd name="connsiteX16" fmla="*/ 5840 w 43256"/>
              <a:gd name="connsiteY16" fmla="*/ 35331 h 49732"/>
              <a:gd name="connsiteX17" fmla="*/ 1146 w 43256"/>
              <a:gd name="connsiteY17" fmla="*/ 31109 h 49732"/>
              <a:gd name="connsiteX18" fmla="*/ 2149 w 43256"/>
              <a:gd name="connsiteY18" fmla="*/ 25410 h 49732"/>
              <a:gd name="connsiteX19" fmla="*/ 31 w 43256"/>
              <a:gd name="connsiteY19" fmla="*/ 19563 h 49732"/>
              <a:gd name="connsiteX20" fmla="*/ 3899 w 43256"/>
              <a:gd name="connsiteY20" fmla="*/ 14366 h 49732"/>
              <a:gd name="connsiteX21" fmla="*/ 3936 w 43256"/>
              <a:gd name="connsiteY21" fmla="*/ 14229 h 49732"/>
              <a:gd name="connsiteX0" fmla="*/ 1373703 w 3771540"/>
              <a:gd name="connsiteY0" fmla="*/ 3708215 h 3969234"/>
              <a:gd name="connsiteX1" fmla="*/ 1101760 w 3771540"/>
              <a:gd name="connsiteY1" fmla="*/ 3963380 h 3969234"/>
              <a:gd name="connsiteX2" fmla="*/ 1005986 w 3771540"/>
              <a:gd name="connsiteY2" fmla="*/ 3867606 h 3969234"/>
              <a:gd name="connsiteX3" fmla="*/ 1160483 w 3771540"/>
              <a:gd name="connsiteY3" fmla="*/ 3562107 h 3969234"/>
              <a:gd name="connsiteX4" fmla="*/ 1373703 w 3771540"/>
              <a:gd name="connsiteY4" fmla="*/ 3708215 h 3969234"/>
              <a:gd name="connsiteX0" fmla="*/ 1334513 w 3771540"/>
              <a:gd name="connsiteY0" fmla="*/ 3754452 h 3969234"/>
              <a:gd name="connsiteX1" fmla="*/ 1092631 w 3771540"/>
              <a:gd name="connsiteY1" fmla="*/ 3878889 h 3969234"/>
              <a:gd name="connsiteX2" fmla="*/ 951415 w 3771540"/>
              <a:gd name="connsiteY2" fmla="*/ 3754452 h 3969234"/>
              <a:gd name="connsiteX3" fmla="*/ 1142964 w 3771540"/>
              <a:gd name="connsiteY3" fmla="*/ 3562903 h 3969234"/>
              <a:gd name="connsiteX4" fmla="*/ 1334513 w 3771540"/>
              <a:gd name="connsiteY4" fmla="*/ 3754452 h 3969234"/>
              <a:gd name="connsiteX0" fmla="*/ 1537034 w 3771540"/>
              <a:gd name="connsiteY0" fmla="*/ 3461312 h 3969234"/>
              <a:gd name="connsiteX1" fmla="*/ 1501381 w 3771540"/>
              <a:gd name="connsiteY1" fmla="*/ 3270463 h 3969234"/>
              <a:gd name="connsiteX2" fmla="*/ 1412489 w 3771540"/>
              <a:gd name="connsiteY2" fmla="*/ 3157688 h 3969234"/>
              <a:gd name="connsiteX3" fmla="*/ 962388 w 3771540"/>
              <a:gd name="connsiteY3" fmla="*/ 3461312 h 3969234"/>
              <a:gd name="connsiteX4" fmla="*/ 1026596 w 3771540"/>
              <a:gd name="connsiteY4" fmla="*/ 3140910 h 3969234"/>
              <a:gd name="connsiteX5" fmla="*/ 1249711 w 3771540"/>
              <a:gd name="connsiteY5" fmla="*/ 3173989 h 3969234"/>
              <a:gd name="connsiteX6" fmla="*/ 1537034 w 3771540"/>
              <a:gd name="connsiteY6" fmla="*/ 3461312 h 3969234"/>
              <a:gd name="connsiteX0" fmla="*/ 4729 w 43256"/>
              <a:gd name="connsiteY0" fmla="*/ 26036 h 49732"/>
              <a:gd name="connsiteX1" fmla="*/ 2196 w 43256"/>
              <a:gd name="connsiteY1" fmla="*/ 25239 h 49732"/>
              <a:gd name="connsiteX2" fmla="*/ 6964 w 43256"/>
              <a:gd name="connsiteY2" fmla="*/ 34758 h 49732"/>
              <a:gd name="connsiteX3" fmla="*/ 5856 w 43256"/>
              <a:gd name="connsiteY3" fmla="*/ 35139 h 49732"/>
              <a:gd name="connsiteX4" fmla="*/ 16514 w 43256"/>
              <a:gd name="connsiteY4" fmla="*/ 38949 h 49732"/>
              <a:gd name="connsiteX5" fmla="*/ 15846 w 43256"/>
              <a:gd name="connsiteY5" fmla="*/ 37209 h 49732"/>
              <a:gd name="connsiteX6" fmla="*/ 28863 w 43256"/>
              <a:gd name="connsiteY6" fmla="*/ 34610 h 49732"/>
              <a:gd name="connsiteX7" fmla="*/ 28596 w 43256"/>
              <a:gd name="connsiteY7" fmla="*/ 36519 h 49732"/>
              <a:gd name="connsiteX8" fmla="*/ 34165 w 43256"/>
              <a:gd name="connsiteY8" fmla="*/ 22813 h 49732"/>
              <a:gd name="connsiteX9" fmla="*/ 37416 w 43256"/>
              <a:gd name="connsiteY9" fmla="*/ 29949 h 49732"/>
              <a:gd name="connsiteX10" fmla="*/ 41834 w 43256"/>
              <a:gd name="connsiteY10" fmla="*/ 15213 h 49732"/>
              <a:gd name="connsiteX11" fmla="*/ 40386 w 43256"/>
              <a:gd name="connsiteY11" fmla="*/ 17889 h 49732"/>
              <a:gd name="connsiteX12" fmla="*/ 38360 w 43256"/>
              <a:gd name="connsiteY12" fmla="*/ 5285 h 49732"/>
              <a:gd name="connsiteX13" fmla="*/ 38436 w 43256"/>
              <a:gd name="connsiteY13" fmla="*/ 6549 h 49732"/>
              <a:gd name="connsiteX14" fmla="*/ 29114 w 43256"/>
              <a:gd name="connsiteY14" fmla="*/ 3811 h 49732"/>
              <a:gd name="connsiteX15" fmla="*/ 29856 w 43256"/>
              <a:gd name="connsiteY15" fmla="*/ 2199 h 49732"/>
              <a:gd name="connsiteX16" fmla="*/ 22177 w 43256"/>
              <a:gd name="connsiteY16" fmla="*/ 4579 h 49732"/>
              <a:gd name="connsiteX17" fmla="*/ 22536 w 43256"/>
              <a:gd name="connsiteY17" fmla="*/ 3189 h 49732"/>
              <a:gd name="connsiteX18" fmla="*/ 14036 w 43256"/>
              <a:gd name="connsiteY18" fmla="*/ 5051 h 49732"/>
              <a:gd name="connsiteX19" fmla="*/ 15336 w 43256"/>
              <a:gd name="connsiteY19" fmla="*/ 6399 h 49732"/>
              <a:gd name="connsiteX20" fmla="*/ 4163 w 43256"/>
              <a:gd name="connsiteY20" fmla="*/ 15648 h 49732"/>
              <a:gd name="connsiteX21" fmla="*/ 3936 w 43256"/>
              <a:gd name="connsiteY21" fmla="*/ 14229 h 4973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951415 w 3771540"/>
              <a:gd name="connsiteY2" fmla="*/ 3754452 h 3978050"/>
              <a:gd name="connsiteX3" fmla="*/ 1142964 w 3771540"/>
              <a:gd name="connsiteY3" fmla="*/ 3562903 h 3978050"/>
              <a:gd name="connsiteX4" fmla="*/ 1334513 w 3771540"/>
              <a:gd name="connsiteY4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951415 w 3771540"/>
              <a:gd name="connsiteY2" fmla="*/ 3754452 h 3978050"/>
              <a:gd name="connsiteX3" fmla="*/ 1334513 w 3771540"/>
              <a:gd name="connsiteY3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1334513 w 3771540"/>
              <a:gd name="connsiteY2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793"/>
              <a:gd name="connsiteX1" fmla="*/ 5659 w 43256"/>
              <a:gd name="connsiteY1" fmla="*/ 6766 h 49793"/>
              <a:gd name="connsiteX2" fmla="*/ 14041 w 43256"/>
              <a:gd name="connsiteY2" fmla="*/ 5061 h 49793"/>
              <a:gd name="connsiteX3" fmla="*/ 22492 w 43256"/>
              <a:gd name="connsiteY3" fmla="*/ 3291 h 49793"/>
              <a:gd name="connsiteX4" fmla="*/ 25785 w 43256"/>
              <a:gd name="connsiteY4" fmla="*/ 59 h 49793"/>
              <a:gd name="connsiteX5" fmla="*/ 29869 w 43256"/>
              <a:gd name="connsiteY5" fmla="*/ 2340 h 49793"/>
              <a:gd name="connsiteX6" fmla="*/ 35499 w 43256"/>
              <a:gd name="connsiteY6" fmla="*/ 549 h 49793"/>
              <a:gd name="connsiteX7" fmla="*/ 38354 w 43256"/>
              <a:gd name="connsiteY7" fmla="*/ 5435 h 49793"/>
              <a:gd name="connsiteX8" fmla="*/ 42018 w 43256"/>
              <a:gd name="connsiteY8" fmla="*/ 10177 h 49793"/>
              <a:gd name="connsiteX9" fmla="*/ 41854 w 43256"/>
              <a:gd name="connsiteY9" fmla="*/ 15319 h 49793"/>
              <a:gd name="connsiteX10" fmla="*/ 43052 w 43256"/>
              <a:gd name="connsiteY10" fmla="*/ 23181 h 49793"/>
              <a:gd name="connsiteX11" fmla="*/ 37440 w 43256"/>
              <a:gd name="connsiteY11" fmla="*/ 30063 h 49793"/>
              <a:gd name="connsiteX12" fmla="*/ 35431 w 43256"/>
              <a:gd name="connsiteY12" fmla="*/ 35960 h 49793"/>
              <a:gd name="connsiteX13" fmla="*/ 28591 w 43256"/>
              <a:gd name="connsiteY13" fmla="*/ 36674 h 49793"/>
              <a:gd name="connsiteX14" fmla="*/ 23703 w 43256"/>
              <a:gd name="connsiteY14" fmla="*/ 42965 h 49793"/>
              <a:gd name="connsiteX15" fmla="*/ 16516 w 43256"/>
              <a:gd name="connsiteY15" fmla="*/ 39125 h 49793"/>
              <a:gd name="connsiteX16" fmla="*/ 5840 w 43256"/>
              <a:gd name="connsiteY16" fmla="*/ 35331 h 49793"/>
              <a:gd name="connsiteX17" fmla="*/ 1146 w 43256"/>
              <a:gd name="connsiteY17" fmla="*/ 31109 h 49793"/>
              <a:gd name="connsiteX18" fmla="*/ 2149 w 43256"/>
              <a:gd name="connsiteY18" fmla="*/ 25410 h 49793"/>
              <a:gd name="connsiteX19" fmla="*/ 31 w 43256"/>
              <a:gd name="connsiteY19" fmla="*/ 19563 h 49793"/>
              <a:gd name="connsiteX20" fmla="*/ 3899 w 43256"/>
              <a:gd name="connsiteY20" fmla="*/ 14366 h 49793"/>
              <a:gd name="connsiteX21" fmla="*/ 3936 w 43256"/>
              <a:gd name="connsiteY21" fmla="*/ 14229 h 49793"/>
              <a:gd name="connsiteX0" fmla="*/ 1005986 w 3771540"/>
              <a:gd name="connsiteY0" fmla="*/ 3867606 h 3974117"/>
              <a:gd name="connsiteX1" fmla="*/ 1101760 w 3771540"/>
              <a:gd name="connsiteY1" fmla="*/ 3963380 h 3974117"/>
              <a:gd name="connsiteX2" fmla="*/ 1005986 w 3771540"/>
              <a:gd name="connsiteY2" fmla="*/ 3867606 h 3974117"/>
              <a:gd name="connsiteX0" fmla="*/ 1334513 w 3771540"/>
              <a:gd name="connsiteY0" fmla="*/ 3754452 h 3974117"/>
              <a:gd name="connsiteX1" fmla="*/ 1092631 w 3771540"/>
              <a:gd name="connsiteY1" fmla="*/ 3878889 h 3974117"/>
              <a:gd name="connsiteX2" fmla="*/ 1334513 w 3771540"/>
              <a:gd name="connsiteY2" fmla="*/ 3754452 h 3974117"/>
              <a:gd name="connsiteX0" fmla="*/ 1537034 w 3771540"/>
              <a:gd name="connsiteY0" fmla="*/ 3461312 h 3974117"/>
              <a:gd name="connsiteX1" fmla="*/ 1501381 w 3771540"/>
              <a:gd name="connsiteY1" fmla="*/ 3270463 h 3974117"/>
              <a:gd name="connsiteX2" fmla="*/ 1412489 w 3771540"/>
              <a:gd name="connsiteY2" fmla="*/ 3157688 h 3974117"/>
              <a:gd name="connsiteX3" fmla="*/ 962388 w 3771540"/>
              <a:gd name="connsiteY3" fmla="*/ 3461312 h 3974117"/>
              <a:gd name="connsiteX4" fmla="*/ 1026596 w 3771540"/>
              <a:gd name="connsiteY4" fmla="*/ 3140910 h 3974117"/>
              <a:gd name="connsiteX5" fmla="*/ 1249711 w 3771540"/>
              <a:gd name="connsiteY5" fmla="*/ 3173989 h 3974117"/>
              <a:gd name="connsiteX6" fmla="*/ 1537034 w 3771540"/>
              <a:gd name="connsiteY6" fmla="*/ 3461312 h 3974117"/>
              <a:gd name="connsiteX0" fmla="*/ 4729 w 43256"/>
              <a:gd name="connsiteY0" fmla="*/ 26036 h 49793"/>
              <a:gd name="connsiteX1" fmla="*/ 2196 w 43256"/>
              <a:gd name="connsiteY1" fmla="*/ 25239 h 49793"/>
              <a:gd name="connsiteX2" fmla="*/ 6964 w 43256"/>
              <a:gd name="connsiteY2" fmla="*/ 34758 h 49793"/>
              <a:gd name="connsiteX3" fmla="*/ 5856 w 43256"/>
              <a:gd name="connsiteY3" fmla="*/ 35139 h 49793"/>
              <a:gd name="connsiteX4" fmla="*/ 16514 w 43256"/>
              <a:gd name="connsiteY4" fmla="*/ 38949 h 49793"/>
              <a:gd name="connsiteX5" fmla="*/ 15846 w 43256"/>
              <a:gd name="connsiteY5" fmla="*/ 37209 h 49793"/>
              <a:gd name="connsiteX6" fmla="*/ 28863 w 43256"/>
              <a:gd name="connsiteY6" fmla="*/ 34610 h 49793"/>
              <a:gd name="connsiteX7" fmla="*/ 28596 w 43256"/>
              <a:gd name="connsiteY7" fmla="*/ 36519 h 49793"/>
              <a:gd name="connsiteX8" fmla="*/ 34165 w 43256"/>
              <a:gd name="connsiteY8" fmla="*/ 22813 h 49793"/>
              <a:gd name="connsiteX9" fmla="*/ 37416 w 43256"/>
              <a:gd name="connsiteY9" fmla="*/ 29949 h 49793"/>
              <a:gd name="connsiteX10" fmla="*/ 41834 w 43256"/>
              <a:gd name="connsiteY10" fmla="*/ 15213 h 49793"/>
              <a:gd name="connsiteX11" fmla="*/ 40386 w 43256"/>
              <a:gd name="connsiteY11" fmla="*/ 17889 h 49793"/>
              <a:gd name="connsiteX12" fmla="*/ 38360 w 43256"/>
              <a:gd name="connsiteY12" fmla="*/ 5285 h 49793"/>
              <a:gd name="connsiteX13" fmla="*/ 38436 w 43256"/>
              <a:gd name="connsiteY13" fmla="*/ 6549 h 49793"/>
              <a:gd name="connsiteX14" fmla="*/ 29114 w 43256"/>
              <a:gd name="connsiteY14" fmla="*/ 3811 h 49793"/>
              <a:gd name="connsiteX15" fmla="*/ 29856 w 43256"/>
              <a:gd name="connsiteY15" fmla="*/ 2199 h 49793"/>
              <a:gd name="connsiteX16" fmla="*/ 22177 w 43256"/>
              <a:gd name="connsiteY16" fmla="*/ 4579 h 49793"/>
              <a:gd name="connsiteX17" fmla="*/ 22536 w 43256"/>
              <a:gd name="connsiteY17" fmla="*/ 3189 h 49793"/>
              <a:gd name="connsiteX18" fmla="*/ 14036 w 43256"/>
              <a:gd name="connsiteY18" fmla="*/ 5051 h 49793"/>
              <a:gd name="connsiteX19" fmla="*/ 15336 w 43256"/>
              <a:gd name="connsiteY19" fmla="*/ 6399 h 49793"/>
              <a:gd name="connsiteX20" fmla="*/ 4163 w 43256"/>
              <a:gd name="connsiteY20" fmla="*/ 15648 h 49793"/>
              <a:gd name="connsiteX21" fmla="*/ 3936 w 43256"/>
              <a:gd name="connsiteY21" fmla="*/ 14229 h 49793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4" fmla="*/ 1249711 w 3771540"/>
              <a:gd name="connsiteY4" fmla="*/ 3173989 h 3963380"/>
              <a:gd name="connsiteX5" fmla="*/ 1537034 w 3771540"/>
              <a:gd name="connsiteY5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4" fmla="*/ 1537034 w 3771540"/>
              <a:gd name="connsiteY4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387322 w 3771540"/>
              <a:gd name="connsiteY0" fmla="*/ 3191244 h 3963380"/>
              <a:gd name="connsiteX1" fmla="*/ 1412489 w 3771540"/>
              <a:gd name="connsiteY1" fmla="*/ 3157688 h 3963380"/>
              <a:gd name="connsiteX2" fmla="*/ 1387322 w 3771540"/>
              <a:gd name="connsiteY2" fmla="*/ 319124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387322 w 3771540"/>
              <a:gd name="connsiteY0" fmla="*/ 3191244 h 3963380"/>
              <a:gd name="connsiteX1" fmla="*/ 1412489 w 3771540"/>
              <a:gd name="connsiteY1" fmla="*/ 3157688 h 3963380"/>
              <a:gd name="connsiteX2" fmla="*/ 1387322 w 3771540"/>
              <a:gd name="connsiteY2" fmla="*/ 319124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26124 w 3771540"/>
              <a:gd name="connsiteY0" fmla="*/ 3662173 h 3963380"/>
              <a:gd name="connsiteX1" fmla="*/ 1293966 w 3771540"/>
              <a:gd name="connsiteY1" fmla="*/ 3635608 h 3963380"/>
              <a:gd name="connsiteX2" fmla="*/ 1326124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293966 w 3771540"/>
              <a:gd name="connsiteY1" fmla="*/ 3635608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411412 w 3771540"/>
              <a:gd name="connsiteY1" fmla="*/ 3526551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755361 w 3771540"/>
              <a:gd name="connsiteY1" fmla="*/ 3669164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755361 w 3771540"/>
              <a:gd name="connsiteY1" fmla="*/ 3669164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712018 w 3771540"/>
              <a:gd name="connsiteY0" fmla="*/ 3662173 h 3963380"/>
              <a:gd name="connsiteX1" fmla="*/ 1755361 w 3771540"/>
              <a:gd name="connsiteY1" fmla="*/ 3669164 h 3963380"/>
              <a:gd name="connsiteX2" fmla="*/ 1712018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712018 w 3771540"/>
              <a:gd name="connsiteY0" fmla="*/ 3662173 h 3963380"/>
              <a:gd name="connsiteX1" fmla="*/ 1663082 w 3771540"/>
              <a:gd name="connsiteY1" fmla="*/ 3685942 h 3963380"/>
              <a:gd name="connsiteX2" fmla="*/ 1712018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678462 w 3771540"/>
              <a:gd name="connsiteY0" fmla="*/ 3687340 h 3963380"/>
              <a:gd name="connsiteX1" fmla="*/ 1663082 w 3771540"/>
              <a:gd name="connsiteY1" fmla="*/ 3685942 h 3963380"/>
              <a:gd name="connsiteX2" fmla="*/ 1678462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66308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49530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49530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95302 w 3771540"/>
              <a:gd name="connsiteY1" fmla="*/ 3685942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241326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241326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20878 w 3771540"/>
              <a:gd name="connsiteY1" fmla="*/ 3098965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140658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20878 w 3771540"/>
              <a:gd name="connsiteY1" fmla="*/ 3098965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005986 w 3771540"/>
              <a:gd name="connsiteY0" fmla="*/ 3867606 h 3896268"/>
              <a:gd name="connsiteX1" fmla="*/ 1043037 w 3771540"/>
              <a:gd name="connsiteY1" fmla="*/ 3896268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005986 w 3771540"/>
              <a:gd name="connsiteY0" fmla="*/ 3867606 h 3896268"/>
              <a:gd name="connsiteX1" fmla="*/ 1043037 w 3771540"/>
              <a:gd name="connsiteY1" fmla="*/ 3896268 h 3896268"/>
              <a:gd name="connsiteX2" fmla="*/ 1005986 w 3771540"/>
              <a:gd name="connsiteY2" fmla="*/ 3867606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551270 w 3771540"/>
              <a:gd name="connsiteY0" fmla="*/ 2919650 h 3896268"/>
              <a:gd name="connsiteX1" fmla="*/ 1043037 w 3771540"/>
              <a:gd name="connsiteY1" fmla="*/ 3896268 h 3896268"/>
              <a:gd name="connsiteX2" fmla="*/ 1551270 w 3771540"/>
              <a:gd name="connsiteY2" fmla="*/ 2919650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551270 w 3771540"/>
              <a:gd name="connsiteY0" fmla="*/ 2919650 h 3449471"/>
              <a:gd name="connsiteX1" fmla="*/ 1319873 w 3771540"/>
              <a:gd name="connsiteY1" fmla="*/ 3174815 h 3449471"/>
              <a:gd name="connsiteX2" fmla="*/ 1551270 w 3771540"/>
              <a:gd name="connsiteY2" fmla="*/ 2919650 h 3449471"/>
              <a:gd name="connsiteX0" fmla="*/ 1418403 w 3771540"/>
              <a:gd name="connsiteY0" fmla="*/ 3058166 h 3449471"/>
              <a:gd name="connsiteX1" fmla="*/ 1436579 w 3771540"/>
              <a:gd name="connsiteY1" fmla="*/ 3140658 h 3449471"/>
              <a:gd name="connsiteX2" fmla="*/ 1418403 w 3771540"/>
              <a:gd name="connsiteY2" fmla="*/ 3058166 h 3449471"/>
              <a:gd name="connsiteX0" fmla="*/ 1412489 w 3771540"/>
              <a:gd name="connsiteY0" fmla="*/ 3107354 h 3449471"/>
              <a:gd name="connsiteX1" fmla="*/ 1420878 w 3771540"/>
              <a:gd name="connsiteY1" fmla="*/ 3098965 h 3449471"/>
              <a:gd name="connsiteX2" fmla="*/ 1412489 w 3771540"/>
              <a:gd name="connsiteY2" fmla="*/ 3107354 h 3449471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34165 w 43256"/>
              <a:gd name="connsiteY6" fmla="*/ 22813 h 43219"/>
              <a:gd name="connsiteX7" fmla="*/ 37416 w 43256"/>
              <a:gd name="connsiteY7" fmla="*/ 2994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324767 w 3771540"/>
              <a:gd name="connsiteY0" fmla="*/ 3179709 h 3449471"/>
              <a:gd name="connsiteX1" fmla="*/ 1319873 w 3771540"/>
              <a:gd name="connsiteY1" fmla="*/ 3174815 h 3449471"/>
              <a:gd name="connsiteX2" fmla="*/ 1324767 w 3771540"/>
              <a:gd name="connsiteY2" fmla="*/ 3179709 h 3449471"/>
              <a:gd name="connsiteX0" fmla="*/ 1418403 w 3771540"/>
              <a:gd name="connsiteY0" fmla="*/ 3058166 h 3449471"/>
              <a:gd name="connsiteX1" fmla="*/ 1436579 w 3771540"/>
              <a:gd name="connsiteY1" fmla="*/ 3140658 h 3449471"/>
              <a:gd name="connsiteX2" fmla="*/ 1418403 w 3771540"/>
              <a:gd name="connsiteY2" fmla="*/ 3058166 h 3449471"/>
              <a:gd name="connsiteX0" fmla="*/ 1412489 w 3771540"/>
              <a:gd name="connsiteY0" fmla="*/ 3107354 h 3449471"/>
              <a:gd name="connsiteX1" fmla="*/ 1420878 w 3771540"/>
              <a:gd name="connsiteY1" fmla="*/ 3098965 h 3449471"/>
              <a:gd name="connsiteX2" fmla="*/ 1412489 w 3771540"/>
              <a:gd name="connsiteY2" fmla="*/ 3107354 h 3449471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34165 w 43256"/>
              <a:gd name="connsiteY6" fmla="*/ 22813 h 43219"/>
              <a:gd name="connsiteX7" fmla="*/ 37416 w 43256"/>
              <a:gd name="connsiteY7" fmla="*/ 2994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3771540" h="3449471">
                <a:moveTo>
                  <a:pt x="1324767" y="3179709"/>
                </a:moveTo>
                <a:lnTo>
                  <a:pt x="1319873" y="3174815"/>
                </a:lnTo>
                <a:lnTo>
                  <a:pt x="1324767" y="3179709"/>
                </a:lnTo>
                <a:close/>
              </a:path>
              <a:path w="3771540" h="3449471">
                <a:moveTo>
                  <a:pt x="1418403" y="3058166"/>
                </a:moveTo>
                <a:lnTo>
                  <a:pt x="1436579" y="3140658"/>
                </a:lnTo>
                <a:lnTo>
                  <a:pt x="1418403" y="3058166"/>
                </a:lnTo>
                <a:close/>
              </a:path>
              <a:path w="3771540" h="3449471">
                <a:moveTo>
                  <a:pt x="1412489" y="3107354"/>
                </a:moveTo>
                <a:lnTo>
                  <a:pt x="1420878" y="3098965"/>
                </a:lnTo>
                <a:cubicBezTo>
                  <a:pt x="1341747" y="3077373"/>
                  <a:pt x="1439619" y="3104637"/>
                  <a:pt x="1412489" y="3107354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6BA6E-E2B6-4A2B-A8C9-BBEC2B1E3EC4}"/>
              </a:ext>
            </a:extLst>
          </p:cNvPr>
          <p:cNvSpPr txBox="1"/>
          <p:nvPr/>
        </p:nvSpPr>
        <p:spPr>
          <a:xfrm>
            <a:off x="4016027" y="50460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기본이면서 가장 중요</a:t>
            </a:r>
          </a:p>
        </p:txBody>
      </p:sp>
    </p:spTree>
    <p:extLst>
      <p:ext uri="{BB962C8B-B14F-4D97-AF65-F5344CB8AC3E}">
        <p14:creationId xmlns:p14="http://schemas.microsoft.com/office/powerpoint/2010/main" val="73303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665386" y="10424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웹 개발의 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0C1B8-DD66-49E3-A87E-7931A5D1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6" y="1830490"/>
            <a:ext cx="1150739" cy="1231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F7D1DD-D626-487C-9ADC-4E9FDB9E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9" y="3286302"/>
            <a:ext cx="1070029" cy="11273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A28F6C-96AB-4E40-801E-003B3AD7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9" y="4772200"/>
            <a:ext cx="1118036" cy="1127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C5786-CD89-4B84-9B4E-239189D9BDE0}"/>
              </a:ext>
            </a:extLst>
          </p:cNvPr>
          <p:cNvSpPr txBox="1"/>
          <p:nvPr/>
        </p:nvSpPr>
        <p:spPr>
          <a:xfrm>
            <a:off x="2023145" y="1830490"/>
            <a:ext cx="500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문서의 뼈대를 만드는 </a:t>
            </a:r>
            <a:r>
              <a:rPr lang="en-US" altLang="ko-KR" sz="2400" b="1"/>
              <a:t>HTML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9FD2F-17F2-4C4F-A912-90449D9CB03B}"/>
              </a:ext>
            </a:extLst>
          </p:cNvPr>
          <p:cNvSpPr txBox="1"/>
          <p:nvPr/>
        </p:nvSpPr>
        <p:spPr>
          <a:xfrm>
            <a:off x="2023145" y="2284097"/>
            <a:ext cx="654341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브라우저 창에 웹 문서의 내용을 보여주기 위한 약속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</a:t>
            </a:r>
            <a:r>
              <a:rPr lang="ko-KR" altLang="en-US" sz="1400"/>
              <a:t>에서 약속한 표기법을 사용해서 문서 작성해야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D3326-04DC-423D-926F-C06D1BD2293B}"/>
              </a:ext>
            </a:extLst>
          </p:cNvPr>
          <p:cNvSpPr txBox="1"/>
          <p:nvPr/>
        </p:nvSpPr>
        <p:spPr>
          <a:xfrm>
            <a:off x="2023145" y="3260897"/>
            <a:ext cx="500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문서를 꾸미는 </a:t>
            </a:r>
            <a:r>
              <a:rPr lang="en-US" altLang="ko-KR" sz="2400" b="1"/>
              <a:t>CSS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5417E-FCE2-45DE-B987-002EAA9F4474}"/>
              </a:ext>
            </a:extLst>
          </p:cNvPr>
          <p:cNvSpPr txBox="1"/>
          <p:nvPr/>
        </p:nvSpPr>
        <p:spPr>
          <a:xfrm>
            <a:off x="2023145" y="3714504"/>
            <a:ext cx="73473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문서를 꾸미거나 웹 요소를 적절하게 배치하는 방법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디바이스에 맞는 반응형 웹 디자인을 만들기 위해 필수적으로 학습해야 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858549-5103-4412-8039-67EDB2AE0C40}"/>
              </a:ext>
            </a:extLst>
          </p:cNvPr>
          <p:cNvSpPr txBox="1"/>
          <p:nvPr/>
        </p:nvSpPr>
        <p:spPr>
          <a:xfrm>
            <a:off x="2023145" y="4772200"/>
            <a:ext cx="500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사용자 동작에 반응하는 </a:t>
            </a:r>
            <a:r>
              <a:rPr lang="ko-KR" altLang="en-US" sz="2000" b="1"/>
              <a:t>자바스크립트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8B774-9296-48C2-91DA-24EB2278C93F}"/>
              </a:ext>
            </a:extLst>
          </p:cNvPr>
          <p:cNvSpPr txBox="1"/>
          <p:nvPr/>
        </p:nvSpPr>
        <p:spPr>
          <a:xfrm>
            <a:off x="2023145" y="5225807"/>
            <a:ext cx="654341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동작에 반응해서 동적인 효과를 만들기 위한 기술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자바스크립트를 알고 있다면 새로운 프레임워크를 배우기 쉬움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3126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665386" y="1042469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프런트엔드 개발을 위한 기술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4B612-715A-4C38-B74B-DB0FD18B1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40"/>
          <a:stretch/>
        </p:blipFill>
        <p:spPr>
          <a:xfrm>
            <a:off x="665386" y="1490941"/>
            <a:ext cx="4728735" cy="5234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DEB6A-1B07-4EBB-8F46-AF2023202DD9}"/>
              </a:ext>
            </a:extLst>
          </p:cNvPr>
          <p:cNvSpPr txBox="1"/>
          <p:nvPr/>
        </p:nvSpPr>
        <p:spPr>
          <a:xfrm>
            <a:off x="6544853" y="111823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백엔드 개발을 위한 기술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40A29D-7E5B-46FB-A605-1718E7DC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5" y="1622695"/>
            <a:ext cx="4366173" cy="44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웹 개발 환경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02-1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브라우저와 웹 편집기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B7FC6D-0FEC-46B0-B819-C6D436A0701C}"/>
              </a:ext>
            </a:extLst>
          </p:cNvPr>
          <p:cNvGrpSpPr/>
          <p:nvPr/>
        </p:nvGrpSpPr>
        <p:grpSpPr>
          <a:xfrm>
            <a:off x="2316550" y="2943225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36A7A3-C7D7-49FF-B2BA-AD86AC66A48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02-2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FAB6CE-F15E-4DB6-AB03-4307FF1D57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개발 환경 설정하기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14B4E53-09FB-4D7F-9746-1D7B78994BE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10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브라우저와 웹 편집기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35CDF-B5EF-4187-843C-5DC0B153FBC5}"/>
              </a:ext>
            </a:extLst>
          </p:cNvPr>
          <p:cNvSpPr txBox="1"/>
          <p:nvPr/>
        </p:nvSpPr>
        <p:spPr>
          <a:xfrm>
            <a:off x="604007" y="11241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웹 브라우저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5C508-BF73-495A-9DCA-84FF9D10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1" y="2265581"/>
            <a:ext cx="6438195" cy="2679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AA82AF-E0C2-4361-A0A3-66CE950DA4AA}"/>
              </a:ext>
            </a:extLst>
          </p:cNvPr>
          <p:cNvSpPr/>
          <p:nvPr/>
        </p:nvSpPr>
        <p:spPr>
          <a:xfrm>
            <a:off x="708869" y="2732237"/>
            <a:ext cx="1210857" cy="696763"/>
          </a:xfrm>
          <a:prstGeom prst="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D49D0-BD65-4EFC-98E5-B0C6C02B3291}"/>
              </a:ext>
            </a:extLst>
          </p:cNvPr>
          <p:cNvSpPr txBox="1"/>
          <p:nvPr/>
        </p:nvSpPr>
        <p:spPr>
          <a:xfrm>
            <a:off x="2519265" y="1322573"/>
            <a:ext cx="220765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주로 크롬 브라우저 사용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다운로드해서 준비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D8196B3-CC89-4909-9CC3-BF76B10BE3CB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1314299" y="1671097"/>
            <a:ext cx="1204967" cy="1061139"/>
          </a:xfrm>
          <a:prstGeom prst="curvedConnector2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E15F5C-486C-4B1F-9683-008538CA3EDB}"/>
              </a:ext>
            </a:extLst>
          </p:cNvPr>
          <p:cNvSpPr txBox="1"/>
          <p:nvPr/>
        </p:nvSpPr>
        <p:spPr>
          <a:xfrm>
            <a:off x="7872553" y="11241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웹 편집기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FE6748-9A8A-4B1A-840E-860137817788}"/>
              </a:ext>
            </a:extLst>
          </p:cNvPr>
          <p:cNvCxnSpPr/>
          <p:nvPr/>
        </p:nvCxnSpPr>
        <p:spPr>
          <a:xfrm>
            <a:off x="7511143" y="970384"/>
            <a:ext cx="0" cy="5430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4821F9-BED5-494D-8D2F-5DBC64BE25E1}"/>
              </a:ext>
            </a:extLst>
          </p:cNvPr>
          <p:cNvSpPr txBox="1"/>
          <p:nvPr/>
        </p:nvSpPr>
        <p:spPr>
          <a:xfrm>
            <a:off x="7914221" y="1741448"/>
            <a:ext cx="2488182" cy="13433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윈도우용 편집기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- </a:t>
            </a:r>
            <a:r>
              <a:rPr lang="ko-KR" altLang="en-US" sz="1200"/>
              <a:t>노트패드</a:t>
            </a:r>
            <a:r>
              <a:rPr lang="en-US" altLang="ko-KR" sz="1200"/>
              <a:t>++, </a:t>
            </a:r>
            <a:r>
              <a:rPr lang="ko-KR" altLang="en-US" sz="1200"/>
              <a:t>에디트 플러스 등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400"/>
              <a:t>macOS</a:t>
            </a:r>
            <a:r>
              <a:rPr lang="ko-KR" altLang="en-US" sz="1400"/>
              <a:t>용 편집기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- </a:t>
            </a:r>
            <a:r>
              <a:rPr lang="ko-KR" altLang="en-US" sz="1200"/>
              <a:t>텍스트메이트</a:t>
            </a:r>
            <a:r>
              <a:rPr lang="en-US" altLang="ko-KR" sz="1200"/>
              <a:t>,  </a:t>
            </a:r>
            <a:r>
              <a:rPr lang="ko-KR" altLang="en-US" sz="1200"/>
              <a:t>코다 등 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65222-A64D-448B-8538-B45A0E36EC7F}"/>
              </a:ext>
            </a:extLst>
          </p:cNvPr>
          <p:cNvSpPr txBox="1"/>
          <p:nvPr/>
        </p:nvSpPr>
        <p:spPr>
          <a:xfrm>
            <a:off x="7872553" y="3642641"/>
            <a:ext cx="3918060" cy="1343381"/>
          </a:xfrm>
          <a:custGeom>
            <a:avLst/>
            <a:gdLst>
              <a:gd name="connsiteX0" fmla="*/ 0 w 3918060"/>
              <a:gd name="connsiteY0" fmla="*/ 0 h 1343381"/>
              <a:gd name="connsiteX1" fmla="*/ 731371 w 3918060"/>
              <a:gd name="connsiteY1" fmla="*/ 0 h 1343381"/>
              <a:gd name="connsiteX2" fmla="*/ 1306020 w 3918060"/>
              <a:gd name="connsiteY2" fmla="*/ 0 h 1343381"/>
              <a:gd name="connsiteX3" fmla="*/ 1919849 w 3918060"/>
              <a:gd name="connsiteY3" fmla="*/ 0 h 1343381"/>
              <a:gd name="connsiteX4" fmla="*/ 2533679 w 3918060"/>
              <a:gd name="connsiteY4" fmla="*/ 0 h 1343381"/>
              <a:gd name="connsiteX5" fmla="*/ 3069147 w 3918060"/>
              <a:gd name="connsiteY5" fmla="*/ 0 h 1343381"/>
              <a:gd name="connsiteX6" fmla="*/ 3918060 w 3918060"/>
              <a:gd name="connsiteY6" fmla="*/ 0 h 1343381"/>
              <a:gd name="connsiteX7" fmla="*/ 3918060 w 3918060"/>
              <a:gd name="connsiteY7" fmla="*/ 658257 h 1343381"/>
              <a:gd name="connsiteX8" fmla="*/ 3918060 w 3918060"/>
              <a:gd name="connsiteY8" fmla="*/ 1343381 h 1343381"/>
              <a:gd name="connsiteX9" fmla="*/ 3343411 w 3918060"/>
              <a:gd name="connsiteY9" fmla="*/ 1343381 h 1343381"/>
              <a:gd name="connsiteX10" fmla="*/ 2729582 w 3918060"/>
              <a:gd name="connsiteY10" fmla="*/ 1343381 h 1343381"/>
              <a:gd name="connsiteX11" fmla="*/ 2037391 w 3918060"/>
              <a:gd name="connsiteY11" fmla="*/ 1343381 h 1343381"/>
              <a:gd name="connsiteX12" fmla="*/ 1423562 w 3918060"/>
              <a:gd name="connsiteY12" fmla="*/ 1343381 h 1343381"/>
              <a:gd name="connsiteX13" fmla="*/ 731371 w 3918060"/>
              <a:gd name="connsiteY13" fmla="*/ 1343381 h 1343381"/>
              <a:gd name="connsiteX14" fmla="*/ 0 w 3918060"/>
              <a:gd name="connsiteY14" fmla="*/ 1343381 h 1343381"/>
              <a:gd name="connsiteX15" fmla="*/ 0 w 3918060"/>
              <a:gd name="connsiteY15" fmla="*/ 685124 h 1343381"/>
              <a:gd name="connsiteX16" fmla="*/ 0 w 3918060"/>
              <a:gd name="connsiteY16" fmla="*/ 0 h 134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060" h="1343381" fill="none" extrusionOk="0">
                <a:moveTo>
                  <a:pt x="0" y="0"/>
                </a:moveTo>
                <a:cubicBezTo>
                  <a:pt x="285045" y="-26559"/>
                  <a:pt x="456557" y="5838"/>
                  <a:pt x="731371" y="0"/>
                </a:cubicBezTo>
                <a:cubicBezTo>
                  <a:pt x="1006185" y="-5838"/>
                  <a:pt x="1062283" y="-9503"/>
                  <a:pt x="1306020" y="0"/>
                </a:cubicBezTo>
                <a:cubicBezTo>
                  <a:pt x="1549757" y="9503"/>
                  <a:pt x="1712104" y="23933"/>
                  <a:pt x="1919849" y="0"/>
                </a:cubicBezTo>
                <a:cubicBezTo>
                  <a:pt x="2127594" y="-23933"/>
                  <a:pt x="2372129" y="2339"/>
                  <a:pt x="2533679" y="0"/>
                </a:cubicBezTo>
                <a:cubicBezTo>
                  <a:pt x="2695229" y="-2339"/>
                  <a:pt x="2832326" y="-22089"/>
                  <a:pt x="3069147" y="0"/>
                </a:cubicBezTo>
                <a:cubicBezTo>
                  <a:pt x="3305968" y="22089"/>
                  <a:pt x="3567868" y="-470"/>
                  <a:pt x="3918060" y="0"/>
                </a:cubicBezTo>
                <a:cubicBezTo>
                  <a:pt x="3922923" y="248367"/>
                  <a:pt x="3922258" y="515180"/>
                  <a:pt x="3918060" y="658257"/>
                </a:cubicBezTo>
                <a:cubicBezTo>
                  <a:pt x="3913862" y="801334"/>
                  <a:pt x="3917635" y="1078048"/>
                  <a:pt x="3918060" y="1343381"/>
                </a:cubicBezTo>
                <a:cubicBezTo>
                  <a:pt x="3764146" y="1343744"/>
                  <a:pt x="3524996" y="1342143"/>
                  <a:pt x="3343411" y="1343381"/>
                </a:cubicBezTo>
                <a:cubicBezTo>
                  <a:pt x="3161826" y="1344619"/>
                  <a:pt x="2947935" y="1339997"/>
                  <a:pt x="2729582" y="1343381"/>
                </a:cubicBezTo>
                <a:cubicBezTo>
                  <a:pt x="2511229" y="1346765"/>
                  <a:pt x="2212498" y="1327245"/>
                  <a:pt x="2037391" y="1343381"/>
                </a:cubicBezTo>
                <a:cubicBezTo>
                  <a:pt x="1862284" y="1359517"/>
                  <a:pt x="1659575" y="1331245"/>
                  <a:pt x="1423562" y="1343381"/>
                </a:cubicBezTo>
                <a:cubicBezTo>
                  <a:pt x="1187549" y="1355517"/>
                  <a:pt x="897744" y="1337210"/>
                  <a:pt x="731371" y="1343381"/>
                </a:cubicBezTo>
                <a:cubicBezTo>
                  <a:pt x="564998" y="1349552"/>
                  <a:pt x="321424" y="1345409"/>
                  <a:pt x="0" y="1343381"/>
                </a:cubicBezTo>
                <a:cubicBezTo>
                  <a:pt x="-10627" y="1155818"/>
                  <a:pt x="8591" y="992662"/>
                  <a:pt x="0" y="685124"/>
                </a:cubicBezTo>
                <a:cubicBezTo>
                  <a:pt x="-8591" y="377586"/>
                  <a:pt x="-25194" y="140560"/>
                  <a:pt x="0" y="0"/>
                </a:cubicBezTo>
                <a:close/>
              </a:path>
              <a:path w="3918060" h="1343381" stroke="0" extrusionOk="0">
                <a:moveTo>
                  <a:pt x="0" y="0"/>
                </a:moveTo>
                <a:cubicBezTo>
                  <a:pt x="169259" y="-10786"/>
                  <a:pt x="423501" y="-5832"/>
                  <a:pt x="574649" y="0"/>
                </a:cubicBezTo>
                <a:cubicBezTo>
                  <a:pt x="725797" y="5832"/>
                  <a:pt x="1020865" y="-441"/>
                  <a:pt x="1306020" y="0"/>
                </a:cubicBezTo>
                <a:cubicBezTo>
                  <a:pt x="1591175" y="441"/>
                  <a:pt x="1818826" y="15584"/>
                  <a:pt x="2037391" y="0"/>
                </a:cubicBezTo>
                <a:cubicBezTo>
                  <a:pt x="2255956" y="-15584"/>
                  <a:pt x="2393716" y="10404"/>
                  <a:pt x="2572859" y="0"/>
                </a:cubicBezTo>
                <a:cubicBezTo>
                  <a:pt x="2752002" y="-10404"/>
                  <a:pt x="2934622" y="28500"/>
                  <a:pt x="3265050" y="0"/>
                </a:cubicBezTo>
                <a:cubicBezTo>
                  <a:pt x="3595478" y="-28500"/>
                  <a:pt x="3723880" y="-16629"/>
                  <a:pt x="3918060" y="0"/>
                </a:cubicBezTo>
                <a:cubicBezTo>
                  <a:pt x="3943240" y="234898"/>
                  <a:pt x="3918006" y="496379"/>
                  <a:pt x="3918060" y="658257"/>
                </a:cubicBezTo>
                <a:cubicBezTo>
                  <a:pt x="3918114" y="820135"/>
                  <a:pt x="3909343" y="1079836"/>
                  <a:pt x="3918060" y="1343381"/>
                </a:cubicBezTo>
                <a:cubicBezTo>
                  <a:pt x="3739651" y="1349719"/>
                  <a:pt x="3592001" y="1335869"/>
                  <a:pt x="3382592" y="1343381"/>
                </a:cubicBezTo>
                <a:cubicBezTo>
                  <a:pt x="3173183" y="1350893"/>
                  <a:pt x="2833182" y="1357478"/>
                  <a:pt x="2651221" y="1343381"/>
                </a:cubicBezTo>
                <a:cubicBezTo>
                  <a:pt x="2469260" y="1329284"/>
                  <a:pt x="2244241" y="1334765"/>
                  <a:pt x="2115752" y="1343381"/>
                </a:cubicBezTo>
                <a:cubicBezTo>
                  <a:pt x="1987263" y="1351997"/>
                  <a:pt x="1744890" y="1349485"/>
                  <a:pt x="1541104" y="1343381"/>
                </a:cubicBezTo>
                <a:cubicBezTo>
                  <a:pt x="1337318" y="1337277"/>
                  <a:pt x="1239485" y="1331794"/>
                  <a:pt x="966455" y="1343381"/>
                </a:cubicBezTo>
                <a:cubicBezTo>
                  <a:pt x="693425" y="1354968"/>
                  <a:pt x="211309" y="1305805"/>
                  <a:pt x="0" y="1343381"/>
                </a:cubicBezTo>
                <a:cubicBezTo>
                  <a:pt x="-10590" y="1125017"/>
                  <a:pt x="-16268" y="824518"/>
                  <a:pt x="0" y="685124"/>
                </a:cubicBezTo>
                <a:cubicBezTo>
                  <a:pt x="16268" y="545730"/>
                  <a:pt x="578" y="24474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028759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Visual Studio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무료 소프트웨어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윈도우</a:t>
            </a:r>
            <a:r>
              <a:rPr lang="en-US" altLang="ko-KR" sz="1400"/>
              <a:t>, </a:t>
            </a:r>
            <a:r>
              <a:rPr lang="ko-KR" altLang="en-US" sz="1400"/>
              <a:t>맥</a:t>
            </a:r>
            <a:r>
              <a:rPr lang="en-US" altLang="ko-KR" sz="1400"/>
              <a:t>, </a:t>
            </a:r>
            <a:r>
              <a:rPr lang="ko-KR" altLang="en-US" sz="1400"/>
              <a:t>리눅스 플랫폼에 구애받지 않음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파이썬</a:t>
            </a:r>
            <a:r>
              <a:rPr lang="en-US" altLang="ko-KR" sz="1400"/>
              <a:t>, node.js </a:t>
            </a:r>
            <a:r>
              <a:rPr lang="ko-KR" altLang="en-US" sz="1400"/>
              <a:t>도 작성 가능</a:t>
            </a:r>
          </a:p>
        </p:txBody>
      </p:sp>
      <p:pic>
        <p:nvPicPr>
          <p:cNvPr id="21" name="그래픽 20" descr="고정 단색으로 채워진">
            <a:extLst>
              <a:ext uri="{FF2B5EF4-FFF2-40B4-BE49-F238E27FC236}">
                <a16:creationId xmlns:a16="http://schemas.microsoft.com/office/drawing/2014/main" id="{323689DF-4ADC-499D-98EB-27C6C7B7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98589" flipH="1">
            <a:off x="11367795" y="3346959"/>
            <a:ext cx="516886" cy="516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73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 환경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35CDF-B5EF-4187-843C-5DC0B153FBC5}"/>
              </a:ext>
            </a:extLst>
          </p:cNvPr>
          <p:cNvSpPr txBox="1"/>
          <p:nvPr/>
        </p:nvSpPr>
        <p:spPr>
          <a:xfrm>
            <a:off x="604007" y="112412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설치 </a:t>
            </a:r>
            <a:r>
              <a:rPr lang="en-US" altLang="ko-KR" b="1"/>
              <a:t>&amp; </a:t>
            </a:r>
            <a:r>
              <a:rPr lang="ko-KR" altLang="en-US" b="1"/>
              <a:t>기본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B39345-21E2-4140-831D-597B8152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4" y="1850341"/>
            <a:ext cx="5195940" cy="4038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A6464-E8FC-4B4D-B9D9-106E69C330F5}"/>
              </a:ext>
            </a:extLst>
          </p:cNvPr>
          <p:cNvSpPr txBox="1"/>
          <p:nvPr/>
        </p:nvSpPr>
        <p:spPr>
          <a:xfrm>
            <a:off x="604007" y="1572446"/>
            <a:ext cx="298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hlinkClick r:id="rId3"/>
              </a:rPr>
              <a:t>https://code.visualstudio.com/</a:t>
            </a:r>
            <a:endParaRPr lang="en-US" altLang="ko-KR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EB8F8-8481-4200-A5F7-20764726281A}"/>
              </a:ext>
            </a:extLst>
          </p:cNvPr>
          <p:cNvSpPr txBox="1"/>
          <p:nvPr/>
        </p:nvSpPr>
        <p:spPr>
          <a:xfrm>
            <a:off x="7206143" y="1124125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E3295-CAD6-482B-8CEC-FA891464EDBA}"/>
              </a:ext>
            </a:extLst>
          </p:cNvPr>
          <p:cNvSpPr txBox="1"/>
          <p:nvPr/>
        </p:nvSpPr>
        <p:spPr>
          <a:xfrm>
            <a:off x="6979640" y="1696452"/>
            <a:ext cx="445455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확장 기능에서 한글 언어팩 설치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Korean Language Pack for Visual Studio Code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BBCA7-3B68-40A3-8560-49706C964FD1}"/>
              </a:ext>
            </a:extLst>
          </p:cNvPr>
          <p:cNvSpPr txBox="1"/>
          <p:nvPr/>
        </p:nvSpPr>
        <p:spPr>
          <a:xfrm>
            <a:off x="6979640" y="3869707"/>
            <a:ext cx="445455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코딩 글꼴 설치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한글까지 지원하는 </a:t>
            </a:r>
            <a:r>
              <a:rPr lang="en-US" altLang="ko-KR" sz="1400"/>
              <a:t>D2 Coding </a:t>
            </a:r>
            <a:r>
              <a:rPr lang="ko-KR" altLang="en-US" sz="1400"/>
              <a:t>글꼴 추천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4"/>
              </a:rPr>
              <a:t>https://github.com/naver/d2codingfont</a:t>
            </a:r>
            <a:r>
              <a:rPr lang="en-US" altLang="ko-KR" sz="1400"/>
              <a:t> </a:t>
            </a:r>
            <a:r>
              <a:rPr lang="ko-KR" altLang="en-US" sz="1400"/>
              <a:t>에서 다운로드한 후 글꼴 설치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EAF8F-C537-48F7-BB65-A42F7DDA6E2C}"/>
              </a:ext>
            </a:extLst>
          </p:cNvPr>
          <p:cNvSpPr txBox="1"/>
          <p:nvPr/>
        </p:nvSpPr>
        <p:spPr>
          <a:xfrm>
            <a:off x="6979639" y="2706721"/>
            <a:ext cx="491594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색 테마 설정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기본 색 테마는 다크 모드지만</a:t>
            </a:r>
            <a:r>
              <a:rPr lang="en-US" altLang="ko-KR" sz="1400"/>
              <a:t> </a:t>
            </a:r>
            <a:r>
              <a:rPr lang="ko-KR" altLang="en-US" sz="1400"/>
              <a:t>원하는 색 테마 선택 가능</a:t>
            </a:r>
          </a:p>
        </p:txBody>
      </p:sp>
    </p:spTree>
    <p:extLst>
      <p:ext uri="{BB962C8B-B14F-4D97-AF65-F5344CB8AC3E}">
        <p14:creationId xmlns:p14="http://schemas.microsoft.com/office/powerpoint/2010/main" val="3960181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88</TotalTime>
  <Words>599</Words>
  <Application>Microsoft Office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궁서체</vt:lpstr>
      <vt:lpstr>맑은 고딕</vt:lpstr>
      <vt:lpstr>Arial</vt:lpstr>
      <vt:lpstr>1_Office 테마</vt:lpstr>
      <vt:lpstr>01. 웹 개발 시작하기</vt:lpstr>
      <vt:lpstr>웹 개발이란</vt:lpstr>
      <vt:lpstr>웹 개발이란</vt:lpstr>
      <vt:lpstr>웹 개발, 어디서부터 시작할까</vt:lpstr>
      <vt:lpstr>웹 개발, 어디서부터 시작할까</vt:lpstr>
      <vt:lpstr>웹 개발, 어디서부터 시작할까</vt:lpstr>
      <vt:lpstr>02. 웹 개발 환경 만들기</vt:lpstr>
      <vt:lpstr>웹 브라우저와 웹 편집기</vt:lpstr>
      <vt:lpstr>웹 개발 환경 설정하기</vt:lpstr>
      <vt:lpstr>웹 개발 환경 설정하기</vt:lpstr>
      <vt:lpstr>작업 폴더 추가하기</vt:lpstr>
      <vt:lpstr>간단한 웹 문서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Ko Kyunghee</cp:lastModifiedBy>
  <cp:revision>13</cp:revision>
  <dcterms:created xsi:type="dcterms:W3CDTF">2020-12-25T14:06:26Z</dcterms:created>
  <dcterms:modified xsi:type="dcterms:W3CDTF">2021-01-01T05:59:18Z</dcterms:modified>
</cp:coreProperties>
</file>