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다양한 내용 입력하기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 태그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03BFA0-74CE-4C85-9DE2-AD1C0B8C6B93}"/>
              </a:ext>
            </a:extLst>
          </p:cNvPr>
          <p:cNvGrpSpPr/>
          <p:nvPr/>
        </p:nvGrpSpPr>
        <p:grpSpPr>
          <a:xfrm>
            <a:off x="2308161" y="2802974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59771F-42C0-4CD2-A97A-3360D83038F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15DC0-766E-4550-BF1D-ACFAF4BA482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목록 만들기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8966C93-63C8-44AE-975C-727A69458C6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D052DA7-1461-4440-B7E1-9A19E882CA22}"/>
              </a:ext>
            </a:extLst>
          </p:cNvPr>
          <p:cNvGrpSpPr/>
          <p:nvPr/>
        </p:nvGrpSpPr>
        <p:grpSpPr>
          <a:xfrm>
            <a:off x="2308161" y="345652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7319BC-E468-4E0E-B5AA-438B859FB21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2352AF-B650-40D2-ABA4-3032C5DD90A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표 만들기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D071D6-AAD5-4D01-B0D7-C4A3C54809B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5AAAF8-21E5-49DE-A9CE-4B708B72AD40}"/>
              </a:ext>
            </a:extLst>
          </p:cNvPr>
          <p:cNvGrpSpPr/>
          <p:nvPr/>
        </p:nvGrpSpPr>
        <p:grpSpPr>
          <a:xfrm>
            <a:off x="2308161" y="411008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072CF7D-24C3-45AD-8081-92FD1B44A5D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1308A-D8CC-48F9-A764-FBF8481E561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이미지 삽입하기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34187B-59E8-491D-9B18-AB2954A7305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97BCA8-A206-4EC2-941A-37EC15B2BCC7}"/>
              </a:ext>
            </a:extLst>
          </p:cNvPr>
          <p:cNvGrpSpPr/>
          <p:nvPr/>
        </p:nvGrpSpPr>
        <p:grpSpPr>
          <a:xfrm>
            <a:off x="2308161" y="4763636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F1DB96-2BF9-4F8E-BC92-FDD698B9E25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C12EB-CC9E-452F-BDB7-20BC64E3071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오디오와 비디오 삽입하기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F335A35-03CA-4294-B215-904C2F9FA00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F0412C-EBC7-47DA-9F04-9233C228357D}"/>
              </a:ext>
            </a:extLst>
          </p:cNvPr>
          <p:cNvGrpSpPr/>
          <p:nvPr/>
        </p:nvGrpSpPr>
        <p:grpSpPr>
          <a:xfrm>
            <a:off x="2308161" y="5417191"/>
            <a:ext cx="4686299" cy="485775"/>
            <a:chOff x="2282994" y="2753427"/>
            <a:chExt cx="4686299" cy="485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77995B-150E-4D21-B666-AA155C3006D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04-6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87ED75-1A02-48BF-A40E-BF08CF61507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하이퍼링크 삽입하기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55FA029-7343-4D50-BE13-293C26AF3F7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04-3 </a:t>
            </a:r>
            <a:r>
              <a:rPr lang="ko-KR" altLang="en-US"/>
              <a:t>표 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62630" y="1196175"/>
            <a:ext cx="6066006" cy="1723194"/>
            <a:chOff x="6588960" y="2937431"/>
            <a:chExt cx="5180794" cy="17231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08"/>
              <a:ext cx="5102536" cy="16014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374136"/>
              <a:ext cx="5032659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/>
                <a:t>  &lt;td rowspan="</a:t>
              </a:r>
              <a:r>
                <a:rPr lang="ko-KR" altLang="en-US" sz="1400"/>
                <a:t>합칠 셀의 개수</a:t>
              </a:r>
              <a:r>
                <a:rPr lang="en-US" altLang="ko-KR" sz="1400"/>
                <a:t>"&gt;</a:t>
              </a:r>
              <a:r>
                <a:rPr lang="ko-KR" altLang="en-US" sz="1400"/>
                <a:t>셀의 내용</a:t>
              </a:r>
              <a:r>
                <a:rPr lang="en-US" altLang="ko-KR" sz="1400"/>
                <a:t>&lt;/td&gt;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&lt;td colspan="</a:t>
              </a:r>
              <a:r>
                <a:rPr lang="ko-KR" altLang="en-US" sz="1400"/>
                <a:t>합칠 셀의 개수</a:t>
              </a:r>
              <a:r>
                <a:rPr lang="en-US" altLang="ko-KR" sz="1400"/>
                <a:t>"&gt;</a:t>
              </a:r>
              <a:r>
                <a:rPr lang="ko-KR" altLang="en-US" sz="1400"/>
                <a:t>셀의 내용</a:t>
              </a:r>
              <a:r>
                <a:rPr lang="en-US" altLang="ko-KR" sz="1400"/>
                <a:t>&lt;/td&gt;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4" y="2937431"/>
              <a:ext cx="4180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colspan, rowspan </a:t>
              </a:r>
              <a:r>
                <a:rPr lang="ko-KR" altLang="en-US" b="1"/>
                <a:t>속성 </a:t>
              </a:r>
              <a:r>
                <a:rPr lang="en-US" altLang="ko-KR" b="1"/>
                <a:t>– </a:t>
              </a:r>
              <a:r>
                <a:rPr lang="ko-KR" altLang="en-US" b="1"/>
                <a:t>행 또는 열 합치기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53DDF28-7A94-4FC9-B2FE-4A43DCE5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0" y="3097185"/>
            <a:ext cx="5970774" cy="11681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46215A-26A5-440F-AA6F-6261A29F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9" y="4384050"/>
            <a:ext cx="5970774" cy="1159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0DDD88-90C5-42E6-936D-4910FCCDD20D}"/>
              </a:ext>
            </a:extLst>
          </p:cNvPr>
          <p:cNvSpPr txBox="1"/>
          <p:nvPr/>
        </p:nvSpPr>
        <p:spPr>
          <a:xfrm>
            <a:off x="7002081" y="972722"/>
            <a:ext cx="3761604" cy="574772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선물용과 가정용 상품 구성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&lt;thead&gt;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용도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중량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&lt;/thead&gt;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&lt;tbody&gt;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05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5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"2"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11~16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35,000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18~26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52,000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05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5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"2"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가정용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11~16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30,000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</a:t>
            </a: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18~26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47,000</a:t>
            </a:r>
            <a:r>
              <a:rPr lang="ko-KR" altLang="en-US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&lt;/tbody&gt;</a:t>
            </a:r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</a:p>
          <a:p>
            <a:r>
              <a:rPr lang="en-US" altLang="ko-KR" sz="105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05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en-US" altLang="ko-KR" sz="105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0CFC3B-336F-491A-A369-7EEE3522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143" y="4893381"/>
            <a:ext cx="2767084" cy="17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04-4 </a:t>
            </a:r>
            <a:r>
              <a:rPr lang="ko-KR" altLang="en-US"/>
              <a:t>이미지 삽입하기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87797" y="1135918"/>
            <a:ext cx="4623102" cy="1842975"/>
            <a:chOff x="6588960" y="2874542"/>
            <a:chExt cx="5180794" cy="184297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08"/>
              <a:ext cx="5102536" cy="16014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374136"/>
              <a:ext cx="5032659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웹</a:t>
              </a:r>
              <a:r>
                <a:rPr lang="en-US" altLang="ko-KR" sz="1400"/>
                <a:t> </a:t>
              </a:r>
              <a:r>
                <a:rPr lang="ko-KR" altLang="en-US" sz="1400"/>
                <a:t>문서에 이미지를 삽입할 때 사용</a:t>
              </a:r>
              <a:endParaRPr lang="en-US" altLang="ko-KR" sz="1400"/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&lt;img src="</a:t>
              </a:r>
              <a:r>
                <a:rPr lang="ko-KR" altLang="en-US" sz="1400">
                  <a:highlight>
                    <a:srgbClr val="FFFF00"/>
                  </a:highlight>
                </a:rPr>
                <a:t>이미지 파일 경로</a:t>
              </a:r>
              <a:r>
                <a:rPr lang="en-US" altLang="ko-KR" sz="1400">
                  <a:highlight>
                    <a:srgbClr val="FFFF00"/>
                  </a:highlight>
                </a:rPr>
                <a:t>" alt="</a:t>
              </a:r>
              <a:r>
                <a:rPr lang="ko-KR" altLang="en-US" sz="1400">
                  <a:highlight>
                    <a:srgbClr val="FFFF00"/>
                  </a:highlight>
                </a:rPr>
                <a:t>대체용 텍스트</a:t>
              </a:r>
              <a:r>
                <a:rPr lang="en-US" altLang="ko-KR" sz="1400">
                  <a:highlight>
                    <a:srgbClr val="FFFF00"/>
                  </a:highlight>
                </a:rPr>
                <a:t>"&gt;</a:t>
              </a:r>
            </a:p>
            <a:p>
              <a:pPr>
                <a:lnSpc>
                  <a:spcPct val="150000"/>
                </a:lnSpc>
              </a:pP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943916" y="2874542"/>
              <a:ext cx="17987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&lt;img&gt;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28EBDE-1CB8-407A-B2C8-1B49D334F5C1}"/>
              </a:ext>
            </a:extLst>
          </p:cNvPr>
          <p:cNvSpPr txBox="1"/>
          <p:nvPr/>
        </p:nvSpPr>
        <p:spPr>
          <a:xfrm>
            <a:off x="6154723" y="1058919"/>
            <a:ext cx="4490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"images/tangerines.jpg"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F3E565-0233-46F0-A9A9-6AB4A7CD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805"/>
            <a:ext cx="3952875" cy="1895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5A3FD7-3AFE-4E80-9D5C-6B66B8AE254B}"/>
              </a:ext>
            </a:extLst>
          </p:cNvPr>
          <p:cNvSpPr txBox="1"/>
          <p:nvPr/>
        </p:nvSpPr>
        <p:spPr>
          <a:xfrm>
            <a:off x="919986" y="4421492"/>
            <a:ext cx="325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</a:t>
            </a:r>
            <a:r>
              <a:rPr lang="ko-KR" altLang="en-US" sz="1600" b="1"/>
              <a:t>참고</a:t>
            </a:r>
            <a:r>
              <a:rPr lang="en-US" altLang="ko-KR" sz="1600" b="1"/>
              <a:t>&gt; </a:t>
            </a:r>
            <a:r>
              <a:rPr lang="ko-KR" altLang="en-US" sz="1600" b="1"/>
              <a:t>웹 문서와 이미지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512B6-3F42-4333-9988-49DA5E063C58}"/>
              </a:ext>
            </a:extLst>
          </p:cNvPr>
          <p:cNvSpPr txBox="1"/>
          <p:nvPr/>
        </p:nvSpPr>
        <p:spPr>
          <a:xfrm>
            <a:off x="919986" y="4917606"/>
            <a:ext cx="3448643" cy="11646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웹 페이지에서 사용할 수 있는 이미지 파일은 파일 크기가 크지 않으면서도 화질은 좋게 유지해야 하기 때문에 주로 몇 가지 파일 형식만 사용합니다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FC6560-F085-4220-9C13-51FA06BB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81" y="4315093"/>
            <a:ext cx="5640569" cy="199281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DD7811-8C79-4277-AA3D-B84A894B73FC}"/>
              </a:ext>
            </a:extLst>
          </p:cNvPr>
          <p:cNvCxnSpPr/>
          <p:nvPr/>
        </p:nvCxnSpPr>
        <p:spPr>
          <a:xfrm>
            <a:off x="645953" y="3991116"/>
            <a:ext cx="107127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04-4 </a:t>
            </a:r>
            <a:r>
              <a:rPr lang="ko-KR" altLang="en-US"/>
              <a:t>이미지 삽입하기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96185" y="1438977"/>
            <a:ext cx="5101275" cy="3238430"/>
            <a:chOff x="6588959" y="2937431"/>
            <a:chExt cx="5716650" cy="18757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59" y="3059207"/>
              <a:ext cx="5716650" cy="175397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245421"/>
              <a:ext cx="5500428" cy="152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웹 문서 파일의 위치를 기준으로 이미지 경로 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HTML</a:t>
              </a:r>
              <a:r>
                <a:rPr lang="ko-KR" altLang="en-US" sz="1400"/>
                <a:t>과 이미지 파일이 같은 폴더에 있다면 </a:t>
              </a:r>
              <a:r>
                <a:rPr lang="en-US" altLang="ko-KR" sz="1400"/>
                <a:t>src </a:t>
              </a:r>
              <a:r>
                <a:rPr lang="ko-KR" altLang="en-US" sz="1400"/>
                <a:t>속성에 파일 이름만 적음</a:t>
              </a:r>
              <a:br>
                <a:rPr lang="en-US" altLang="ko-KR" sz="1400"/>
              </a:br>
              <a:r>
                <a:rPr lang="ko-KR" altLang="en-US" sz="1400"/>
                <a:t>예</a:t>
              </a:r>
              <a:r>
                <a:rPr lang="en-US" altLang="ko-KR" sz="1400"/>
                <a:t>) &lt;img src=”tangerines.jpg”&gt;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하위 폴더에 이미지 파일이 있다면 하위 폴더까지 같이 적음</a:t>
              </a:r>
              <a:br>
                <a:rPr lang="en-US" altLang="ko-KR" sz="1400"/>
              </a:br>
              <a:r>
                <a:rPr lang="ko-KR" altLang="en-US" sz="1400"/>
                <a:t>예</a:t>
              </a:r>
              <a:r>
                <a:rPr lang="en-US" altLang="ko-KR" sz="1400"/>
                <a:t>) &lt;img src="images/tangerines.jpg"&gt;</a:t>
              </a:r>
            </a:p>
            <a:p>
              <a:pPr>
                <a:lnSpc>
                  <a:spcPct val="150000"/>
                </a:lnSpc>
              </a:pP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3" y="2937431"/>
              <a:ext cx="3058458" cy="2209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&lt;img&gt; </a:t>
              </a:r>
              <a:r>
                <a:rPr lang="ko-KR" altLang="en-US" b="1"/>
                <a:t>태그의 </a:t>
              </a:r>
              <a:r>
                <a:rPr lang="en-US" altLang="ko-KR" b="1"/>
                <a:t>src </a:t>
              </a:r>
              <a:r>
                <a:rPr lang="ko-KR" altLang="en-US" b="1"/>
                <a:t>속성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A9D12F-A494-4248-B242-2DE03A348F9A}"/>
              </a:ext>
            </a:extLst>
          </p:cNvPr>
          <p:cNvGrpSpPr/>
          <p:nvPr/>
        </p:nvGrpSpPr>
        <p:grpSpPr>
          <a:xfrm>
            <a:off x="6366475" y="1438977"/>
            <a:ext cx="5101275" cy="3238430"/>
            <a:chOff x="6588959" y="2937431"/>
            <a:chExt cx="5716650" cy="187574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2C34BF-22F1-4A46-94D5-637793DBB19B}"/>
                </a:ext>
              </a:extLst>
            </p:cNvPr>
            <p:cNvSpPr/>
            <p:nvPr/>
          </p:nvSpPr>
          <p:spPr>
            <a:xfrm>
              <a:off x="6588959" y="3059207"/>
              <a:ext cx="5716650" cy="175397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B3E63D-FA23-475D-8FCC-398D816A8F18}"/>
                </a:ext>
              </a:extLst>
            </p:cNvPr>
            <p:cNvSpPr txBox="1"/>
            <p:nvPr/>
          </p:nvSpPr>
          <p:spPr>
            <a:xfrm>
              <a:off x="6737095" y="3245421"/>
              <a:ext cx="5500427" cy="152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이미지를</a:t>
              </a:r>
              <a:r>
                <a:rPr lang="en-US" altLang="ko-KR" sz="1400"/>
                <a:t> </a:t>
              </a:r>
              <a:r>
                <a:rPr lang="ko-KR" altLang="en-US" sz="1400"/>
                <a:t>설명하는 대체 텍스트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화면 낭독기에서 이미지 대신 대체 텍스트를 읽어 줌</a:t>
              </a:r>
              <a:r>
                <a:rPr lang="en-US" altLang="ko-KR" sz="1400"/>
                <a:t>. (</a:t>
              </a:r>
              <a:r>
                <a:rPr lang="ko-KR" altLang="en-US" sz="1400"/>
                <a:t>웹 접근성</a:t>
              </a:r>
              <a:r>
                <a:rPr lang="en-US" altLang="ko-KR" sz="140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이미지를 표시할 수 없는 상황일 때 대체 텍스트 표시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텍스트 자체를 이미지로 만들었을 경우 대체 텍스트 안에 이미지 파일의 내용을 그대로 넣어주어야 함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불릿 이미지나 작은 아이콘 등의 경우에는 </a:t>
              </a:r>
              <a:r>
                <a:rPr lang="en-US" altLang="ko-KR" sz="1400"/>
                <a:t>alt=“ “ </a:t>
              </a:r>
              <a:r>
                <a:rPr lang="ko-KR" altLang="en-US" sz="1400"/>
                <a:t>처럼 지정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66C7CC-BBEB-4D1B-A780-8A34855614C6}"/>
                </a:ext>
              </a:extLst>
            </p:cNvPr>
            <p:cNvSpPr txBox="1"/>
            <p:nvPr/>
          </p:nvSpPr>
          <p:spPr>
            <a:xfrm>
              <a:off x="6737093" y="2937431"/>
              <a:ext cx="3058458" cy="2209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&lt;img&gt; </a:t>
              </a:r>
              <a:r>
                <a:rPr lang="ko-KR" altLang="en-US" b="1"/>
                <a:t>태그의 </a:t>
              </a:r>
              <a:r>
                <a:rPr lang="en-US" altLang="ko-KR" b="1"/>
                <a:t>alt </a:t>
              </a:r>
              <a:r>
                <a:rPr lang="ko-KR" altLang="en-US" b="1"/>
                <a:t>속성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15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04-4 </a:t>
            </a:r>
            <a:r>
              <a:rPr lang="ko-KR" altLang="en-US"/>
              <a:t>이미지 삽입하기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629358" y="1134877"/>
            <a:ext cx="6319530" cy="1314710"/>
            <a:chOff x="6588959" y="2937431"/>
            <a:chExt cx="7081865" cy="76149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59" y="3059207"/>
              <a:ext cx="7043653" cy="63972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245421"/>
              <a:ext cx="6933729" cy="40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이미지</a:t>
              </a:r>
              <a:r>
                <a:rPr lang="en-US" altLang="ko-KR" sz="1400"/>
                <a:t> </a:t>
              </a:r>
              <a:r>
                <a:rPr lang="ko-KR" altLang="en-US" sz="1400"/>
                <a:t>크기 조정하기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width</a:t>
              </a:r>
              <a:r>
                <a:rPr lang="ko-KR" altLang="en-US" sz="1400"/>
                <a:t>나 </a:t>
              </a:r>
              <a:r>
                <a:rPr lang="en-US" altLang="ko-KR" sz="1400"/>
                <a:t>height </a:t>
              </a:r>
              <a:r>
                <a:rPr lang="ko-KR" altLang="en-US" sz="1400"/>
                <a:t>중 </a:t>
              </a:r>
              <a:r>
                <a:rPr lang="en-US" altLang="ko-KR" sz="1400"/>
                <a:t>1</a:t>
              </a:r>
              <a:r>
                <a:rPr lang="ko-KR" altLang="en-US" sz="1400"/>
                <a:t>개만 지정해도 나머지 속성은 자동으로 비율을 계산</a:t>
              </a: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2" y="2937431"/>
              <a:ext cx="4336991" cy="2139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&lt;img&gt; </a:t>
              </a:r>
              <a:r>
                <a:rPr lang="ko-KR" altLang="en-US" b="1"/>
                <a:t>태그의 </a:t>
              </a:r>
              <a:r>
                <a:rPr lang="en-US" altLang="ko-KR" b="1"/>
                <a:t>width, height </a:t>
              </a:r>
              <a:r>
                <a:rPr lang="ko-KR" altLang="en-US" b="1"/>
                <a:t>속성 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ACBC376-63E1-48FB-AEC1-A37AE2B6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8" y="2579461"/>
            <a:ext cx="5850272" cy="1308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D9DBE1-4A75-4CF4-9AE4-45BC785F5C62}"/>
              </a:ext>
            </a:extLst>
          </p:cNvPr>
          <p:cNvSpPr txBox="1"/>
          <p:nvPr/>
        </p:nvSpPr>
        <p:spPr>
          <a:xfrm>
            <a:off x="629358" y="4017595"/>
            <a:ext cx="5316523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원래 크기의 이미지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"images/salad.jpg"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width="50%", height="50%"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 지정한 이미지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"images/salad.jpg"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"50%"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width="150"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으로 지정한 이미지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"images/salad.jpg"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"150"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1E5AF-2205-46FB-B7D6-54371D90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51" y="941929"/>
            <a:ext cx="4107600" cy="54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2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04-5 </a:t>
            </a:r>
            <a:r>
              <a:rPr lang="ko-KR" altLang="en-US"/>
              <a:t>오디오와 비디오 삽입하기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96185" y="1099662"/>
            <a:ext cx="7252260" cy="2378012"/>
            <a:chOff x="6588959" y="2937431"/>
            <a:chExt cx="5716650" cy="13773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59" y="3059206"/>
              <a:ext cx="5716650" cy="125560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245421"/>
              <a:ext cx="5500427" cy="96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음악 파일 뿐만 아니라 동영상이나 자바 애플릿</a:t>
              </a:r>
              <a:r>
                <a:rPr lang="en-US" altLang="ko-KR" sz="1400"/>
                <a:t>, PDF </a:t>
              </a:r>
              <a:r>
                <a:rPr lang="ko-KR" altLang="en-US" sz="1400"/>
                <a:t>파일 등 다양한 개체를 삽입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>
                  <a:highlight>
                    <a:srgbClr val="FFFF00"/>
                  </a:highlight>
                </a:rPr>
                <a:t>&lt;object width="</a:t>
              </a:r>
              <a:r>
                <a:rPr lang="ko-KR" altLang="en-US" sz="1400">
                  <a:highlight>
                    <a:srgbClr val="FFFF00"/>
                  </a:highlight>
                </a:rPr>
                <a:t>너비</a:t>
              </a:r>
              <a:r>
                <a:rPr lang="en-US" altLang="ko-KR" sz="1400">
                  <a:highlight>
                    <a:srgbClr val="FFFF00"/>
                  </a:highlight>
                </a:rPr>
                <a:t>" height="</a:t>
              </a:r>
              <a:r>
                <a:rPr lang="ko-KR" altLang="en-US" sz="1400">
                  <a:highlight>
                    <a:srgbClr val="FFFF00"/>
                  </a:highlight>
                </a:rPr>
                <a:t>높이</a:t>
              </a:r>
              <a:r>
                <a:rPr lang="en-US" altLang="ko-KR" sz="1400">
                  <a:highlight>
                    <a:srgbClr val="FFFF00"/>
                  </a:highlight>
                </a:rPr>
                <a:t>" data="</a:t>
              </a:r>
              <a:r>
                <a:rPr lang="ko-KR" altLang="en-US" sz="1400">
                  <a:highlight>
                    <a:srgbClr val="FFFF00"/>
                  </a:highlight>
                </a:rPr>
                <a:t>파일</a:t>
              </a:r>
              <a:r>
                <a:rPr lang="en-US" altLang="ko-KR" sz="1400">
                  <a:highlight>
                    <a:srgbClr val="FFFF00"/>
                  </a:highlight>
                </a:rPr>
                <a:t>"&gt;&lt;/object&gt;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/>
                <a:t>- data – </a:t>
              </a:r>
              <a:r>
                <a:rPr lang="ko-KR" altLang="en-US" sz="1400"/>
                <a:t>재생할 파일 지정</a:t>
              </a:r>
              <a:endParaRPr lang="en-US" altLang="ko-KR" sz="1400"/>
            </a:p>
            <a:p>
              <a:pPr lvl="1">
                <a:lnSpc>
                  <a:spcPct val="150000"/>
                </a:lnSpc>
              </a:pPr>
              <a:r>
                <a:rPr lang="en-US" altLang="ko-KR" sz="1400"/>
                <a:t>- width, height – </a:t>
              </a:r>
              <a:r>
                <a:rPr lang="ko-KR" altLang="en-US" sz="1400"/>
                <a:t>플레이어</a:t>
              </a:r>
              <a:r>
                <a:rPr lang="en-US" altLang="ko-KR" sz="1400"/>
                <a:t> </a:t>
              </a:r>
              <a:r>
                <a:rPr lang="ko-KR" altLang="en-US" sz="1400"/>
                <a:t>화면 크기 지정</a:t>
              </a: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4" y="2937431"/>
              <a:ext cx="1386615" cy="2139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&lt;object&gt; </a:t>
              </a:r>
              <a:r>
                <a:rPr lang="ko-KR" altLang="en-US" b="1"/>
                <a:t>태그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CAB777-8F9C-4739-AC33-2BF438750019}"/>
              </a:ext>
            </a:extLst>
          </p:cNvPr>
          <p:cNvSpPr txBox="1"/>
          <p:nvPr/>
        </p:nvSpPr>
        <p:spPr>
          <a:xfrm>
            <a:off x="796185" y="445136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웹 문서에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PDF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파일 삽입하기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"900"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"800"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"product.pdf"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&gt;&lt;/object&gt;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66064-ED49-4266-B8D3-6651644D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93" y="3477674"/>
            <a:ext cx="4517941" cy="29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C62B76-52E4-4BC0-9C0F-1239BC0696B8}"/>
              </a:ext>
            </a:extLst>
          </p:cNvPr>
          <p:cNvSpPr txBox="1"/>
          <p:nvPr/>
        </p:nvSpPr>
        <p:spPr>
          <a:xfrm>
            <a:off x="994724" y="4805715"/>
            <a:ext cx="354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&lt;embed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"medias/spring.mp3"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04-5 </a:t>
            </a:r>
            <a:r>
              <a:rPr lang="ko-KR" altLang="en-US"/>
              <a:t>오디오와 비디오 삽입하기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A9D12F-A494-4248-B242-2DE03A348F9A}"/>
              </a:ext>
            </a:extLst>
          </p:cNvPr>
          <p:cNvGrpSpPr/>
          <p:nvPr/>
        </p:nvGrpSpPr>
        <p:grpSpPr>
          <a:xfrm>
            <a:off x="982214" y="1094092"/>
            <a:ext cx="8071637" cy="2969120"/>
            <a:chOff x="6588959" y="2937431"/>
            <a:chExt cx="5716650" cy="17197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2C34BF-22F1-4A46-94D5-637793DBB19B}"/>
                </a:ext>
              </a:extLst>
            </p:cNvPr>
            <p:cNvSpPr/>
            <p:nvPr/>
          </p:nvSpPr>
          <p:spPr>
            <a:xfrm>
              <a:off x="6588959" y="3059207"/>
              <a:ext cx="5716650" cy="15979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B3E63D-FA23-475D-8FCC-398D816A8F18}"/>
                </a:ext>
              </a:extLst>
            </p:cNvPr>
            <p:cNvSpPr txBox="1"/>
            <p:nvPr/>
          </p:nvSpPr>
          <p:spPr>
            <a:xfrm>
              <a:off x="6737095" y="3245421"/>
              <a:ext cx="5500427" cy="133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대부분 브라우저에서 사용 가능</a:t>
              </a:r>
              <a:endParaRPr lang="en-US" altLang="ko-KR" sz="1400"/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     </a:t>
              </a:r>
              <a:r>
                <a:rPr lang="en-US" altLang="ko-KR" sz="1400"/>
                <a:t>&lt;object&gt;, &lt;audio&gt;, &lt;video&gt; </a:t>
              </a:r>
              <a:r>
                <a:rPr lang="ko-KR" altLang="en-US" sz="1400"/>
                <a:t>태그를 지원하는 브라우저에서 멀티미디어 삽입할 때 사용 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>
                  <a:highlight>
                    <a:srgbClr val="FFFF00"/>
                  </a:highlight>
                </a:rPr>
                <a:t>&lt;embed src="</a:t>
              </a:r>
              <a:r>
                <a:rPr lang="ko-KR" altLang="en-US" sz="1400">
                  <a:highlight>
                    <a:srgbClr val="FFFF00"/>
                  </a:highlight>
                </a:rPr>
                <a:t>파일 경로</a:t>
              </a:r>
              <a:r>
                <a:rPr lang="en-US" altLang="ko-KR" sz="1400">
                  <a:highlight>
                    <a:srgbClr val="FFFF00"/>
                  </a:highlight>
                </a:rPr>
                <a:t>" width="</a:t>
              </a:r>
              <a:r>
                <a:rPr lang="ko-KR" altLang="en-US" sz="1400">
                  <a:highlight>
                    <a:srgbClr val="FFFF00"/>
                  </a:highlight>
                </a:rPr>
                <a:t>너비</a:t>
              </a:r>
              <a:r>
                <a:rPr lang="en-US" altLang="ko-KR" sz="1400">
                  <a:highlight>
                    <a:srgbClr val="FFFF00"/>
                  </a:highlight>
                </a:rPr>
                <a:t>" height="</a:t>
              </a:r>
              <a:r>
                <a:rPr lang="ko-KR" altLang="en-US" sz="1400">
                  <a:highlight>
                    <a:srgbClr val="FFFF00"/>
                  </a:highlight>
                </a:rPr>
                <a:t>높이</a:t>
              </a:r>
              <a:r>
                <a:rPr lang="en-US" altLang="ko-KR" sz="1400">
                  <a:highlight>
                    <a:srgbClr val="FFFF00"/>
                  </a:highlight>
                </a:rPr>
                <a:t>"&gt;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/>
                <a:t>닫는 태그 없음</a:t>
              </a:r>
              <a:endParaRPr lang="en-US" altLang="ko-KR" sz="140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/>
                <a:t>src : </a:t>
              </a:r>
              <a:r>
                <a:rPr lang="ko-KR" altLang="en-US" sz="1400"/>
                <a:t>멀티미디어 파일 지정</a:t>
              </a:r>
              <a:endParaRPr lang="en-US" altLang="ko-KR" sz="140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/>
                <a:t>width, height : </a:t>
              </a:r>
              <a:r>
                <a:rPr lang="ko-KR" altLang="en-US" sz="1400"/>
                <a:t>플레이어</a:t>
              </a:r>
              <a:r>
                <a:rPr lang="en-US" altLang="ko-KR" sz="1400"/>
                <a:t> </a:t>
              </a:r>
              <a:r>
                <a:rPr lang="ko-KR" altLang="en-US" sz="1400"/>
                <a:t>크기 지정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66C7CC-BBEB-4D1B-A780-8A34855614C6}"/>
                </a:ext>
              </a:extLst>
            </p:cNvPr>
            <p:cNvSpPr txBox="1"/>
            <p:nvPr/>
          </p:nvSpPr>
          <p:spPr>
            <a:xfrm>
              <a:off x="6737093" y="2937431"/>
              <a:ext cx="1327862" cy="2139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&lt;embed&gt; </a:t>
              </a:r>
              <a:r>
                <a:rPr lang="ko-KR" altLang="en-US" b="1"/>
                <a:t>태그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78A9B7-6541-4DF6-9AAC-DCFE0E4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80" y="4553325"/>
            <a:ext cx="3062827" cy="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6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04-5 </a:t>
            </a:r>
            <a:r>
              <a:rPr lang="ko-KR" altLang="en-US"/>
              <a:t>오디오와 비디오 삽입하기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6C7CC-BBEB-4D1B-A780-8A34855614C6}"/>
              </a:ext>
            </a:extLst>
          </p:cNvPr>
          <p:cNvSpPr txBox="1"/>
          <p:nvPr/>
        </p:nvSpPr>
        <p:spPr>
          <a:xfrm>
            <a:off x="773246" y="1370439"/>
            <a:ext cx="5322754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웹 브라우저에 지원하는 멀티미디어 파일의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A709B5-D32E-4D17-BF36-8A90E745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1924356"/>
            <a:ext cx="5879241" cy="1959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6B1D2A-C99B-4F30-AFFE-084686A376BE}"/>
              </a:ext>
            </a:extLst>
          </p:cNvPr>
          <p:cNvSpPr txBox="1"/>
          <p:nvPr/>
        </p:nvSpPr>
        <p:spPr>
          <a:xfrm>
            <a:off x="6746208" y="1370439"/>
            <a:ext cx="5322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웹 브라우저별 오디오</a:t>
            </a:r>
            <a:r>
              <a:rPr lang="en-US" altLang="ko-KR" b="1"/>
              <a:t>, </a:t>
            </a:r>
            <a:r>
              <a:rPr lang="ko-KR" altLang="en-US" b="1"/>
              <a:t>비디오 파일 지원 여부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E095B-B13D-45DA-A1F5-D799EFFC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13" y="1924356"/>
            <a:ext cx="3242389" cy="23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04-5 </a:t>
            </a:r>
            <a:r>
              <a:rPr lang="ko-KR" altLang="en-US"/>
              <a:t>오디오와 비디오 삽입하기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A9D12F-A494-4248-B242-2DE03A348F9A}"/>
              </a:ext>
            </a:extLst>
          </p:cNvPr>
          <p:cNvGrpSpPr/>
          <p:nvPr/>
        </p:nvGrpSpPr>
        <p:grpSpPr>
          <a:xfrm>
            <a:off x="684331" y="1131326"/>
            <a:ext cx="5859082" cy="1641208"/>
            <a:chOff x="6588959" y="2937431"/>
            <a:chExt cx="5716650" cy="950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2C34BF-22F1-4A46-94D5-637793DBB19B}"/>
                </a:ext>
              </a:extLst>
            </p:cNvPr>
            <p:cNvSpPr/>
            <p:nvPr/>
          </p:nvSpPr>
          <p:spPr>
            <a:xfrm>
              <a:off x="6588959" y="3059207"/>
              <a:ext cx="5716650" cy="82883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B3E63D-FA23-475D-8FCC-398D816A8F18}"/>
                </a:ext>
              </a:extLst>
            </p:cNvPr>
            <p:cNvSpPr txBox="1"/>
            <p:nvPr/>
          </p:nvSpPr>
          <p:spPr>
            <a:xfrm>
              <a:off x="6737093" y="3224236"/>
              <a:ext cx="5500427" cy="59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</a:t>
              </a:r>
              <a:endParaRPr lang="en-US" altLang="ko-KR" sz="1400"/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</a:t>
              </a:r>
              <a:r>
                <a:rPr lang="en-US" altLang="ko-KR" sz="1400">
                  <a:highlight>
                    <a:srgbClr val="FFFF00"/>
                  </a:highlight>
                </a:rPr>
                <a:t>&lt;audio src="</a:t>
              </a:r>
              <a:r>
                <a:rPr lang="ko-KR" altLang="en-US" sz="1400">
                  <a:highlight>
                    <a:srgbClr val="FFFF00"/>
                  </a:highlight>
                </a:rPr>
                <a:t>오디오 파일 경로</a:t>
              </a:r>
              <a:r>
                <a:rPr lang="en-US" altLang="ko-KR" sz="1400">
                  <a:highlight>
                    <a:srgbClr val="FFFF00"/>
                  </a:highlight>
                </a:rPr>
                <a:t>"&gt;&lt;/audio&gt;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</a:t>
              </a:r>
              <a:r>
                <a:rPr lang="en-US" altLang="ko-KR" sz="1400">
                  <a:highlight>
                    <a:srgbClr val="FFFF00"/>
                  </a:highlight>
                </a:rPr>
                <a:t>&lt;video src="</a:t>
              </a:r>
              <a:r>
                <a:rPr lang="ko-KR" altLang="en-US" sz="1400">
                  <a:highlight>
                    <a:srgbClr val="FFFF00"/>
                  </a:highlight>
                </a:rPr>
                <a:t>비디오 파일 경로</a:t>
              </a:r>
              <a:r>
                <a:rPr lang="en-US" altLang="ko-KR" sz="1400">
                  <a:highlight>
                    <a:srgbClr val="FFFF00"/>
                  </a:highlight>
                </a:rPr>
                <a:t>"&gt;&lt;/video&gt;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66C7CC-BBEB-4D1B-A780-8A34855614C6}"/>
                </a:ext>
              </a:extLst>
            </p:cNvPr>
            <p:cNvSpPr txBox="1"/>
            <p:nvPr/>
          </p:nvSpPr>
          <p:spPr>
            <a:xfrm>
              <a:off x="6737093" y="2937431"/>
              <a:ext cx="3399475" cy="2139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&lt;audio&gt; </a:t>
              </a:r>
              <a:r>
                <a:rPr lang="ko-KR" altLang="en-US" b="1"/>
                <a:t>태그</a:t>
              </a:r>
              <a:r>
                <a:rPr lang="en-US" altLang="ko-KR" b="1"/>
                <a:t>, &lt;video&gt; </a:t>
              </a:r>
              <a:r>
                <a:rPr lang="ko-KR" altLang="en-US" b="1"/>
                <a:t>태그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6BCAEE-8C93-4E51-9EA4-898A695055F5}"/>
              </a:ext>
            </a:extLst>
          </p:cNvPr>
          <p:cNvSpPr txBox="1"/>
          <p:nvPr/>
        </p:nvSpPr>
        <p:spPr>
          <a:xfrm>
            <a:off x="891331" y="3313344"/>
            <a:ext cx="4452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&lt;audio</a:t>
            </a:r>
            <a:r>
              <a:rPr lang="pt-BR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pt-BR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pt-BR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"medias/spring.mp3"</a:t>
            </a:r>
            <a:r>
              <a:rPr lang="pt-BR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pt-BR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pt-BR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&gt;&lt;/audio&gt;</a:t>
            </a:r>
            <a:endParaRPr lang="pt-BR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2D020B-E9C5-4CE1-8DB7-1AB4AFD186AE}"/>
              </a:ext>
            </a:extLst>
          </p:cNvPr>
          <p:cNvCxnSpPr/>
          <p:nvPr/>
        </p:nvCxnSpPr>
        <p:spPr>
          <a:xfrm>
            <a:off x="5545123" y="3171039"/>
            <a:ext cx="0" cy="34898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EB82D3-CD0F-4889-8FB6-E33C03E1D1EE}"/>
              </a:ext>
            </a:extLst>
          </p:cNvPr>
          <p:cNvSpPr txBox="1"/>
          <p:nvPr/>
        </p:nvSpPr>
        <p:spPr>
          <a:xfrm>
            <a:off x="5746459" y="3313344"/>
            <a:ext cx="5509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&lt;video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"medias/salad.mp4"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"700"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&gt;&lt;/video&gt;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A067C3-A424-4549-894D-AC396537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4" y="3828025"/>
            <a:ext cx="3173924" cy="736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FA0CAA-2507-40D7-8B5E-5CB58A9E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60" y="3719692"/>
            <a:ext cx="4905375" cy="28098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34225D-0A89-41E7-BA2C-4A571CB31FEC}"/>
              </a:ext>
            </a:extLst>
          </p:cNvPr>
          <p:cNvSpPr/>
          <p:nvPr/>
        </p:nvSpPr>
        <p:spPr>
          <a:xfrm>
            <a:off x="8498048" y="3313345"/>
            <a:ext cx="729842" cy="26161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5DF96-E65F-4CD0-BDBE-6A176E1062E4}"/>
              </a:ext>
            </a:extLst>
          </p:cNvPr>
          <p:cNvSpPr txBox="1"/>
          <p:nvPr/>
        </p:nvSpPr>
        <p:spPr>
          <a:xfrm>
            <a:off x="8070210" y="277253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재생막대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CD643-41C6-4AD9-8269-0E3AF6A28579}"/>
              </a:ext>
            </a:extLst>
          </p:cNvPr>
          <p:cNvSpPr txBox="1"/>
          <p:nvPr/>
        </p:nvSpPr>
        <p:spPr>
          <a:xfrm>
            <a:off x="9563628" y="2772534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플레이어 너비 지정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09838D-8206-4161-9CFB-2F3E25D68085}"/>
              </a:ext>
            </a:extLst>
          </p:cNvPr>
          <p:cNvSpPr/>
          <p:nvPr/>
        </p:nvSpPr>
        <p:spPr>
          <a:xfrm>
            <a:off x="9261446" y="3313344"/>
            <a:ext cx="1040235" cy="261610"/>
          </a:xfrm>
          <a:prstGeom prst="round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57280-3F0D-4D1E-8AB5-4005F2E017EF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9886137" y="2929571"/>
            <a:ext cx="279200" cy="488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C944838-2F86-48B9-B703-BB82A28AFD07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rot="16200000" flipV="1">
            <a:off x="8597176" y="3047552"/>
            <a:ext cx="279201" cy="252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48BC30-89F3-4F8D-AF30-CAA284F56DD9}"/>
              </a:ext>
            </a:extLst>
          </p:cNvPr>
          <p:cNvSpPr/>
          <p:nvPr/>
        </p:nvSpPr>
        <p:spPr>
          <a:xfrm>
            <a:off x="3748823" y="3336427"/>
            <a:ext cx="729842" cy="26161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64BAF-E7B5-403D-A0CA-A0D6CBC60C55}"/>
              </a:ext>
            </a:extLst>
          </p:cNvPr>
          <p:cNvSpPr txBox="1"/>
          <p:nvPr/>
        </p:nvSpPr>
        <p:spPr>
          <a:xfrm>
            <a:off x="4316513" y="382802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재생막대 표시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09B27B-C8F0-4569-8D02-678A68103CB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6200000" flipH="1">
            <a:off x="4370321" y="3341460"/>
            <a:ext cx="229988" cy="74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5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04-5 </a:t>
            </a:r>
            <a:r>
              <a:rPr lang="ko-KR" altLang="en-US"/>
              <a:t>오디오와 비디오 삽입하기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6C7CC-BBEB-4D1B-A780-8A34855614C6}"/>
              </a:ext>
            </a:extLst>
          </p:cNvPr>
          <p:cNvSpPr txBox="1"/>
          <p:nvPr/>
        </p:nvSpPr>
        <p:spPr>
          <a:xfrm>
            <a:off x="836156" y="1131326"/>
            <a:ext cx="4247572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 </a:t>
            </a:r>
            <a:r>
              <a:rPr lang="ko-KR" altLang="en-US" b="1"/>
              <a:t>태그</a:t>
            </a:r>
            <a:r>
              <a:rPr lang="en-US" altLang="ko-KR" b="1"/>
              <a:t>, &lt;video&gt; </a:t>
            </a:r>
            <a:r>
              <a:rPr lang="ko-KR" altLang="en-US" b="1"/>
              <a:t>태그의 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4005F5-C510-47CE-A7A0-880A75C8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7" y="1500659"/>
            <a:ext cx="5732424" cy="287002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79749F-85BB-4876-9B19-A92F3E7560C8}"/>
              </a:ext>
            </a:extLst>
          </p:cNvPr>
          <p:cNvGrpSpPr/>
          <p:nvPr/>
        </p:nvGrpSpPr>
        <p:grpSpPr>
          <a:xfrm>
            <a:off x="836156" y="5645261"/>
            <a:ext cx="6952376" cy="567757"/>
            <a:chOff x="836156" y="5645261"/>
            <a:chExt cx="6952376" cy="5677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BAEE9F-E25C-4D6B-B1B0-3B6D7EF3CBA9}"/>
                </a:ext>
              </a:extLst>
            </p:cNvPr>
            <p:cNvSpPr txBox="1"/>
            <p:nvPr/>
          </p:nvSpPr>
          <p:spPr>
            <a:xfrm>
              <a:off x="836156" y="5645261"/>
              <a:ext cx="23048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/>
                <a:t>비디오 자동 재생하기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949453-FF8C-40B9-80F1-B505AAC61D02}"/>
                </a:ext>
              </a:extLst>
            </p:cNvPr>
            <p:cNvSpPr txBox="1"/>
            <p:nvPr/>
          </p:nvSpPr>
          <p:spPr>
            <a:xfrm>
              <a:off x="836156" y="5905241"/>
              <a:ext cx="69523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8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&lt;video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400" b="0">
                  <a:solidFill>
                    <a:srgbClr val="0000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"medias/salad.mp4"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width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400" b="0">
                  <a:solidFill>
                    <a:srgbClr val="0000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"700"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autoplay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muted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loop</a:t>
              </a:r>
              <a:r>
                <a:rPr lang="en-US" altLang="ko-KR" sz="1400" b="0">
                  <a:solidFill>
                    <a:srgbClr val="8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&gt;&lt;/video&gt;</a:t>
              </a:r>
              <a:endPara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A00406-2624-4028-9270-8F31B66482E4}"/>
              </a:ext>
            </a:extLst>
          </p:cNvPr>
          <p:cNvGrpSpPr/>
          <p:nvPr/>
        </p:nvGrpSpPr>
        <p:grpSpPr>
          <a:xfrm>
            <a:off x="836156" y="4638107"/>
            <a:ext cx="4972574" cy="584776"/>
            <a:chOff x="7048850" y="1362159"/>
            <a:chExt cx="4972574" cy="5847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049E1-D3AB-4FD4-B06E-7AC47BF3BF9A}"/>
                </a:ext>
              </a:extLst>
            </p:cNvPr>
            <p:cNvSpPr txBox="1"/>
            <p:nvPr/>
          </p:nvSpPr>
          <p:spPr>
            <a:xfrm>
              <a:off x="7048850" y="1362159"/>
              <a:ext cx="30486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/>
                <a:t>플레이어 표시 없이 배경 음악 넣기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E2E1B8-2F12-41DA-A7A4-29669F63441C}"/>
                </a:ext>
              </a:extLst>
            </p:cNvPr>
            <p:cNvSpPr txBox="1"/>
            <p:nvPr/>
          </p:nvSpPr>
          <p:spPr>
            <a:xfrm>
              <a:off x="7048850" y="1639158"/>
              <a:ext cx="49725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8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&lt;audio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=</a:t>
              </a:r>
              <a:r>
                <a:rPr lang="en-US" altLang="ko-KR" sz="1400" b="0">
                  <a:solidFill>
                    <a:srgbClr val="0000FF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"medias/spring.mp3"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autoplay</a:t>
              </a:r>
              <a:r>
                <a:rPr lang="en-US" altLang="ko-KR" sz="1400" b="0">
                  <a:solidFill>
                    <a:srgbClr val="0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 </a:t>
              </a:r>
              <a:r>
                <a:rPr lang="en-US" altLang="ko-KR" sz="1400" b="0">
                  <a:solidFill>
                    <a:srgbClr val="FF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loop</a:t>
              </a:r>
              <a:r>
                <a:rPr lang="en-US" altLang="ko-KR" sz="1400" b="0">
                  <a:solidFill>
                    <a:srgbClr val="800000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&gt;&lt;/audio&gt;</a:t>
              </a:r>
              <a:endPara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AA1B8E-8BBE-483D-A109-1367AD704995}"/>
              </a:ext>
            </a:extLst>
          </p:cNvPr>
          <p:cNvSpPr/>
          <p:nvPr/>
        </p:nvSpPr>
        <p:spPr>
          <a:xfrm>
            <a:off x="5410899" y="5922260"/>
            <a:ext cx="562062" cy="2769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9384BA-7F89-4F47-BFA1-8B91EAB315BE}"/>
              </a:ext>
            </a:extLst>
          </p:cNvPr>
          <p:cNvSpPr txBox="1"/>
          <p:nvPr/>
        </p:nvSpPr>
        <p:spPr>
          <a:xfrm>
            <a:off x="4996352" y="6472998"/>
            <a:ext cx="5424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크롬</a:t>
            </a:r>
            <a:r>
              <a:rPr lang="en-US" altLang="ko-KR" sz="1200">
                <a:solidFill>
                  <a:srgbClr val="0070C0"/>
                </a:solidFill>
              </a:rPr>
              <a:t>, </a:t>
            </a:r>
            <a:r>
              <a:rPr lang="ko-KR" altLang="en-US" sz="1200">
                <a:solidFill>
                  <a:srgbClr val="0070C0"/>
                </a:solidFill>
              </a:rPr>
              <a:t>파이어폭스 브라우저에서는 음소거해야 비디오를 자동 재생할 수 있음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AC62882-C144-4AE2-96D0-C9C67B52B0C1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6563493" y="5327696"/>
            <a:ext cx="273739" cy="2016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9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04-6 </a:t>
            </a:r>
            <a:r>
              <a:rPr lang="ko-KR" altLang="en-US"/>
              <a:t>하이퍼링크 삽입하기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A9D12F-A494-4248-B242-2DE03A348F9A}"/>
              </a:ext>
            </a:extLst>
          </p:cNvPr>
          <p:cNvGrpSpPr/>
          <p:nvPr/>
        </p:nvGrpSpPr>
        <p:grpSpPr>
          <a:xfrm>
            <a:off x="982215" y="1094093"/>
            <a:ext cx="5376640" cy="1784708"/>
            <a:chOff x="6588960" y="2937431"/>
            <a:chExt cx="3498995" cy="103372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2C34BF-22F1-4A46-94D5-637793DBB19B}"/>
                </a:ext>
              </a:extLst>
            </p:cNvPr>
            <p:cNvSpPr/>
            <p:nvPr/>
          </p:nvSpPr>
          <p:spPr>
            <a:xfrm>
              <a:off x="6588960" y="3059207"/>
              <a:ext cx="3498995" cy="81883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B3E63D-FA23-475D-8FCC-398D816A8F18}"/>
                </a:ext>
              </a:extLst>
            </p:cNvPr>
            <p:cNvSpPr txBox="1"/>
            <p:nvPr/>
          </p:nvSpPr>
          <p:spPr>
            <a:xfrm>
              <a:off x="6737093" y="3193054"/>
              <a:ext cx="3214209" cy="77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다른 문서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혹은 다른 사이트로 바로 연결해 주는 기능</a:t>
              </a:r>
              <a:endPara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&lt;a href="</a:t>
              </a:r>
              <a:r>
                <a:rPr lang="ko-KR" altLang="en-US" sz="1400">
                  <a:highlight>
                    <a:srgbClr val="FFFF00"/>
                  </a:highlight>
                </a:rPr>
                <a:t>링크할 주소</a:t>
              </a:r>
              <a:r>
                <a:rPr lang="en-US" altLang="ko-KR" sz="1400">
                  <a:highlight>
                    <a:srgbClr val="FFFF00"/>
                  </a:highlight>
                </a:rPr>
                <a:t>"&gt;</a:t>
              </a:r>
              <a:r>
                <a:rPr lang="ko-KR" altLang="en-US" sz="1400">
                  <a:highlight>
                    <a:srgbClr val="FFFF00"/>
                  </a:highlight>
                </a:rPr>
                <a:t>텍스트 또는 이미지</a:t>
              </a:r>
              <a:r>
                <a:rPr lang="en-US" altLang="ko-KR" sz="1400">
                  <a:highlight>
                    <a:srgbClr val="FFFF00"/>
                  </a:highlight>
                </a:rPr>
                <a:t>&lt;/a&gt;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66C7CC-BBEB-4D1B-A780-8A34855614C6}"/>
                </a:ext>
              </a:extLst>
            </p:cNvPr>
            <p:cNvSpPr txBox="1"/>
            <p:nvPr/>
          </p:nvSpPr>
          <p:spPr>
            <a:xfrm>
              <a:off x="6737093" y="2937431"/>
              <a:ext cx="891116" cy="2139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&lt;a&gt; </a:t>
              </a:r>
              <a:r>
                <a:rPr lang="ko-KR" altLang="en-US" b="1"/>
                <a:t>태그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FD433F-90DA-41A9-A59C-45CC505180B9}"/>
              </a:ext>
            </a:extLst>
          </p:cNvPr>
          <p:cNvSpPr txBox="1"/>
          <p:nvPr/>
        </p:nvSpPr>
        <p:spPr>
          <a:xfrm>
            <a:off x="1044564" y="3039529"/>
            <a:ext cx="155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링크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4E637-9107-483B-A0C8-F9E00F70411C}"/>
              </a:ext>
            </a:extLst>
          </p:cNvPr>
          <p:cNvSpPr txBox="1"/>
          <p:nvPr/>
        </p:nvSpPr>
        <p:spPr>
          <a:xfrm>
            <a:off x="1044564" y="4484337"/>
            <a:ext cx="155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이미지 링크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4ADDC-E07E-46A3-BC2B-22AD8A7C54EE}"/>
              </a:ext>
            </a:extLst>
          </p:cNvPr>
          <p:cNvSpPr txBox="1"/>
          <p:nvPr/>
        </p:nvSpPr>
        <p:spPr>
          <a:xfrm>
            <a:off x="1044564" y="3524242"/>
            <a:ext cx="6002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"../05/order.html"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"_blank"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주문서 작성하기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48EE7-5EFF-43E2-9961-48F51027D7C0}"/>
              </a:ext>
            </a:extLst>
          </p:cNvPr>
          <p:cNvSpPr txBox="1"/>
          <p:nvPr/>
        </p:nvSpPr>
        <p:spPr>
          <a:xfrm>
            <a:off x="1044564" y="4902459"/>
            <a:ext cx="50494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"../05/order.html"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"images/tangerines.jpg"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05533B-DD1D-4FD3-8DB5-AA2DD986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998" y="3485973"/>
            <a:ext cx="3868898" cy="572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6BEDC7-92EC-46D0-B4DA-0F47BC09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98" y="4792113"/>
            <a:ext cx="4277207" cy="169801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C68BE-BC10-49DF-8249-92D957A2FFFA}"/>
              </a:ext>
            </a:extLst>
          </p:cNvPr>
          <p:cNvGrpSpPr/>
          <p:nvPr/>
        </p:nvGrpSpPr>
        <p:grpSpPr>
          <a:xfrm>
            <a:off x="6569282" y="1094093"/>
            <a:ext cx="5376640" cy="1623942"/>
            <a:chOff x="6588960" y="2937431"/>
            <a:chExt cx="3498995" cy="94061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AFBD8C-94DB-4AC7-8C5E-2A2559CF99BD}"/>
                </a:ext>
              </a:extLst>
            </p:cNvPr>
            <p:cNvSpPr/>
            <p:nvPr/>
          </p:nvSpPr>
          <p:spPr>
            <a:xfrm>
              <a:off x="6588960" y="3059207"/>
              <a:ext cx="3498995" cy="81883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3A9CF-9E20-4514-AC8D-C47235F799A5}"/>
                </a:ext>
              </a:extLst>
            </p:cNvPr>
            <p:cNvSpPr txBox="1"/>
            <p:nvPr/>
          </p:nvSpPr>
          <p:spPr>
            <a:xfrm>
              <a:off x="6737093" y="3193054"/>
              <a:ext cx="3214209" cy="40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400" kern="0">
                  <a:solidFill>
                    <a:sysClr val="windowText" lastClr="000000"/>
                  </a:solidFill>
                </a:rPr>
                <a:t>target=“blank”</a:t>
              </a:r>
              <a:r>
                <a:rPr lang="ko-KR" altLang="en-US" sz="1400" kern="0">
                  <a:solidFill>
                    <a:sysClr val="windowText" lastClr="000000"/>
                  </a:solidFill>
                </a:rPr>
                <a:t>로 지정하면 연결된 문서가 새 탭으로 열림</a:t>
              </a:r>
              <a:endPara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D044A-4494-4B46-9894-BCCD62503364}"/>
                </a:ext>
              </a:extLst>
            </p:cNvPr>
            <p:cNvSpPr txBox="1"/>
            <p:nvPr/>
          </p:nvSpPr>
          <p:spPr>
            <a:xfrm>
              <a:off x="6737093" y="2937431"/>
              <a:ext cx="2007859" cy="2139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&lt;a&gt; </a:t>
              </a:r>
              <a:r>
                <a:rPr lang="ko-KR" altLang="en-US" b="1"/>
                <a:t>태그의 </a:t>
              </a:r>
              <a:r>
                <a:rPr lang="en-US" altLang="ko-KR" b="1"/>
                <a:t>target </a:t>
              </a:r>
              <a:r>
                <a:rPr lang="ko-KR" altLang="en-US" b="1"/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1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텍스트 태그 알아보기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4828F3-7E78-49DE-8029-63A76687C79D}"/>
              </a:ext>
            </a:extLst>
          </p:cNvPr>
          <p:cNvGrpSpPr/>
          <p:nvPr/>
        </p:nvGrpSpPr>
        <p:grpSpPr>
          <a:xfrm>
            <a:off x="671118" y="1216106"/>
            <a:ext cx="5424881" cy="1408166"/>
            <a:chOff x="671119" y="1216106"/>
            <a:chExt cx="5178736" cy="14081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93C6F9-7D9F-4482-8192-00B0F845A621}"/>
                </a:ext>
              </a:extLst>
            </p:cNvPr>
            <p:cNvSpPr/>
            <p:nvPr/>
          </p:nvSpPr>
          <p:spPr>
            <a:xfrm>
              <a:off x="671119" y="1409459"/>
              <a:ext cx="5178736" cy="12148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D00A51-0B48-4A70-94F3-588D8A5C6A2E}"/>
                </a:ext>
              </a:extLst>
            </p:cNvPr>
            <p:cNvSpPr txBox="1"/>
            <p:nvPr/>
          </p:nvSpPr>
          <p:spPr>
            <a:xfrm>
              <a:off x="819254" y="1562975"/>
              <a:ext cx="4298030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 </a:t>
              </a:r>
              <a:r>
                <a:rPr lang="en-US" altLang="ko-KR" sz="1400"/>
                <a:t>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&lt;h</a:t>
              </a:r>
              <a:r>
                <a:rPr lang="en-US" altLang="ko-KR" sz="1400" b="1" i="1">
                  <a:highlight>
                    <a:srgbClr val="FFFF00"/>
                  </a:highlight>
                </a:rPr>
                <a:t>n</a:t>
              </a:r>
              <a:r>
                <a:rPr lang="en-US" altLang="ko-KR" sz="1400" b="1">
                  <a:highlight>
                    <a:srgbClr val="FFFF00"/>
                  </a:highlight>
                </a:rPr>
                <a:t>&gt; </a:t>
              </a:r>
              <a:r>
                <a:rPr lang="ko-KR" altLang="en-US" sz="1400" b="1">
                  <a:highlight>
                    <a:srgbClr val="FFFF00"/>
                  </a:highlight>
                </a:rPr>
                <a:t>제목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&lt;/h</a:t>
              </a:r>
              <a:r>
                <a:rPr lang="en-US" altLang="ko-KR" sz="1400" b="1" i="1">
                  <a:highlight>
                    <a:srgbClr val="FFFF00"/>
                  </a:highlight>
                </a:rPr>
                <a:t>n</a:t>
              </a:r>
              <a:r>
                <a:rPr lang="en-US" altLang="ko-KR" sz="1400" b="1">
                  <a:highlight>
                    <a:srgbClr val="FFFF00"/>
                  </a:highlight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제목을 표시할 때 사용하는 태그</a:t>
              </a:r>
              <a:endParaRPr lang="en-US" altLang="ko-KR" sz="1400"/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크기 </a:t>
              </a:r>
              <a:r>
                <a:rPr lang="en-US" altLang="ko-KR" sz="1400"/>
                <a:t>: h1 &gt; h2 &gt; h3 &gt; h4 &gt; h5 &gt; h6</a:t>
              </a:r>
              <a:endParaRPr lang="en-US" altLang="ko-KR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01CF07-3582-40E3-B1EF-2887FA98D2D4}"/>
                </a:ext>
              </a:extLst>
            </p:cNvPr>
            <p:cNvSpPr txBox="1"/>
            <p:nvPr/>
          </p:nvSpPr>
          <p:spPr>
            <a:xfrm>
              <a:off x="819254" y="1216106"/>
              <a:ext cx="28354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&lt;h</a:t>
              </a:r>
              <a:r>
                <a:rPr lang="en-US" altLang="ko-KR" b="1" i="1"/>
                <a:t>n</a:t>
              </a:r>
              <a:r>
                <a:rPr lang="en-US" altLang="ko-KR" b="1"/>
                <a:t>&gt; </a:t>
              </a:r>
              <a:r>
                <a:rPr lang="ko-KR" altLang="en-US" b="1"/>
                <a:t>태그 </a:t>
              </a:r>
              <a:r>
                <a:rPr lang="en-US" altLang="ko-KR" b="1"/>
                <a:t>– </a:t>
              </a:r>
              <a:r>
                <a:rPr lang="ko-KR" altLang="en-US" b="1"/>
                <a:t>제목 표시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4B014-30AE-4748-A440-081C0F0B0636}"/>
              </a:ext>
            </a:extLst>
          </p:cNvPr>
          <p:cNvGrpSpPr/>
          <p:nvPr/>
        </p:nvGrpSpPr>
        <p:grpSpPr>
          <a:xfrm>
            <a:off x="671118" y="2967721"/>
            <a:ext cx="5704515" cy="1273068"/>
            <a:chOff x="671119" y="2844235"/>
            <a:chExt cx="5704515" cy="127306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82A5D0-9379-40D9-B5E7-AEB023510142}"/>
                </a:ext>
              </a:extLst>
            </p:cNvPr>
            <p:cNvSpPr/>
            <p:nvPr/>
          </p:nvSpPr>
          <p:spPr>
            <a:xfrm>
              <a:off x="671119" y="3037535"/>
              <a:ext cx="5424881" cy="107976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0C7F78-55AE-424F-AC1F-0E560F6FD469}"/>
                </a:ext>
              </a:extLst>
            </p:cNvPr>
            <p:cNvSpPr txBox="1"/>
            <p:nvPr/>
          </p:nvSpPr>
          <p:spPr>
            <a:xfrm>
              <a:off x="819254" y="2844235"/>
              <a:ext cx="27757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&lt;p&gt; </a:t>
              </a:r>
              <a:r>
                <a:rPr lang="ko-KR" altLang="en-US" b="1"/>
                <a:t>태그 </a:t>
              </a:r>
              <a:r>
                <a:rPr lang="en-US" altLang="ko-KR" b="1"/>
                <a:t>– </a:t>
              </a:r>
              <a:r>
                <a:rPr lang="ko-KR" altLang="en-US" b="1"/>
                <a:t>텍스트</a:t>
              </a:r>
              <a:r>
                <a:rPr lang="en-US" altLang="ko-KR" b="1"/>
                <a:t> </a:t>
              </a:r>
              <a:r>
                <a:rPr lang="ko-KR" altLang="en-US" b="1"/>
                <a:t>단락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E3CC18-7297-4912-B892-3A0BB6F59992}"/>
                </a:ext>
              </a:extLst>
            </p:cNvPr>
            <p:cNvSpPr txBox="1"/>
            <p:nvPr/>
          </p:nvSpPr>
          <p:spPr>
            <a:xfrm>
              <a:off x="819254" y="3200290"/>
              <a:ext cx="5556380" cy="6970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</a:t>
              </a:r>
              <a:r>
                <a:rPr lang="en-US" altLang="ko-KR" sz="1400"/>
                <a:t> 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&lt;p&gt; </a:t>
              </a:r>
              <a:r>
                <a:rPr lang="ko-KR" altLang="en-US" sz="1400" b="1">
                  <a:highlight>
                    <a:srgbClr val="FFFF00"/>
                  </a:highlight>
                </a:rPr>
                <a:t>텍스트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&lt;/p&gt;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입력한 내용 앞뒤로 빈 줄이 생기면서 텍스트 단락이 만들어짐</a:t>
              </a:r>
              <a:endParaRPr lang="en-US" altLang="ko-KR" sz="120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7A5FAB-7FB7-438E-A35A-80CD4BE9EBFC}"/>
              </a:ext>
            </a:extLst>
          </p:cNvPr>
          <p:cNvGrpSpPr/>
          <p:nvPr/>
        </p:nvGrpSpPr>
        <p:grpSpPr>
          <a:xfrm>
            <a:off x="671119" y="4594264"/>
            <a:ext cx="5424880" cy="1294404"/>
            <a:chOff x="6585359" y="3577419"/>
            <a:chExt cx="5178736" cy="12944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E411BDB-19E0-4F93-833F-7837BE043622}"/>
                </a:ext>
              </a:extLst>
            </p:cNvPr>
            <p:cNvSpPr/>
            <p:nvPr/>
          </p:nvSpPr>
          <p:spPr>
            <a:xfrm>
              <a:off x="6585359" y="3792055"/>
              <a:ext cx="5178736" cy="107976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2DBDCA-08CA-4CDC-B869-4E4EFCCA215A}"/>
                </a:ext>
              </a:extLst>
            </p:cNvPr>
            <p:cNvSpPr txBox="1"/>
            <p:nvPr/>
          </p:nvSpPr>
          <p:spPr>
            <a:xfrm>
              <a:off x="6836819" y="3577419"/>
              <a:ext cx="26207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&lt;br&gt; </a:t>
              </a:r>
              <a:r>
                <a:rPr lang="ko-KR" altLang="en-US" b="1"/>
                <a:t>태그 </a:t>
              </a:r>
              <a:r>
                <a:rPr lang="en-US" altLang="ko-KR" b="1"/>
                <a:t>– </a:t>
              </a:r>
              <a:r>
                <a:rPr lang="ko-KR" altLang="en-US" b="1"/>
                <a:t>줄</a:t>
              </a:r>
              <a:r>
                <a:rPr lang="en-US" altLang="ko-KR" b="1"/>
                <a:t> </a:t>
              </a:r>
              <a:r>
                <a:rPr lang="ko-KR" altLang="en-US" b="1"/>
                <a:t>바꾸기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3B2D16-9B4F-4493-BE0F-DDCF96E7E426}"/>
                </a:ext>
              </a:extLst>
            </p:cNvPr>
            <p:cNvSpPr txBox="1"/>
            <p:nvPr/>
          </p:nvSpPr>
          <p:spPr>
            <a:xfrm>
              <a:off x="6733494" y="3936648"/>
              <a:ext cx="4927206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 </a:t>
              </a:r>
              <a:r>
                <a:rPr lang="en-US" altLang="ko-KR" sz="1400"/>
                <a:t>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&lt;br&gt;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줄을 바꿀 위치에 </a:t>
              </a:r>
              <a:r>
                <a:rPr lang="en-US" altLang="ko-KR" sz="1400"/>
                <a:t>&lt;br&gt; </a:t>
              </a:r>
              <a:r>
                <a:rPr lang="ko-KR" altLang="en-US" sz="1400"/>
                <a:t>태그를 사용</a:t>
              </a:r>
              <a:r>
                <a:rPr lang="en-US" altLang="ko-KR" sz="1400"/>
                <a:t>. </a:t>
              </a:r>
              <a:r>
                <a:rPr lang="ko-KR" altLang="en-US" sz="1400"/>
                <a:t>닫는 태그가 없음</a:t>
              </a:r>
              <a:endParaRPr lang="en-US" altLang="ko-KR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F400126-29E2-4884-AA93-F6446DE10381}"/>
              </a:ext>
            </a:extLst>
          </p:cNvPr>
          <p:cNvSpPr txBox="1"/>
          <p:nvPr/>
        </p:nvSpPr>
        <p:spPr>
          <a:xfrm>
            <a:off x="6507739" y="1409459"/>
            <a:ext cx="5197094" cy="18158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껍질에 붉은 빛이 돌아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레드향이라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불린다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레드향은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한라봉과 귤을 교배한 것으로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일반 귤보다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2~3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 크고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과육이 붉고 통통하다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비타민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와 비타민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 풍부해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혈액순환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감기예방 등에 좋은 것으로 알려져 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샐러드 레시피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구성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EA3BC6E-D742-46F5-BF07-8ABA29D9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810" y="3382368"/>
            <a:ext cx="2923584" cy="24996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67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텍스트 태그 알아보기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4EFAA6-EE4B-4D09-94E9-EFAF5A741EEC}"/>
              </a:ext>
            </a:extLst>
          </p:cNvPr>
          <p:cNvGrpSpPr/>
          <p:nvPr/>
        </p:nvGrpSpPr>
        <p:grpSpPr>
          <a:xfrm>
            <a:off x="648748" y="1184222"/>
            <a:ext cx="5133637" cy="1275568"/>
            <a:chOff x="6554598" y="1234274"/>
            <a:chExt cx="5133637" cy="127556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49016D-F138-4D82-88F1-036D71E18648}"/>
                </a:ext>
              </a:extLst>
            </p:cNvPr>
            <p:cNvSpPr/>
            <p:nvPr/>
          </p:nvSpPr>
          <p:spPr>
            <a:xfrm>
              <a:off x="6554598" y="1468278"/>
              <a:ext cx="5133637" cy="104156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7C8554-36A4-4DE9-8A8A-6F1A1F4FDDC5}"/>
                </a:ext>
              </a:extLst>
            </p:cNvPr>
            <p:cNvSpPr txBox="1"/>
            <p:nvPr/>
          </p:nvSpPr>
          <p:spPr>
            <a:xfrm>
              <a:off x="6738213" y="1234274"/>
              <a:ext cx="38467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&lt;blockquote&gt; </a:t>
              </a:r>
              <a:r>
                <a:rPr lang="ko-KR" altLang="en-US" b="1"/>
                <a:t>태그 </a:t>
              </a:r>
              <a:r>
                <a:rPr lang="en-US" altLang="ko-KR" b="1"/>
                <a:t>– </a:t>
              </a:r>
              <a:r>
                <a:rPr lang="ko-KR" altLang="en-US" b="1"/>
                <a:t>인용문</a:t>
              </a:r>
              <a:r>
                <a:rPr lang="en-US" altLang="ko-KR" b="1"/>
                <a:t> </a:t>
              </a:r>
              <a:r>
                <a:rPr lang="ko-KR" altLang="en-US" b="1"/>
                <a:t>넣기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BC8CCF-6B74-4E29-8024-61A09AA6EB5B}"/>
                </a:ext>
              </a:extLst>
            </p:cNvPr>
            <p:cNvSpPr txBox="1"/>
            <p:nvPr/>
          </p:nvSpPr>
          <p:spPr>
            <a:xfrm>
              <a:off x="6702736" y="1653545"/>
              <a:ext cx="4622402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 </a:t>
              </a:r>
              <a:r>
                <a:rPr lang="en-US" altLang="ko-KR" sz="1400"/>
                <a:t>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&lt;blockquote&gt; </a:t>
              </a:r>
              <a:r>
                <a:rPr lang="ko-KR" altLang="en-US" sz="1400" b="1">
                  <a:highlight>
                    <a:srgbClr val="FFFF00"/>
                  </a:highlight>
                </a:rPr>
                <a:t>인용 내용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&lt;/blockquote&gt;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/>
                <a:t>다른 텍스트보다 안으로 들여 써짐</a:t>
              </a:r>
              <a:r>
                <a:rPr lang="en-US" altLang="ko-KR" sz="1400"/>
                <a:t>. </a:t>
              </a:r>
              <a:endParaRPr lang="en-US" altLang="ko-KR" sz="120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EF5117D-3AC1-486A-9113-5EB172146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"/>
          <a:stretch/>
        </p:blipFill>
        <p:spPr>
          <a:xfrm>
            <a:off x="472439" y="3861034"/>
            <a:ext cx="3587833" cy="14708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7F6709-EA98-4210-8995-41D449438683}"/>
              </a:ext>
            </a:extLst>
          </p:cNvPr>
          <p:cNvSpPr txBox="1"/>
          <p:nvPr/>
        </p:nvSpPr>
        <p:spPr>
          <a:xfrm>
            <a:off x="572548" y="2843274"/>
            <a:ext cx="10207305" cy="9541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껍질에 붉은 빛이 돌아 레드향이라 불린다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레드향은 한라봉과 귤을 교배한 것으로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일반 귤보다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2~3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 크고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과육이 붉고 통통하다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&lt;blockquote&gt;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와 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 풍부해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혈액순환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감기예방 등에 좋은 것으로 알려져 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&lt;/blockquote&gt;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텍스트 태그 알아보기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657943" y="1133798"/>
            <a:ext cx="5180794" cy="1470103"/>
            <a:chOff x="6588960" y="2937431"/>
            <a:chExt cx="5180794" cy="147010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10"/>
              <a:ext cx="5102536" cy="13483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374136"/>
              <a:ext cx="5032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 </a:t>
              </a:r>
              <a:r>
                <a:rPr lang="en-US" altLang="ko-KR" sz="1400"/>
                <a:t>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&lt;strong&gt; </a:t>
              </a:r>
              <a:r>
                <a:rPr lang="ko-KR" altLang="en-US" sz="1400" b="1">
                  <a:highlight>
                    <a:srgbClr val="FFFF00"/>
                  </a:highlight>
                </a:rPr>
                <a:t>내용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&lt;/strong&gt;</a:t>
              </a:r>
              <a:r>
                <a:rPr lang="en-US" altLang="ko-KR" sz="1400" b="1"/>
                <a:t>,  </a:t>
              </a:r>
              <a:r>
                <a:rPr lang="en-US" altLang="ko-KR" sz="1400" b="1">
                  <a:highlight>
                    <a:srgbClr val="FFFF00"/>
                  </a:highlight>
                </a:rPr>
                <a:t>&lt;b&gt; </a:t>
              </a:r>
              <a:r>
                <a:rPr lang="ko-KR" altLang="en-US" sz="1400" b="1">
                  <a:highlight>
                    <a:srgbClr val="FFFF00"/>
                  </a:highlight>
                </a:rPr>
                <a:t>내용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&lt;/b&gt;</a:t>
              </a:r>
              <a:endParaRPr lang="en-US" altLang="ko-KR" sz="1400">
                <a:highlight>
                  <a:srgbClr val="FFFF00"/>
                </a:highlight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&lt;strong&gt; - </a:t>
              </a:r>
              <a:r>
                <a:rPr lang="ko-KR" altLang="en-US" sz="1400"/>
                <a:t>중요한 내용이라서 강조해야 할 때</a:t>
              </a:r>
              <a:endParaRPr lang="en-US" altLang="ko-KR" sz="1400" b="1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&lt;b&gt; - </a:t>
              </a:r>
              <a:r>
                <a:rPr lang="ko-KR" altLang="en-US" sz="1400"/>
                <a:t>단순히 굵게 표시할 때</a:t>
              </a: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5" y="2937431"/>
              <a:ext cx="3580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&lt;strong&gt;, &lt;b&gt;</a:t>
              </a:r>
              <a:r>
                <a:rPr lang="ko-KR" altLang="en-US" b="1"/>
                <a:t> </a:t>
              </a:r>
              <a:r>
                <a:rPr lang="en-US" altLang="ko-KR" b="1"/>
                <a:t>– </a:t>
              </a:r>
              <a:r>
                <a:rPr lang="ko-KR" altLang="en-US" b="1"/>
                <a:t>굵게</a:t>
              </a:r>
              <a:r>
                <a:rPr lang="en-US" altLang="ko-KR" b="1"/>
                <a:t> </a:t>
              </a:r>
              <a:r>
                <a:rPr lang="ko-KR" altLang="en-US" b="1"/>
                <a:t>표시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A83184-3A9B-4EA7-BB9D-79E091854B43}"/>
              </a:ext>
            </a:extLst>
          </p:cNvPr>
          <p:cNvGrpSpPr/>
          <p:nvPr/>
        </p:nvGrpSpPr>
        <p:grpSpPr>
          <a:xfrm>
            <a:off x="6433342" y="1040941"/>
            <a:ext cx="5100715" cy="1562960"/>
            <a:chOff x="6587521" y="4989819"/>
            <a:chExt cx="5100715" cy="15629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F3C123-75CD-4B65-A995-D2BBFEC67C8D}"/>
                </a:ext>
              </a:extLst>
            </p:cNvPr>
            <p:cNvSpPr/>
            <p:nvPr/>
          </p:nvSpPr>
          <p:spPr>
            <a:xfrm>
              <a:off x="6587521" y="5204455"/>
              <a:ext cx="5100715" cy="13483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ACAA8F-2397-44C8-9E53-8D8D00AD8A7B}"/>
                </a:ext>
              </a:extLst>
            </p:cNvPr>
            <p:cNvSpPr txBox="1"/>
            <p:nvPr/>
          </p:nvSpPr>
          <p:spPr>
            <a:xfrm>
              <a:off x="6838980" y="4989819"/>
              <a:ext cx="3875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&lt;em&gt;, &lt;i&gt;</a:t>
              </a:r>
              <a:r>
                <a:rPr lang="ko-KR" altLang="en-US" b="1"/>
                <a:t> </a:t>
              </a:r>
              <a:r>
                <a:rPr lang="en-US" altLang="ko-KR" b="1"/>
                <a:t>– </a:t>
              </a:r>
              <a:r>
                <a:rPr lang="ko-KR" altLang="en-US" b="1"/>
                <a:t>이탤릭체로 표시하기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C0BF20-FB50-4FD4-A8E8-07C68E7C529B}"/>
                </a:ext>
              </a:extLst>
            </p:cNvPr>
            <p:cNvSpPr txBox="1"/>
            <p:nvPr/>
          </p:nvSpPr>
          <p:spPr>
            <a:xfrm>
              <a:off x="6735655" y="5349048"/>
              <a:ext cx="4952581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/>
                <a:t>기본형 </a:t>
              </a:r>
              <a:r>
                <a:rPr lang="en-US" altLang="ko-KR" sz="1400"/>
                <a:t>: </a:t>
              </a:r>
              <a:r>
                <a:rPr lang="en-US" altLang="ko-KR" sz="1400" b="1">
                  <a:highlight>
                    <a:srgbClr val="FFFF00"/>
                  </a:highlight>
                </a:rPr>
                <a:t>&lt;em&gt; </a:t>
              </a:r>
              <a:r>
                <a:rPr lang="ko-KR" altLang="en-US" sz="1400" b="1">
                  <a:highlight>
                    <a:srgbClr val="FFFF00"/>
                  </a:highlight>
                </a:rPr>
                <a:t>내용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&lt;/em&gt;</a:t>
              </a:r>
              <a:r>
                <a:rPr lang="en-US" altLang="ko-KR" sz="1400" b="1"/>
                <a:t>,  </a:t>
              </a:r>
              <a:r>
                <a:rPr lang="en-US" altLang="ko-KR" sz="1400" b="1">
                  <a:highlight>
                    <a:srgbClr val="FFFF00"/>
                  </a:highlight>
                </a:rPr>
                <a:t>&lt;i&gt; </a:t>
              </a:r>
              <a:r>
                <a:rPr lang="ko-KR" altLang="en-US" sz="1400" b="1">
                  <a:highlight>
                    <a:srgbClr val="FFFF00"/>
                  </a:highlight>
                </a:rPr>
                <a:t>내용 </a:t>
              </a:r>
              <a:r>
                <a:rPr lang="en-US" altLang="ko-KR" sz="1400" b="1">
                  <a:highlight>
                    <a:srgbClr val="FFFF00"/>
                  </a:highlight>
                </a:rPr>
                <a:t>&lt;/i&gt;</a:t>
              </a:r>
              <a:endParaRPr lang="en-US" altLang="ko-KR" sz="1400">
                <a:highlight>
                  <a:srgbClr val="FFFF00"/>
                </a:highlight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&lt;em&gt; - </a:t>
              </a:r>
              <a:r>
                <a:rPr lang="ko-KR" altLang="en-US" sz="1400"/>
                <a:t>흐름상 특정 부분을 강조하고 싶을 때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&lt;i&gt; - </a:t>
              </a:r>
              <a:r>
                <a:rPr lang="ko-KR" altLang="en-US" sz="1400"/>
                <a:t>단순히</a:t>
              </a:r>
              <a:r>
                <a:rPr lang="en-US" altLang="ko-KR" sz="1400"/>
                <a:t> </a:t>
              </a:r>
              <a:r>
                <a:rPr lang="ko-KR" altLang="en-US" sz="1400"/>
                <a:t>이탤릭체로 표시할 때</a:t>
              </a:r>
              <a:endParaRPr lang="en-US" altLang="ko-KR" sz="120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EA9D049-009C-43F2-9612-7D4EA461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4" y="4681367"/>
            <a:ext cx="3293836" cy="15529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18CE0D-DF72-4728-A7CC-E4BC3335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143" y="4780693"/>
            <a:ext cx="3368756" cy="1354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B7B088E-E185-4DE8-B6CB-6618624FBD86}"/>
              </a:ext>
            </a:extLst>
          </p:cNvPr>
          <p:cNvSpPr txBox="1"/>
          <p:nvPr/>
        </p:nvSpPr>
        <p:spPr>
          <a:xfrm>
            <a:off x="618814" y="2950136"/>
            <a:ext cx="5180794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껍질에 붉은 빛이 돌아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이라 불린다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레드향은 한라봉과 귤을 교배한 것으로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일반 귤보다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2~3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 크고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과육이 붉고 통통하다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와 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 풍부해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&lt;strong&gt;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혈액순환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감기예방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&lt;/strong&gt;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등에 좋은 것으로 알려져 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B56C2-565B-4B0C-BEF9-1D42E1353CBA}"/>
              </a:ext>
            </a:extLst>
          </p:cNvPr>
          <p:cNvSpPr txBox="1"/>
          <p:nvPr/>
        </p:nvSpPr>
        <p:spPr>
          <a:xfrm>
            <a:off x="6444143" y="2932537"/>
            <a:ext cx="5652782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껍질에 붉은 빛이 돌아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이라 불린다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레드향은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&lt;em&gt;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한라봉과 귤을 교배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&lt;/em&gt;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 것으로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일반 귤보다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2~3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 크고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과육이 붉고 통통하다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&lt;p&gt;&lt;i&gt;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와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비타민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 풍부해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&lt;br&gt;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&lt;strong&gt;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혈액순환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감기예방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&lt;/strong&gt;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등에 좋은 것으로 알려져 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목록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A83184-3A9B-4EA7-BB9D-79E091854B43}"/>
              </a:ext>
            </a:extLst>
          </p:cNvPr>
          <p:cNvGrpSpPr/>
          <p:nvPr/>
        </p:nvGrpSpPr>
        <p:grpSpPr>
          <a:xfrm>
            <a:off x="628161" y="1124831"/>
            <a:ext cx="3927061" cy="4453846"/>
            <a:chOff x="6587521" y="4989819"/>
            <a:chExt cx="5100715" cy="463079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F3C123-75CD-4B65-A995-D2BBFEC67C8D}"/>
                </a:ext>
              </a:extLst>
            </p:cNvPr>
            <p:cNvSpPr/>
            <p:nvPr/>
          </p:nvSpPr>
          <p:spPr>
            <a:xfrm>
              <a:off x="6587521" y="5204452"/>
              <a:ext cx="5100715" cy="44161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ACAA8F-2397-44C8-9E53-8D8D00AD8A7B}"/>
                </a:ext>
              </a:extLst>
            </p:cNvPr>
            <p:cNvSpPr txBox="1"/>
            <p:nvPr/>
          </p:nvSpPr>
          <p:spPr>
            <a:xfrm>
              <a:off x="6838980" y="4989819"/>
              <a:ext cx="3875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&lt;ol&gt;, &lt;li&gt; - </a:t>
              </a:r>
              <a:r>
                <a:rPr lang="ko-KR" altLang="en-US" b="1"/>
                <a:t>순서 목록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C0BF20-FB50-4FD4-A8E8-07C68E7C529B}"/>
                </a:ext>
              </a:extLst>
            </p:cNvPr>
            <p:cNvSpPr txBox="1"/>
            <p:nvPr/>
          </p:nvSpPr>
          <p:spPr>
            <a:xfrm>
              <a:off x="6735655" y="5349048"/>
              <a:ext cx="4952581" cy="3982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/>
                <a:t>기본형 </a:t>
              </a:r>
              <a:r>
                <a:rPr lang="en-US" altLang="ko-KR" sz="1600"/>
                <a:t>: </a:t>
              </a:r>
              <a:r>
                <a:rPr lang="en-US" altLang="ko-KR" sz="1400">
                  <a:solidFill>
                    <a:srgbClr val="0070C0"/>
                  </a:solidFill>
                </a:rPr>
                <a:t>&lt;ol&gt;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&lt;li&gt;</a:t>
              </a:r>
              <a:r>
                <a:rPr lang="ko-KR" altLang="en-US" sz="1400">
                  <a:solidFill>
                    <a:srgbClr val="0070C0"/>
                  </a:solidFill>
                </a:rPr>
                <a:t>항목 </a:t>
              </a:r>
              <a:r>
                <a:rPr lang="en-US" altLang="ko-KR" sz="1400">
                  <a:solidFill>
                    <a:srgbClr val="0070C0"/>
                  </a:solidFill>
                </a:rPr>
                <a:t>1&lt;/li&gt;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&lt;li&gt;</a:t>
              </a:r>
              <a:r>
                <a:rPr lang="ko-KR" altLang="en-US" sz="1400">
                  <a:solidFill>
                    <a:srgbClr val="0070C0"/>
                  </a:solidFill>
                </a:rPr>
                <a:t>항목 </a:t>
              </a:r>
              <a:r>
                <a:rPr lang="en-US" altLang="ko-KR" sz="1400">
                  <a:solidFill>
                    <a:srgbClr val="0070C0"/>
                  </a:solidFill>
                </a:rPr>
                <a:t>2&lt;/li&gt;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…….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&lt;/ol&gt;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 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각</a:t>
              </a:r>
              <a:r>
                <a:rPr lang="en-US" altLang="ko-KR" sz="1600"/>
                <a:t> </a:t>
              </a:r>
              <a:r>
                <a:rPr lang="ko-KR" altLang="en-US" sz="1600"/>
                <a:t>항목 앞에 숫자가 붙여짐</a:t>
              </a:r>
              <a:endParaRPr lang="en-US" altLang="ko-KR" sz="16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/>
                <a:t>type </a:t>
              </a:r>
              <a:r>
                <a:rPr lang="ko-KR" altLang="en-US" sz="1600"/>
                <a:t>속성 </a:t>
              </a:r>
              <a:r>
                <a:rPr lang="en-US" altLang="ko-KR" sz="1600"/>
                <a:t>: </a:t>
              </a:r>
              <a:r>
                <a:rPr lang="ko-KR" altLang="en-US" sz="1600"/>
                <a:t>순서</a:t>
              </a:r>
              <a:r>
                <a:rPr lang="en-US" altLang="ko-KR" sz="1600"/>
                <a:t> </a:t>
              </a:r>
              <a:r>
                <a:rPr lang="ko-KR" altLang="en-US" sz="1600"/>
                <a:t>목록의 숫자 조정</a:t>
              </a:r>
              <a:br>
                <a:rPr lang="en-US" altLang="ko-KR" sz="1600"/>
              </a:br>
              <a:r>
                <a:rPr lang="en-US" altLang="ko-KR" sz="1400"/>
                <a:t>(1: </a:t>
              </a:r>
              <a:r>
                <a:rPr lang="ko-KR" altLang="en-US" sz="1400"/>
                <a:t>숫자</a:t>
              </a:r>
              <a:r>
                <a:rPr lang="en-US" altLang="ko-KR" sz="1400"/>
                <a:t>, a: </a:t>
              </a:r>
              <a:r>
                <a:rPr lang="ko-KR" altLang="en-US" sz="1400"/>
                <a:t>소문자</a:t>
              </a:r>
              <a:r>
                <a:rPr lang="en-US" altLang="ko-KR" sz="1400"/>
                <a:t>, A:</a:t>
              </a:r>
              <a:r>
                <a:rPr lang="ko-KR" altLang="en-US" sz="1400"/>
                <a:t>대문자</a:t>
              </a:r>
              <a:r>
                <a:rPr lang="en-US" altLang="ko-KR" sz="1400"/>
                <a:t>, i:</a:t>
              </a:r>
              <a:r>
                <a:rPr lang="ko-KR" altLang="en-US" sz="1400"/>
                <a:t>로마소문자</a:t>
              </a:r>
              <a:r>
                <a:rPr lang="en-US" altLang="ko-KR" sz="1400"/>
                <a:t>, I:</a:t>
              </a:r>
              <a:r>
                <a:rPr lang="ko-KR" altLang="en-US" sz="1400"/>
                <a:t>로마대문자</a:t>
              </a:r>
              <a:r>
                <a:rPr lang="en-US" altLang="ko-KR" sz="140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/>
                <a:t>start </a:t>
              </a:r>
              <a:r>
                <a:rPr lang="ko-KR" altLang="en-US" sz="1600"/>
                <a:t>속성 </a:t>
              </a:r>
              <a:r>
                <a:rPr lang="en-US" altLang="ko-KR" sz="1600"/>
                <a:t>: </a:t>
              </a:r>
              <a:r>
                <a:rPr lang="ko-KR" altLang="en-US" sz="1600"/>
                <a:t>목록의 시작 번호 수정</a:t>
              </a:r>
              <a:endParaRPr lang="en-US" altLang="ko-KR" sz="16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D62875-D65C-4BEB-B96E-E2F8397A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06" y="3831889"/>
            <a:ext cx="5657850" cy="18954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5C3576-3773-4D3E-B884-468A2518F6F2}"/>
              </a:ext>
            </a:extLst>
          </p:cNvPr>
          <p:cNvSpPr txBox="1"/>
          <p:nvPr/>
        </p:nvSpPr>
        <p:spPr>
          <a:xfrm>
            <a:off x="5018033" y="1420181"/>
            <a:ext cx="7002710" cy="22467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샐러드 레시피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&lt;p&gt;&lt;b&gt;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재료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아보카도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샐러드 채소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30g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&lt;p&gt;&lt;b&gt;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드레싱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올리브유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레몬즙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꿀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소금 약간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샐러드 채소를 씻고 물기를 제거한 후 준비합니다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레드향과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아보카도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토마토를 먹기 좋은 크기를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썰어둡니다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드레싱 재료를 믹서에 갈아줍니다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볼에 샐러드 채소와 썰어 둔 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아보카도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토마토를 넣고 드레싱을 뿌리면 끝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17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목록 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62632" y="1196175"/>
            <a:ext cx="4086205" cy="2989931"/>
            <a:chOff x="6588960" y="2937431"/>
            <a:chExt cx="4086205" cy="29899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09"/>
              <a:ext cx="4086205" cy="286815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6" y="3374136"/>
              <a:ext cx="3770290" cy="24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/>
                <a:t>기본형 </a:t>
              </a:r>
              <a:r>
                <a:rPr lang="en-US" altLang="ko-KR" sz="1600"/>
                <a:t>: </a:t>
              </a:r>
              <a:r>
                <a:rPr lang="en-US" altLang="ko-KR" sz="1400">
                  <a:solidFill>
                    <a:srgbClr val="0070C0"/>
                  </a:solidFill>
                </a:rPr>
                <a:t>&lt;ul&gt;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&lt;li&gt;</a:t>
              </a:r>
              <a:r>
                <a:rPr lang="ko-KR" altLang="en-US" sz="1400">
                  <a:solidFill>
                    <a:srgbClr val="0070C0"/>
                  </a:solidFill>
                </a:rPr>
                <a:t>항목 </a:t>
              </a:r>
              <a:r>
                <a:rPr lang="en-US" altLang="ko-KR" sz="1400">
                  <a:solidFill>
                    <a:srgbClr val="0070C0"/>
                  </a:solidFill>
                </a:rPr>
                <a:t>1&lt;/li&gt;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&lt;li&gt;</a:t>
              </a:r>
              <a:r>
                <a:rPr lang="ko-KR" altLang="en-US" sz="1400">
                  <a:solidFill>
                    <a:srgbClr val="0070C0"/>
                  </a:solidFill>
                </a:rPr>
                <a:t>항목 </a:t>
              </a:r>
              <a:r>
                <a:rPr lang="en-US" altLang="ko-KR" sz="1400">
                  <a:solidFill>
                    <a:srgbClr val="0070C0"/>
                  </a:solidFill>
                </a:rPr>
                <a:t>2&lt;/li&gt;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…….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&lt;/ul&gt;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  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각</a:t>
              </a:r>
              <a:r>
                <a:rPr lang="en-US" altLang="ko-KR" sz="1400"/>
                <a:t> </a:t>
              </a:r>
              <a:r>
                <a:rPr lang="ko-KR" altLang="en-US" sz="1400"/>
                <a:t>항목 앞에 불릿이 붙여짐</a:t>
              </a:r>
              <a:endParaRPr lang="en-US" altLang="ko-KR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5" y="2937431"/>
              <a:ext cx="3580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&lt;ul&gt;, &lt;li&gt; - </a:t>
              </a:r>
              <a:r>
                <a:rPr lang="ko-KR" altLang="en-US" b="1"/>
                <a:t>순서 없는 목록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D43D717-E09A-4605-A236-B0E304A0F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41"/>
          <a:stretch/>
        </p:blipFill>
        <p:spPr>
          <a:xfrm>
            <a:off x="5082125" y="4004534"/>
            <a:ext cx="5924550" cy="1838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AF006B-C07D-4077-AAE7-FF5061C10CD9}"/>
              </a:ext>
            </a:extLst>
          </p:cNvPr>
          <p:cNvSpPr txBox="1"/>
          <p:nvPr/>
        </p:nvSpPr>
        <p:spPr>
          <a:xfrm>
            <a:off x="4996972" y="1448834"/>
            <a:ext cx="7125049" cy="22467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 샐러드 레시피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&lt;p&gt;&lt;b&gt;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재료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아보카도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샐러드 채소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30g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&lt;p&gt;&lt;b&gt;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드레싱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올리브유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레몬즙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꿀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큰술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소금 약간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&lt;ul&gt;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샐러드 채소를 씻고 물기를 제거한 후 준비합니다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레드향과 아보카도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토마토를 먹기 좋은 크기를 썰어둡니다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드레싱 재료를 믹서에 갈아줍니다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볼에 샐러드 채소와 썰어 둔 레드향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아보카도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토마토를 넣고 드레싱을 뿌리면 끝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&lt;/ul&gt;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04-2 </a:t>
            </a:r>
            <a:r>
              <a:rPr lang="ko-KR" altLang="en-US"/>
              <a:t>목록 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62632" y="1196175"/>
            <a:ext cx="5180794" cy="4457742"/>
            <a:chOff x="6588960" y="2937431"/>
            <a:chExt cx="5180794" cy="44577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08"/>
              <a:ext cx="5102536" cy="433596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374136"/>
              <a:ext cx="5032659" cy="402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/>
                <a:t>기본형 </a:t>
              </a:r>
              <a:r>
                <a:rPr lang="en-US" altLang="ko-KR" sz="1600"/>
                <a:t>: </a:t>
              </a:r>
              <a:r>
                <a:rPr lang="en-US" altLang="ko-KR" sz="1400">
                  <a:solidFill>
                    <a:srgbClr val="0070C0"/>
                  </a:solidFill>
                </a:rPr>
                <a:t>&lt;dl&gt;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&lt;dt&gt;</a:t>
              </a:r>
              <a:r>
                <a:rPr lang="ko-KR" altLang="en-US" sz="1400">
                  <a:solidFill>
                    <a:srgbClr val="0070C0"/>
                  </a:solidFill>
                </a:rPr>
                <a:t>이름</a:t>
              </a:r>
              <a:r>
                <a:rPr lang="en-US" altLang="ko-KR" sz="1400">
                  <a:solidFill>
                    <a:srgbClr val="0070C0"/>
                  </a:solidFill>
                </a:rPr>
                <a:t>(</a:t>
              </a:r>
              <a:r>
                <a:rPr lang="ko-KR" altLang="en-US" sz="1400">
                  <a:solidFill>
                    <a:srgbClr val="0070C0"/>
                  </a:solidFill>
                </a:rPr>
                <a:t>제목</a:t>
              </a:r>
              <a:r>
                <a:rPr lang="en-US" altLang="ko-KR" sz="1400">
                  <a:solidFill>
                    <a:srgbClr val="0070C0"/>
                  </a:solidFill>
                </a:rPr>
                <a:t>)</a:t>
              </a:r>
              <a:r>
                <a:rPr lang="ko-KR" altLang="en-US" sz="1400">
                  <a:solidFill>
                    <a:srgbClr val="0070C0"/>
                  </a:solidFill>
                </a:rPr>
                <a:t> </a:t>
              </a:r>
              <a:r>
                <a:rPr lang="en-US" altLang="ko-KR" sz="1400">
                  <a:solidFill>
                    <a:srgbClr val="0070C0"/>
                  </a:solidFill>
                </a:rPr>
                <a:t>1&lt;/dt&gt;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&lt;dd&gt;</a:t>
              </a:r>
              <a:r>
                <a:rPr lang="ko-KR" altLang="en-US" sz="1400">
                  <a:solidFill>
                    <a:srgbClr val="0070C0"/>
                  </a:solidFill>
                </a:rPr>
                <a:t>값</a:t>
              </a:r>
              <a:r>
                <a:rPr lang="en-US" altLang="ko-KR" sz="1400">
                  <a:solidFill>
                    <a:srgbClr val="0070C0"/>
                  </a:solidFill>
                </a:rPr>
                <a:t>(</a:t>
              </a:r>
              <a:r>
                <a:rPr lang="ko-KR" altLang="en-US" sz="1400">
                  <a:solidFill>
                    <a:srgbClr val="0070C0"/>
                  </a:solidFill>
                </a:rPr>
                <a:t>설명</a:t>
              </a:r>
              <a:r>
                <a:rPr lang="en-US" altLang="ko-KR" sz="1400">
                  <a:solidFill>
                    <a:srgbClr val="0070C0"/>
                  </a:solidFill>
                </a:rPr>
                <a:t>)</a:t>
              </a:r>
              <a:r>
                <a:rPr lang="ko-KR" altLang="en-US" sz="1400">
                  <a:solidFill>
                    <a:srgbClr val="0070C0"/>
                  </a:solidFill>
                </a:rPr>
                <a:t> </a:t>
              </a:r>
              <a:r>
                <a:rPr lang="en-US" altLang="ko-KR" sz="1400">
                  <a:solidFill>
                    <a:srgbClr val="0070C0"/>
                  </a:solidFill>
                </a:rPr>
                <a:t>1&lt;/dd&gt;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&lt;dt&gt;</a:t>
              </a:r>
              <a:r>
                <a:rPr lang="ko-KR" altLang="en-US" sz="1400">
                  <a:solidFill>
                    <a:srgbClr val="0070C0"/>
                  </a:solidFill>
                </a:rPr>
                <a:t>이름</a:t>
              </a:r>
              <a:r>
                <a:rPr lang="en-US" altLang="ko-KR" sz="1400">
                  <a:solidFill>
                    <a:srgbClr val="0070C0"/>
                  </a:solidFill>
                </a:rPr>
                <a:t>(</a:t>
              </a:r>
              <a:r>
                <a:rPr lang="ko-KR" altLang="en-US" sz="1400">
                  <a:solidFill>
                    <a:srgbClr val="0070C0"/>
                  </a:solidFill>
                </a:rPr>
                <a:t>제목</a:t>
              </a:r>
              <a:r>
                <a:rPr lang="en-US" altLang="ko-KR" sz="1400">
                  <a:solidFill>
                    <a:srgbClr val="0070C0"/>
                  </a:solidFill>
                </a:rPr>
                <a:t>)</a:t>
              </a:r>
              <a:r>
                <a:rPr lang="ko-KR" altLang="en-US" sz="1400">
                  <a:solidFill>
                    <a:srgbClr val="0070C0"/>
                  </a:solidFill>
                </a:rPr>
                <a:t> </a:t>
              </a:r>
              <a:r>
                <a:rPr lang="en-US" altLang="ko-KR" sz="1400">
                  <a:solidFill>
                    <a:srgbClr val="0070C0"/>
                  </a:solidFill>
                </a:rPr>
                <a:t>2&lt;/dt&gt;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  &lt;dd&gt;</a:t>
              </a:r>
              <a:r>
                <a:rPr lang="ko-KR" altLang="en-US" sz="1400">
                  <a:solidFill>
                    <a:srgbClr val="0070C0"/>
                  </a:solidFill>
                </a:rPr>
                <a:t>값</a:t>
              </a:r>
              <a:r>
                <a:rPr lang="en-US" altLang="ko-KR" sz="1400">
                  <a:solidFill>
                    <a:srgbClr val="0070C0"/>
                  </a:solidFill>
                </a:rPr>
                <a:t>(</a:t>
              </a:r>
              <a:r>
                <a:rPr lang="ko-KR" altLang="en-US" sz="1400">
                  <a:solidFill>
                    <a:srgbClr val="0070C0"/>
                  </a:solidFill>
                </a:rPr>
                <a:t>설명</a:t>
              </a:r>
              <a:r>
                <a:rPr lang="en-US" altLang="ko-KR" sz="1400">
                  <a:solidFill>
                    <a:srgbClr val="0070C0"/>
                  </a:solidFill>
                </a:rPr>
                <a:t>)</a:t>
              </a:r>
              <a:r>
                <a:rPr lang="ko-KR" altLang="en-US" sz="1400">
                  <a:solidFill>
                    <a:srgbClr val="0070C0"/>
                  </a:solidFill>
                </a:rPr>
                <a:t> </a:t>
              </a:r>
              <a:r>
                <a:rPr lang="en-US" altLang="ko-KR" sz="1400">
                  <a:solidFill>
                    <a:srgbClr val="0070C0"/>
                  </a:solidFill>
                </a:rPr>
                <a:t>2&lt;/dd&gt;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 …….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rgbClr val="0070C0"/>
                  </a:solidFill>
                </a:rPr>
                <a:t>            &lt;/dl&gt;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  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‘이름</a:t>
              </a:r>
              <a:r>
                <a:rPr lang="en-US" altLang="ko-KR" sz="1400"/>
                <a:t>(</a:t>
              </a:r>
              <a:r>
                <a:rPr lang="ko-KR" altLang="en-US" sz="1400"/>
                <a:t>제목</a:t>
              </a:r>
              <a:r>
                <a:rPr lang="en-US" altLang="ko-KR" sz="1400"/>
                <a:t>)’</a:t>
              </a:r>
              <a:r>
                <a:rPr lang="ko-KR" altLang="en-US" sz="1400"/>
                <a:t>과 </a:t>
              </a:r>
              <a:r>
                <a:rPr lang="en-US" altLang="ko-KR" sz="1400"/>
                <a:t>‘</a:t>
              </a:r>
              <a:r>
                <a:rPr lang="ko-KR" altLang="en-US" sz="1400"/>
                <a:t>값</a:t>
              </a:r>
              <a:r>
                <a:rPr lang="en-US" altLang="ko-KR" sz="1400"/>
                <a:t>(</a:t>
              </a:r>
              <a:r>
                <a:rPr lang="ko-KR" altLang="en-US" sz="1400"/>
                <a:t>설명</a:t>
              </a:r>
              <a:r>
                <a:rPr lang="en-US" altLang="ko-KR" sz="1400"/>
                <a:t>)‘ </a:t>
              </a:r>
              <a:r>
                <a:rPr lang="ko-KR" altLang="en-US" sz="1400"/>
                <a:t>형태로 된 목록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&lt;dt&gt; </a:t>
              </a:r>
              <a:r>
                <a:rPr lang="ko-KR" altLang="en-US" sz="1400"/>
                <a:t>태그</a:t>
              </a:r>
              <a:r>
                <a:rPr lang="en-US" altLang="ko-KR" sz="1400"/>
                <a:t> – </a:t>
              </a:r>
              <a:r>
                <a:rPr lang="ko-KR" altLang="en-US" sz="1400"/>
                <a:t>이름</a:t>
              </a:r>
              <a:r>
                <a:rPr lang="en-US" altLang="ko-KR" sz="1400"/>
                <a:t>(</a:t>
              </a:r>
              <a:r>
                <a:rPr lang="ko-KR" altLang="en-US" sz="1400"/>
                <a:t>제목</a:t>
              </a:r>
              <a:r>
                <a:rPr lang="en-US" altLang="ko-KR" sz="1400"/>
                <a:t>)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&lt;dd&gt;</a:t>
              </a:r>
              <a:r>
                <a:rPr lang="ko-KR" altLang="en-US" sz="1400"/>
                <a:t> 태그 </a:t>
              </a:r>
              <a:r>
                <a:rPr lang="en-US" altLang="ko-KR" sz="1400"/>
                <a:t>–</a:t>
              </a:r>
              <a:r>
                <a:rPr lang="ko-KR" altLang="en-US" sz="1400"/>
                <a:t> 값</a:t>
              </a:r>
              <a:r>
                <a:rPr lang="en-US" altLang="ko-KR" sz="1400"/>
                <a:t>(</a:t>
              </a:r>
              <a:r>
                <a:rPr lang="ko-KR" altLang="en-US" sz="1400"/>
                <a:t>설명</a:t>
              </a:r>
              <a:r>
                <a:rPr lang="en-US" altLang="ko-KR" sz="1400"/>
                <a:t>)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하나의 </a:t>
              </a:r>
              <a:r>
                <a:rPr lang="en-US" altLang="ko-KR" sz="1400"/>
                <a:t>&lt;dt&gt;</a:t>
              </a:r>
              <a:r>
                <a:rPr lang="ko-KR" altLang="en-US" sz="1400"/>
                <a:t>에 여러 개의 </a:t>
              </a:r>
              <a:r>
                <a:rPr lang="en-US" altLang="ko-KR" sz="1400"/>
                <a:t>&lt;dd&gt; </a:t>
              </a:r>
              <a:r>
                <a:rPr lang="ko-KR" altLang="en-US" sz="1400"/>
                <a:t>값을 가질 수 있다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5" y="2937431"/>
              <a:ext cx="3580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&lt;dl&gt;, &lt;dt&gt;, &lt;dd&gt; - </a:t>
              </a:r>
              <a:r>
                <a:rPr lang="ko-KR" altLang="en-US" b="1"/>
                <a:t>설명 목록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0577EC-A158-4442-83E2-49B324493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7" r="48409"/>
          <a:stretch/>
        </p:blipFill>
        <p:spPr>
          <a:xfrm>
            <a:off x="6503565" y="3707934"/>
            <a:ext cx="2834325" cy="1441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DDA45-124E-4CD8-A274-48E0D701E356}"/>
              </a:ext>
            </a:extLst>
          </p:cNvPr>
          <p:cNvSpPr txBox="1"/>
          <p:nvPr/>
        </p:nvSpPr>
        <p:spPr>
          <a:xfrm>
            <a:off x="6503565" y="1397675"/>
            <a:ext cx="2817867" cy="22467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구성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&lt;dt&gt;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&lt;/dt&gt;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13~16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10~12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&lt;dl&gt;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&lt;dt&gt;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&lt;/dt&gt;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중과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15~19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&lt;/dd&gt;</a:t>
            </a:r>
            <a:endParaRPr lang="ko-KR" altLang="en-US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&lt;/dl&gt;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2915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04-3 </a:t>
            </a:r>
            <a:r>
              <a:rPr lang="ko-KR" altLang="en-US"/>
              <a:t>표 만들기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A69355-DA7D-4AFD-A738-7908A56E740A}"/>
              </a:ext>
            </a:extLst>
          </p:cNvPr>
          <p:cNvSpPr txBox="1"/>
          <p:nvPr/>
        </p:nvSpPr>
        <p:spPr>
          <a:xfrm>
            <a:off x="910767" y="1196175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표의 구성 요소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78B879-1C92-452C-9128-6A784006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9" y="1657786"/>
            <a:ext cx="3067050" cy="25050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E8FAC2F-18D0-49E7-A32C-2F94EE7B5AE3}"/>
              </a:ext>
            </a:extLst>
          </p:cNvPr>
          <p:cNvGrpSpPr/>
          <p:nvPr/>
        </p:nvGrpSpPr>
        <p:grpSpPr>
          <a:xfrm>
            <a:off x="653328" y="4607065"/>
            <a:ext cx="5100715" cy="1186298"/>
            <a:chOff x="6587521" y="4989819"/>
            <a:chExt cx="5100715" cy="11862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A3FA59-D125-49FF-9A80-6D04CA61F1B5}"/>
                </a:ext>
              </a:extLst>
            </p:cNvPr>
            <p:cNvSpPr/>
            <p:nvPr/>
          </p:nvSpPr>
          <p:spPr>
            <a:xfrm>
              <a:off x="6587521" y="5204454"/>
              <a:ext cx="5100715" cy="9716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BA8E2B-A3D0-4739-9181-CB6A68EB9089}"/>
                </a:ext>
              </a:extLst>
            </p:cNvPr>
            <p:cNvSpPr txBox="1"/>
            <p:nvPr/>
          </p:nvSpPr>
          <p:spPr>
            <a:xfrm>
              <a:off x="6838980" y="4989819"/>
              <a:ext cx="3875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표를 만드는 태그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8E701F-4601-4B0B-A283-28A658C415C5}"/>
                </a:ext>
              </a:extLst>
            </p:cNvPr>
            <p:cNvSpPr txBox="1"/>
            <p:nvPr/>
          </p:nvSpPr>
          <p:spPr>
            <a:xfrm>
              <a:off x="6735655" y="5349048"/>
              <a:ext cx="4952581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/>
                <a:t>&lt;caption&gt;</a:t>
              </a:r>
              <a:r>
                <a:rPr lang="ko-KR" altLang="en-US" sz="1400" b="1"/>
                <a:t> </a:t>
              </a:r>
              <a:r>
                <a:rPr lang="en-US" altLang="ko-KR" sz="1400"/>
                <a:t>:</a:t>
              </a:r>
              <a:r>
                <a:rPr lang="ko-KR" altLang="en-US" sz="1400"/>
                <a:t> 표 제목 </a:t>
              </a:r>
              <a:r>
                <a:rPr lang="en-US" altLang="ko-KR" sz="1400"/>
                <a:t>, </a:t>
              </a:r>
              <a:r>
                <a:rPr lang="en-US" altLang="ko-KR" sz="1400" b="1"/>
                <a:t>&lt;table&gt; </a:t>
              </a:r>
              <a:r>
                <a:rPr lang="en-US" altLang="ko-KR" sz="1400"/>
                <a:t>: </a:t>
              </a:r>
              <a:r>
                <a:rPr lang="ko-KR" altLang="en-US" sz="1400"/>
                <a:t>표 전체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/>
                <a:t>&lt;tr&gt; </a:t>
              </a:r>
              <a:r>
                <a:rPr lang="en-US" altLang="ko-KR" sz="1400"/>
                <a:t>: </a:t>
              </a:r>
              <a:r>
                <a:rPr lang="ko-KR" altLang="en-US" sz="1400"/>
                <a:t>행</a:t>
              </a:r>
              <a:r>
                <a:rPr lang="en-US" altLang="ko-KR" sz="1400"/>
                <a:t>, </a:t>
              </a:r>
              <a:r>
                <a:rPr lang="en-US" altLang="ko-KR" sz="1400" b="1"/>
                <a:t>&lt;td&gt; </a:t>
              </a:r>
              <a:r>
                <a:rPr lang="en-US" altLang="ko-KR" sz="1400"/>
                <a:t>: </a:t>
              </a:r>
              <a:r>
                <a:rPr lang="ko-KR" altLang="en-US" sz="1400"/>
                <a:t>셀</a:t>
              </a:r>
              <a:r>
                <a:rPr lang="en-US" altLang="ko-KR" sz="1400"/>
                <a:t>, </a:t>
              </a:r>
              <a:r>
                <a:rPr lang="en-US" altLang="ko-KR" sz="1400" b="1"/>
                <a:t>&lt;th&gt; </a:t>
              </a:r>
              <a:r>
                <a:rPr lang="en-US" altLang="ko-KR" sz="1400"/>
                <a:t>:</a:t>
              </a:r>
              <a:r>
                <a:rPr lang="en-US" altLang="ko-KR" sz="1400" b="1"/>
                <a:t> </a:t>
              </a:r>
              <a:r>
                <a:rPr lang="ko-KR" altLang="en-US" sz="1400"/>
                <a:t>제목 셀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A2E080-1286-4BB2-8089-A60A550753DF}"/>
              </a:ext>
            </a:extLst>
          </p:cNvPr>
          <p:cNvSpPr txBox="1"/>
          <p:nvPr/>
        </p:nvSpPr>
        <p:spPr>
          <a:xfrm>
            <a:off x="6754813" y="1313621"/>
            <a:ext cx="4635725" cy="48320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선물용과 가정용 상품 구성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용도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중량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11~16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35,000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가정용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18~26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47,000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AEC687-1211-4B92-A30D-49BB6A24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57" y="4791731"/>
            <a:ext cx="2944186" cy="18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0AF9A-3804-4A07-AB5E-4C30F76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04-3 </a:t>
            </a:r>
            <a:r>
              <a:rPr lang="ko-KR" altLang="en-US"/>
              <a:t>표 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BCBEC5-DC41-49E7-9C95-E5111AF45A24}"/>
              </a:ext>
            </a:extLst>
          </p:cNvPr>
          <p:cNvGrpSpPr/>
          <p:nvPr/>
        </p:nvGrpSpPr>
        <p:grpSpPr>
          <a:xfrm>
            <a:off x="762632" y="1196175"/>
            <a:ext cx="6066007" cy="3249990"/>
            <a:chOff x="6588960" y="2937431"/>
            <a:chExt cx="5180794" cy="32499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F3A454-D126-4440-9668-5DE17673EE64}"/>
                </a:ext>
              </a:extLst>
            </p:cNvPr>
            <p:cNvSpPr/>
            <p:nvPr/>
          </p:nvSpPr>
          <p:spPr>
            <a:xfrm>
              <a:off x="6588960" y="3059208"/>
              <a:ext cx="5102536" cy="3128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8CF2E5-A517-445A-898F-D091F520421C}"/>
                </a:ext>
              </a:extLst>
            </p:cNvPr>
            <p:cNvSpPr txBox="1"/>
            <p:nvPr/>
          </p:nvSpPr>
          <p:spPr>
            <a:xfrm>
              <a:off x="6737095" y="3374136"/>
              <a:ext cx="5032659" cy="263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표의 구조를 </a:t>
              </a:r>
              <a:r>
                <a:rPr lang="en-US" altLang="ko-KR" sz="1600"/>
                <a:t>‘</a:t>
              </a:r>
              <a:r>
                <a:rPr lang="ko-KR" altLang="en-US" sz="1600"/>
                <a:t>제목</a:t>
              </a:r>
              <a:r>
                <a:rPr lang="en-US" altLang="ko-KR" sz="1600"/>
                <a:t>’</a:t>
              </a:r>
              <a:r>
                <a:rPr lang="ko-KR" altLang="en-US" sz="1600"/>
                <a:t>과 </a:t>
              </a:r>
              <a:r>
                <a:rPr lang="en-US" altLang="ko-KR" sz="1600"/>
                <a:t>‘</a:t>
              </a:r>
              <a:r>
                <a:rPr lang="ko-KR" altLang="en-US" sz="1600"/>
                <a:t>본문</a:t>
              </a:r>
              <a:r>
                <a:rPr lang="en-US" altLang="ko-KR" sz="1600"/>
                <a:t>’, ‘</a:t>
              </a:r>
              <a:r>
                <a:rPr lang="ko-KR" altLang="en-US" sz="1600"/>
                <a:t>요약</a:t>
              </a:r>
              <a:r>
                <a:rPr lang="en-US" altLang="ko-KR" sz="1600"/>
                <a:t>’</a:t>
              </a:r>
              <a:r>
                <a:rPr lang="ko-KR" altLang="en-US" sz="1600"/>
                <a:t> 부분으로 나눈다</a:t>
              </a:r>
              <a:r>
                <a:rPr lang="en-US" altLang="ko-KR" sz="16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/>
                <a:t>&lt;thead&gt;, &lt;tbody&gt;, &lt;tfoot&gt; </a:t>
              </a:r>
              <a:r>
                <a:rPr lang="ko-KR" altLang="en-US" sz="1600"/>
                <a:t>태그 사용</a:t>
              </a:r>
              <a:endParaRPr lang="en-US" altLang="ko-KR" sz="16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웹 브라우저 화면에서 보이지 않지만</a:t>
              </a:r>
              <a:r>
                <a:rPr lang="en-US" altLang="ko-KR" sz="1600"/>
                <a:t>, </a:t>
              </a:r>
              <a:r>
                <a:rPr lang="ko-KR" altLang="en-US" sz="1600"/>
                <a:t>화면 낭독기나 자바스크립트 등에서 읽을 수 있다</a:t>
              </a:r>
              <a:r>
                <a:rPr lang="en-US" altLang="ko-KR" sz="1600"/>
                <a:t>. </a:t>
              </a:r>
              <a:r>
                <a:rPr lang="en-US" altLang="ko-KR" sz="1600">
                  <a:sym typeface="Wingdings" panose="05000000000000000000" pitchFamily="2" charset="2"/>
                </a:rPr>
                <a:t> </a:t>
              </a:r>
              <a:r>
                <a:rPr lang="ko-KR" altLang="en-US" sz="1600"/>
                <a:t>시각 장애인도 표의 구조를 쉽게 이해할 수 있다</a:t>
              </a:r>
              <a:r>
                <a:rPr lang="en-US" altLang="ko-KR" sz="16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/>
                <a:t>표의 본문이 길 경우 자바스크립트를 이용해 제목과 바닥 부분을 고정하고 본문만 스크롤되도록 할 수 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A69355-DA7D-4AFD-A738-7908A56E740A}"/>
                </a:ext>
              </a:extLst>
            </p:cNvPr>
            <p:cNvSpPr txBox="1"/>
            <p:nvPr/>
          </p:nvSpPr>
          <p:spPr>
            <a:xfrm>
              <a:off x="6737095" y="2937431"/>
              <a:ext cx="1924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표의 구조 정의하기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899F65D-AE67-4E30-8116-37964CA2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27" y="4629583"/>
            <a:ext cx="4848312" cy="2228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EA1812-E02B-4E0A-8002-5622ACFA62E3}"/>
              </a:ext>
            </a:extLst>
          </p:cNvPr>
          <p:cNvSpPr txBox="1"/>
          <p:nvPr/>
        </p:nvSpPr>
        <p:spPr>
          <a:xfrm>
            <a:off x="7330672" y="1156625"/>
            <a:ext cx="4465911" cy="5693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선물용과 가정용 상품 구성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&lt;thead&gt;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용도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중량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갯수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&lt;/thead&gt;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&lt;tbody&gt;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선물용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11~16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35,000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가정용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5kg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18~26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47,000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&lt;/tbody&gt;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558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" id="{AAD7FAA9-D216-4C62-9D88-BA62B68BFDB7}" vid="{0813832B-93E4-4889-9AFA-7CB2E5810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3333</Words>
  <Application>Microsoft Office PowerPoint</Application>
  <PresentationFormat>와이드스크린</PresentationFormat>
  <Paragraphs>292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D2Coding</vt:lpstr>
      <vt:lpstr>맑은 고딕</vt:lpstr>
      <vt:lpstr>Arial</vt:lpstr>
      <vt:lpstr>Wingdings</vt:lpstr>
      <vt:lpstr>1_Office 테마</vt:lpstr>
      <vt:lpstr>04. 다양한 내용 입력하기</vt:lpstr>
      <vt:lpstr>04-1 텍스트 태그 알아보기</vt:lpstr>
      <vt:lpstr>04-1 텍스트 태그 알아보기</vt:lpstr>
      <vt:lpstr>04-1 텍스트 태그 알아보기</vt:lpstr>
      <vt:lpstr>04-2 목록 만들기</vt:lpstr>
      <vt:lpstr>04-2 목록 만들기</vt:lpstr>
      <vt:lpstr>04-2 목록 만들기</vt:lpstr>
      <vt:lpstr>04-3 표 만들기</vt:lpstr>
      <vt:lpstr>04-3 표 만들기</vt:lpstr>
      <vt:lpstr>04-3 표 만들기</vt:lpstr>
      <vt:lpstr>04-4 이미지 삽입하기</vt:lpstr>
      <vt:lpstr>04-4 이미지 삽입하기</vt:lpstr>
      <vt:lpstr>04-4 이미지 삽입하기</vt:lpstr>
      <vt:lpstr>04-5 오디오와 비디오 삽입하기</vt:lpstr>
      <vt:lpstr>04-5 오디오와 비디오 삽입하기</vt:lpstr>
      <vt:lpstr>04-5 오디오와 비디오 삽입하기</vt:lpstr>
      <vt:lpstr>04-5 오디오와 비디오 삽입하기</vt:lpstr>
      <vt:lpstr>04-5 오디오와 비디오 삽입하기</vt:lpstr>
      <vt:lpstr>04-6 하이퍼링크 삽입하기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AI-00</cp:lastModifiedBy>
  <cp:revision>31</cp:revision>
  <dcterms:created xsi:type="dcterms:W3CDTF">2020-12-07T11:44:55Z</dcterms:created>
  <dcterms:modified xsi:type="dcterms:W3CDTF">2022-03-11T01:48:18Z</dcterms:modified>
</cp:coreProperties>
</file>