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9" r:id="rId7"/>
    <p:sldId id="268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826"/>
    <a:srgbClr val="FF9933"/>
    <a:srgbClr val="FFA725"/>
    <a:srgbClr val="C13A15"/>
    <a:srgbClr val="EF9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29D9-43B6-4ACD-848D-FA6E666794B9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7C753-9F88-4254-9862-F6A87176F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06. CSS </a:t>
            </a:r>
            <a:r>
              <a:rPr lang="ko-KR" altLang="en-US"/>
              <a:t>기본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020E55D-5D6E-47B7-BF49-67DF43FF0CB8}"/>
              </a:ext>
            </a:extLst>
          </p:cNvPr>
          <p:cNvGrpSpPr/>
          <p:nvPr/>
        </p:nvGrpSpPr>
        <p:grpSpPr>
          <a:xfrm>
            <a:off x="2308161" y="2149420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E6505BA-A9A1-46F5-BFC6-A45ABCE494A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06-1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AFC29B-A5E1-4F15-A5FF-C528129D645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웹 문서에 디자인 입히기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5239A65-4609-4585-95B3-13DD43DCD16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26D55A4-23F4-4733-BB60-7027087F2FFB}"/>
              </a:ext>
            </a:extLst>
          </p:cNvPr>
          <p:cNvGrpSpPr/>
          <p:nvPr/>
        </p:nvGrpSpPr>
        <p:grpSpPr>
          <a:xfrm>
            <a:off x="2308161" y="2930942"/>
            <a:ext cx="4686299" cy="485775"/>
            <a:chOff x="2282994" y="2753427"/>
            <a:chExt cx="4686299" cy="4857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74E74D-66D8-44CD-878F-CA4E32FAC0F6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06-2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6DCA9C-1ADE-4962-B592-B2D2012EF372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스타일과 스타일 시트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D07C8A3-0A7D-4C87-BDBA-42EBD4C57AF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371A63A-E318-4890-B034-C3A73793E7AC}"/>
              </a:ext>
            </a:extLst>
          </p:cNvPr>
          <p:cNvGrpSpPr/>
          <p:nvPr/>
        </p:nvGrpSpPr>
        <p:grpSpPr>
          <a:xfrm>
            <a:off x="2308161" y="3712464"/>
            <a:ext cx="4686299" cy="485775"/>
            <a:chOff x="2282994" y="2753427"/>
            <a:chExt cx="4686299" cy="48577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3D6A035-8B30-4165-B492-540F2B28D6F1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06-3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1BD3B6-A08D-4D3B-869D-2C6C5358C361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CSS</a:t>
              </a:r>
              <a:r>
                <a:rPr lang="ko-KR" altLang="en-US" b="1"/>
                <a:t> 기본 선택자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8B7CF56-383C-40DF-9186-E768CB55AE58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427DABF-369D-4AF6-B1C9-8A53D9BBA4F1}"/>
              </a:ext>
            </a:extLst>
          </p:cNvPr>
          <p:cNvGrpSpPr/>
          <p:nvPr/>
        </p:nvGrpSpPr>
        <p:grpSpPr>
          <a:xfrm>
            <a:off x="2308161" y="4493985"/>
            <a:ext cx="4686299" cy="485775"/>
            <a:chOff x="2282994" y="2753427"/>
            <a:chExt cx="4686299" cy="48577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74E36EC-E7C0-4A0B-A309-1B90A9C3DC9B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06-4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23ABF7-E77A-40F0-9262-5D0B18BC084F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캐스케이딩 스타일 시트 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6275CB4-A8C3-4264-9450-D3CF03E221B2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캐스케이딩 스타일 시트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B9EC71-E230-4908-868D-1E1708530299}"/>
              </a:ext>
            </a:extLst>
          </p:cNvPr>
          <p:cNvSpPr txBox="1"/>
          <p:nvPr/>
        </p:nvSpPr>
        <p:spPr>
          <a:xfrm>
            <a:off x="422565" y="1167713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원칙 </a:t>
            </a:r>
            <a:r>
              <a:rPr lang="en-US" altLang="ko-KR" b="1">
                <a:solidFill>
                  <a:srgbClr val="C00000"/>
                </a:solidFill>
              </a:rPr>
              <a:t>2: </a:t>
            </a:r>
            <a:r>
              <a:rPr lang="ko-KR" altLang="en-US" b="1">
                <a:solidFill>
                  <a:srgbClr val="C00000"/>
                </a:solidFill>
              </a:rPr>
              <a:t>스타일 상속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074725C-EF56-4093-928E-C325230081E3}"/>
              </a:ext>
            </a:extLst>
          </p:cNvPr>
          <p:cNvSpPr/>
          <p:nvPr/>
        </p:nvSpPr>
        <p:spPr>
          <a:xfrm>
            <a:off x="472439" y="1831913"/>
            <a:ext cx="9706065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자식 요소에서 별도로 스타일을 지정하지 않으면 부모 요소에 있는 스타일 속성들이 자식 요소로 전달됨</a:t>
            </a:r>
            <a:r>
              <a:rPr lang="en-US" altLang="ko-KR" sz="12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상속을 이용하면 스타일 시트를 효과적으로 만들 수 있다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주의할 것은 스타일의 모든 속성이 부모 요소에서 자식 요소로 상속되는 것은 아니라는 점</a:t>
            </a:r>
            <a:br>
              <a:rPr lang="en-US" altLang="ko-KR" sz="1200">
                <a:latin typeface="+mn-ea"/>
              </a:rPr>
            </a:br>
            <a:r>
              <a:rPr lang="en-US" altLang="ko-KR" sz="1200">
                <a:latin typeface="+mn-ea"/>
              </a:rPr>
              <a:t>(</a:t>
            </a:r>
            <a:r>
              <a:rPr lang="ko-KR" altLang="en-US" sz="1200">
                <a:latin typeface="+mn-ea"/>
              </a:rPr>
              <a:t>예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글자 색은 상속되지만 배경 색은 상속되지 않음</a:t>
            </a:r>
            <a:r>
              <a:rPr lang="en-US" altLang="ko-KR" sz="120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90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문서에 디자인 입히기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58947D9-9804-47BD-9CB9-06926E72341D}"/>
              </a:ext>
            </a:extLst>
          </p:cNvPr>
          <p:cNvGrpSpPr/>
          <p:nvPr/>
        </p:nvGrpSpPr>
        <p:grpSpPr>
          <a:xfrm>
            <a:off x="470790" y="1578136"/>
            <a:ext cx="6559184" cy="3292351"/>
            <a:chOff x="470790" y="1578136"/>
            <a:chExt cx="6559184" cy="329235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F47638-CEF5-49A2-A98D-F4C9AB013048}"/>
                </a:ext>
              </a:extLst>
            </p:cNvPr>
            <p:cNvSpPr txBox="1"/>
            <p:nvPr/>
          </p:nvSpPr>
          <p:spPr>
            <a:xfrm>
              <a:off x="470790" y="1578136"/>
              <a:ext cx="6559184" cy="2636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/>
                <a:t>HTML</a:t>
              </a:r>
              <a:r>
                <a:rPr lang="ko-KR" altLang="en-US" sz="1400"/>
                <a:t>로는 웹 사이트의 내용을 나열하고 </a:t>
              </a:r>
              <a:r>
                <a:rPr lang="en-US" altLang="ko-KR" sz="1400"/>
                <a:t>CSS</a:t>
              </a:r>
              <a:r>
                <a:rPr lang="ko-KR" altLang="en-US" sz="1400"/>
                <a:t>로는 웹 문서의 디자인을 구성</a:t>
              </a:r>
              <a:br>
                <a:rPr lang="en-US" altLang="ko-KR" sz="1400"/>
              </a:br>
              <a:r>
                <a:rPr lang="en-US" altLang="ko-KR" sz="1400">
                  <a:sym typeface="Wingdings" panose="05000000000000000000" pitchFamily="2" charset="2"/>
                </a:rPr>
                <a:t> </a:t>
              </a:r>
              <a:r>
                <a:rPr lang="ko-KR" altLang="en-US" sz="1400">
                  <a:sym typeface="Wingdings" panose="05000000000000000000" pitchFamily="2" charset="2"/>
                </a:rPr>
                <a:t>스타일을 사용하면 </a:t>
              </a:r>
              <a:r>
                <a:rPr lang="ko-KR" altLang="en-US" sz="1400"/>
                <a:t>웹 문서의 내용과 상관없이 디자인만 바꿀 수 있다</a:t>
              </a:r>
              <a:endParaRPr lang="en-US" altLang="ko-KR" sz="140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/>
            </a:p>
            <a:p>
              <a:pPr>
                <a:lnSpc>
                  <a:spcPct val="150000"/>
                </a:lnSpc>
              </a:pPr>
              <a:endParaRPr lang="en-US" altLang="ko-KR" sz="140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F71DBBF-700F-4633-8D8F-16540CF40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439" y="2318879"/>
              <a:ext cx="5550326" cy="2551608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B8F7118-7F50-4303-ABD7-DEA98EAC9AE9}"/>
              </a:ext>
            </a:extLst>
          </p:cNvPr>
          <p:cNvGrpSpPr/>
          <p:nvPr/>
        </p:nvGrpSpPr>
        <p:grpSpPr>
          <a:xfrm>
            <a:off x="6285451" y="2585765"/>
            <a:ext cx="5822659" cy="3445547"/>
            <a:chOff x="6293840" y="2896158"/>
            <a:chExt cx="5822659" cy="344554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E173DAB-A80B-488C-92C1-5A41034C1A10}"/>
                </a:ext>
              </a:extLst>
            </p:cNvPr>
            <p:cNvSpPr txBox="1"/>
            <p:nvPr/>
          </p:nvSpPr>
          <p:spPr>
            <a:xfrm>
              <a:off x="6293840" y="2896158"/>
              <a:ext cx="5487099" cy="6985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다양한 기기에 맞게 탄력적으로 바뀌는 문서를 만들 수 있다</a:t>
              </a:r>
              <a:br>
                <a:rPr lang="en-US" altLang="ko-KR" sz="1400"/>
              </a:br>
              <a:r>
                <a:rPr lang="en-US" altLang="ko-KR" sz="1400">
                  <a:sym typeface="Wingdings" panose="05000000000000000000" pitchFamily="2" charset="2"/>
                </a:rPr>
                <a:t> </a:t>
              </a:r>
              <a:r>
                <a:rPr lang="ko-KR" altLang="en-US" sz="1400">
                  <a:sym typeface="Wingdings" panose="05000000000000000000" pitchFamily="2" charset="2"/>
                </a:rPr>
                <a:t>반응형 웹 디자인 </a:t>
              </a:r>
              <a:endParaRPr lang="en-US" altLang="ko-KR" sz="140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C5F0CBF-D672-4BBA-BDF5-09F5607E8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7549" y="3705662"/>
              <a:ext cx="5558950" cy="2636043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C3E9FF3-6CA7-4B1A-BF47-FAE2EE2EC961}"/>
              </a:ext>
            </a:extLst>
          </p:cNvPr>
          <p:cNvSpPr txBox="1"/>
          <p:nvPr/>
        </p:nvSpPr>
        <p:spPr>
          <a:xfrm>
            <a:off x="576481" y="1031548"/>
            <a:ext cx="28045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/>
              <a:t>왜 스타일을 사용할까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E68EA7-2242-4CC5-B0CC-5548E95EB210}"/>
              </a:ext>
            </a:extLst>
          </p:cNvPr>
          <p:cNvSpPr txBox="1"/>
          <p:nvPr/>
        </p:nvSpPr>
        <p:spPr>
          <a:xfrm>
            <a:off x="855678" y="5117966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0070C0"/>
                </a:solidFill>
              </a:rPr>
              <a:t>마크업만 했을 때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D076A3-3CE3-485D-AE9E-BAE38AC5A0EC}"/>
              </a:ext>
            </a:extLst>
          </p:cNvPr>
          <p:cNvSpPr txBox="1"/>
          <p:nvPr/>
        </p:nvSpPr>
        <p:spPr>
          <a:xfrm>
            <a:off x="3525474" y="5131735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0070C0"/>
                </a:solidFill>
              </a:rPr>
              <a:t>스타일을 적용했을 때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9993F-324E-4F50-888C-FAA47D136EE2}"/>
              </a:ext>
            </a:extLst>
          </p:cNvPr>
          <p:cNvSpPr txBox="1"/>
          <p:nvPr/>
        </p:nvSpPr>
        <p:spPr>
          <a:xfrm>
            <a:off x="7105475" y="6331360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0070C0"/>
                </a:solidFill>
              </a:rPr>
              <a:t>PC </a:t>
            </a:r>
            <a:r>
              <a:rPr lang="ko-KR" altLang="en-US" sz="1200">
                <a:solidFill>
                  <a:srgbClr val="0070C0"/>
                </a:solidFill>
              </a:rPr>
              <a:t>화면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6B068-7778-4200-8F12-1EF698C9023D}"/>
              </a:ext>
            </a:extLst>
          </p:cNvPr>
          <p:cNvSpPr txBox="1"/>
          <p:nvPr/>
        </p:nvSpPr>
        <p:spPr>
          <a:xfrm>
            <a:off x="9699770" y="633136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0070C0"/>
                </a:solidFill>
              </a:rPr>
              <a:t>모바일 화면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2E4860B6-3AD6-4009-939B-6B1465095270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7697695" y="5805539"/>
            <a:ext cx="300048" cy="7515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8EFFE68E-1E62-4C9E-B6B6-A253226C80CF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10557002" y="5637308"/>
            <a:ext cx="341127" cy="10469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FB3918C-FBBD-4F06-902A-D550088EEC7F}"/>
              </a:ext>
            </a:extLst>
          </p:cNvPr>
          <p:cNvCxnSpPr/>
          <p:nvPr/>
        </p:nvCxnSpPr>
        <p:spPr>
          <a:xfrm flipV="1">
            <a:off x="1568373" y="4647501"/>
            <a:ext cx="0" cy="36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AD71348-2642-4274-8FFC-5DC8402271E4}"/>
              </a:ext>
            </a:extLst>
          </p:cNvPr>
          <p:cNvCxnSpPr>
            <a:stCxn id="17" idx="0"/>
          </p:cNvCxnSpPr>
          <p:nvPr/>
        </p:nvCxnSpPr>
        <p:spPr>
          <a:xfrm flipH="1" flipV="1">
            <a:off x="4419308" y="4713290"/>
            <a:ext cx="1" cy="418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14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 스타일 시트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3E9FF3-6CA7-4B1A-BF47-FAE2EE2EC961}"/>
              </a:ext>
            </a:extLst>
          </p:cNvPr>
          <p:cNvSpPr txBox="1"/>
          <p:nvPr/>
        </p:nvSpPr>
        <p:spPr>
          <a:xfrm>
            <a:off x="576481" y="1031548"/>
            <a:ext cx="28045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/>
              <a:t>스타일 형식 알아보기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377BC7-67C0-48BC-8DA2-A89F1C4DF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64" y="1707814"/>
            <a:ext cx="3830255" cy="35278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3FE41D1-AB65-40D8-B8FF-24426B90062C}"/>
              </a:ext>
            </a:extLst>
          </p:cNvPr>
          <p:cNvSpPr/>
          <p:nvPr/>
        </p:nvSpPr>
        <p:spPr>
          <a:xfrm>
            <a:off x="2000402" y="1741106"/>
            <a:ext cx="1124125" cy="2862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08AD1C-83BC-4128-8B6E-624A7D4D2770}"/>
              </a:ext>
            </a:extLst>
          </p:cNvPr>
          <p:cNvSpPr txBox="1"/>
          <p:nvPr/>
        </p:nvSpPr>
        <p:spPr>
          <a:xfrm>
            <a:off x="2762393" y="2172638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C00000"/>
                </a:solidFill>
              </a:rPr>
              <a:t>스타일 규칙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AF33121F-06BB-4BCF-9BA8-BD64F9ACE4D8}"/>
              </a:ext>
            </a:extLst>
          </p:cNvPr>
          <p:cNvCxnSpPr>
            <a:stCxn id="7" idx="1"/>
            <a:endCxn id="5" idx="2"/>
          </p:cNvCxnSpPr>
          <p:nvPr/>
        </p:nvCxnSpPr>
        <p:spPr>
          <a:xfrm rot="10800000">
            <a:off x="2562465" y="2027307"/>
            <a:ext cx="199928" cy="276136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B121813-0E8F-4955-880A-655C40022B6E}"/>
              </a:ext>
            </a:extLst>
          </p:cNvPr>
          <p:cNvGrpSpPr/>
          <p:nvPr/>
        </p:nvGrpSpPr>
        <p:grpSpPr>
          <a:xfrm>
            <a:off x="686367" y="2940025"/>
            <a:ext cx="4692959" cy="1857375"/>
            <a:chOff x="686367" y="2940025"/>
            <a:chExt cx="4692959" cy="185737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93B1B4F-7338-4457-906D-DE9D0D6CA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8501" y="2940025"/>
              <a:ext cx="2790825" cy="185737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BBE7A3-8BA5-4445-A11B-F60AA234DE5B}"/>
                </a:ext>
              </a:extLst>
            </p:cNvPr>
            <p:cNvSpPr txBox="1"/>
            <p:nvPr/>
          </p:nvSpPr>
          <p:spPr>
            <a:xfrm>
              <a:off x="686367" y="3550729"/>
              <a:ext cx="1733167" cy="1164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200" b="1"/>
                <a:t>텍스트 단락</a:t>
              </a:r>
              <a:r>
                <a:rPr lang="ko-KR" altLang="en-US" sz="1200"/>
                <a:t>의 </a:t>
              </a:r>
              <a:endParaRPr lang="en-US" altLang="ko-KR" sz="1200"/>
            </a:p>
            <a:p>
              <a:pPr algn="r">
                <a:lnSpc>
                  <a:spcPct val="150000"/>
                </a:lnSpc>
              </a:pPr>
              <a:r>
                <a:rPr lang="ko-KR" altLang="en-US" sz="1200" b="1"/>
                <a:t>글자를</a:t>
              </a:r>
              <a:r>
                <a:rPr lang="ko-KR" altLang="en-US" sz="1200"/>
                <a:t> </a:t>
              </a:r>
              <a:r>
                <a:rPr lang="ko-KR" altLang="en-US" sz="1200" b="1"/>
                <a:t>가운데로 정렬 </a:t>
              </a:r>
              <a:endParaRPr lang="en-US" altLang="ko-KR" sz="1200" b="1"/>
            </a:p>
            <a:p>
              <a:pPr algn="r">
                <a:lnSpc>
                  <a:spcPct val="150000"/>
                </a:lnSpc>
              </a:pPr>
              <a:r>
                <a:rPr lang="ko-KR" altLang="en-US" sz="1200" b="1"/>
                <a:t>글자색을</a:t>
              </a:r>
              <a:r>
                <a:rPr lang="ko-KR" altLang="en-US" sz="1200"/>
                <a:t> </a:t>
              </a:r>
              <a:r>
                <a:rPr lang="ko-KR" altLang="en-US" sz="1200" b="1"/>
                <a:t>파랑</a:t>
              </a:r>
              <a:r>
                <a:rPr lang="ko-KR" altLang="en-US" sz="1200"/>
                <a:t>으로 </a:t>
              </a:r>
              <a:br>
                <a:rPr lang="en-US" altLang="ko-KR" sz="1200"/>
              </a:br>
              <a:r>
                <a:rPr lang="ko-KR" altLang="en-US" sz="1200"/>
                <a:t>지정하고</a:t>
              </a:r>
              <a:r>
                <a:rPr lang="en-US" altLang="ko-KR" sz="1200"/>
                <a:t> </a:t>
              </a:r>
              <a:r>
                <a:rPr lang="ko-KR" altLang="en-US" sz="1200"/>
                <a:t>싶다면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5CFC815A-C990-4B5F-9614-3476DE487E52}"/>
                </a:ext>
              </a:extLst>
            </p:cNvPr>
            <p:cNvCxnSpPr/>
            <p:nvPr/>
          </p:nvCxnSpPr>
          <p:spPr>
            <a:xfrm>
              <a:off x="2419534" y="3769509"/>
              <a:ext cx="82444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3AEDEA4-B43E-4BC9-BC25-FE741D3ED2DA}"/>
                </a:ext>
              </a:extLst>
            </p:cNvPr>
            <p:cNvCxnSpPr/>
            <p:nvPr/>
          </p:nvCxnSpPr>
          <p:spPr>
            <a:xfrm>
              <a:off x="2419533" y="4268142"/>
              <a:ext cx="82444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F21DDDE-A959-4805-A03E-E54CC0D7521D}"/>
                </a:ext>
              </a:extLst>
            </p:cNvPr>
            <p:cNvCxnSpPr/>
            <p:nvPr/>
          </p:nvCxnSpPr>
          <p:spPr>
            <a:xfrm>
              <a:off x="2413716" y="4046297"/>
              <a:ext cx="82444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70245E7-A8AA-4EB8-8C01-D8CBF810B1E7}"/>
              </a:ext>
            </a:extLst>
          </p:cNvPr>
          <p:cNvCxnSpPr/>
          <p:nvPr/>
        </p:nvCxnSpPr>
        <p:spPr>
          <a:xfrm>
            <a:off x="6167887" y="1031548"/>
            <a:ext cx="0" cy="54037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F36F6D8-E03C-40C7-88A8-7C780E82B844}"/>
              </a:ext>
            </a:extLst>
          </p:cNvPr>
          <p:cNvSpPr txBox="1"/>
          <p:nvPr/>
        </p:nvSpPr>
        <p:spPr>
          <a:xfrm>
            <a:off x="6410034" y="1152293"/>
            <a:ext cx="5247399" cy="1256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스타일 규칙 작성 방법</a:t>
            </a:r>
            <a:endParaRPr lang="en-US" altLang="ko-KR" sz="1400" b="1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중괄호</a:t>
            </a:r>
            <a:r>
              <a:rPr lang="en-US" altLang="ko-KR" sz="1200"/>
              <a:t>( { </a:t>
            </a:r>
            <a:r>
              <a:rPr lang="ko-KR" altLang="en-US" sz="1200"/>
              <a:t> </a:t>
            </a:r>
            <a:r>
              <a:rPr lang="en-US" altLang="ko-KR" sz="1200"/>
              <a:t>} ) </a:t>
            </a:r>
            <a:r>
              <a:rPr lang="ko-KR" altLang="en-US" sz="1200"/>
              <a:t>사이에 스타일 규칙 나열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규칙이 여러 개일 경우 세미콜론</a:t>
            </a:r>
            <a:r>
              <a:rPr lang="en-US" altLang="ko-KR" sz="1200"/>
              <a:t>(;)</a:t>
            </a:r>
            <a:r>
              <a:rPr lang="ko-KR" altLang="en-US" sz="1200"/>
              <a:t>으로 구분</a:t>
            </a:r>
            <a:endParaRPr lang="en-US" altLang="ko-KR" sz="120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87E661BC-2E0D-46FF-9E0D-0CF80E864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917" y="2603829"/>
            <a:ext cx="2789128" cy="201561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24202A4-C843-4134-91B2-983B03D87CF1}"/>
              </a:ext>
            </a:extLst>
          </p:cNvPr>
          <p:cNvSpPr txBox="1"/>
          <p:nvPr/>
        </p:nvSpPr>
        <p:spPr>
          <a:xfrm>
            <a:off x="6524945" y="4814028"/>
            <a:ext cx="312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스타일 주석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014D84-C85F-46A2-B13D-6352C5EC3FF4}"/>
              </a:ext>
            </a:extLst>
          </p:cNvPr>
          <p:cNvSpPr txBox="1"/>
          <p:nvPr/>
        </p:nvSpPr>
        <p:spPr>
          <a:xfrm>
            <a:off x="6524945" y="5316394"/>
            <a:ext cx="4175183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/*</a:t>
            </a:r>
            <a:r>
              <a:rPr lang="ko-KR" altLang="en-US" sz="1200"/>
              <a:t>와 *</a:t>
            </a:r>
            <a:r>
              <a:rPr lang="en-US" altLang="ko-KR" sz="1200"/>
              <a:t>/ </a:t>
            </a:r>
            <a:r>
              <a:rPr lang="ko-KR" altLang="en-US" sz="1200"/>
              <a:t>사이에 주석 내용 입력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한 줄 또는 여러 줄을 입력 가능</a:t>
            </a:r>
          </a:p>
        </p:txBody>
      </p:sp>
    </p:spTree>
    <p:extLst>
      <p:ext uri="{BB962C8B-B14F-4D97-AF65-F5344CB8AC3E}">
        <p14:creationId xmlns:p14="http://schemas.microsoft.com/office/powerpoint/2010/main" val="721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 스타일 시트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3E9FF3-6CA7-4B1A-BF47-FAE2EE2EC961}"/>
              </a:ext>
            </a:extLst>
          </p:cNvPr>
          <p:cNvSpPr txBox="1"/>
          <p:nvPr/>
        </p:nvSpPr>
        <p:spPr>
          <a:xfrm>
            <a:off x="576481" y="1031548"/>
            <a:ext cx="28045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/>
              <a:t>스타일 시트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70245E7-A8AA-4EB8-8C01-D8CBF810B1E7}"/>
              </a:ext>
            </a:extLst>
          </p:cNvPr>
          <p:cNvCxnSpPr/>
          <p:nvPr/>
        </p:nvCxnSpPr>
        <p:spPr>
          <a:xfrm>
            <a:off x="6167887" y="1031548"/>
            <a:ext cx="0" cy="54037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225E7026-1E88-4811-B22C-B150CE511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81" y="1604201"/>
            <a:ext cx="4943044" cy="201561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C08A6CE-F612-4EC8-A5D6-F005E21F9D3E}"/>
              </a:ext>
            </a:extLst>
          </p:cNvPr>
          <p:cNvSpPr txBox="1"/>
          <p:nvPr/>
        </p:nvSpPr>
        <p:spPr>
          <a:xfrm>
            <a:off x="6532491" y="1265647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인라인</a:t>
            </a:r>
            <a:r>
              <a:rPr lang="en-US" altLang="ko-KR" sz="1600" b="1"/>
              <a:t> </a:t>
            </a:r>
            <a:r>
              <a:rPr lang="ko-KR" altLang="en-US" sz="1600" b="1"/>
              <a:t>스타일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875AB3-AA08-4236-9BFB-6F794CDA881D}"/>
              </a:ext>
            </a:extLst>
          </p:cNvPr>
          <p:cNvSpPr txBox="1"/>
          <p:nvPr/>
        </p:nvSpPr>
        <p:spPr>
          <a:xfrm>
            <a:off x="6633159" y="1741106"/>
            <a:ext cx="5202280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스타일 시트를 사용하지 않고 스타일을 적용할 대상에 직접 표시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스타일을 적용하고 싶은 태그에 </a:t>
            </a:r>
            <a:r>
              <a:rPr lang="en-US" altLang="ko-KR" sz="1200"/>
              <a:t>style </a:t>
            </a:r>
            <a:r>
              <a:rPr lang="ko-KR" altLang="en-US" sz="1200"/>
              <a:t>속성을 사용해 </a:t>
            </a:r>
            <a:r>
              <a:rPr lang="en-US" altLang="ko-KR" sz="1200" b="1">
                <a:solidFill>
                  <a:srgbClr val="0070C0"/>
                </a:solidFill>
              </a:rPr>
              <a:t>style=“</a:t>
            </a:r>
            <a:r>
              <a:rPr lang="ko-KR" altLang="en-US" sz="1200" b="1">
                <a:solidFill>
                  <a:srgbClr val="0070C0"/>
                </a:solidFill>
              </a:rPr>
              <a:t>속성</a:t>
            </a:r>
            <a:r>
              <a:rPr lang="en-US" altLang="ko-KR" sz="1200" b="1">
                <a:solidFill>
                  <a:srgbClr val="0070C0"/>
                </a:solidFill>
              </a:rPr>
              <a:t>: </a:t>
            </a:r>
            <a:r>
              <a:rPr lang="ko-KR" altLang="en-US" sz="1200" b="1">
                <a:solidFill>
                  <a:srgbClr val="0070C0"/>
                </a:solidFill>
              </a:rPr>
              <a:t>속성 값</a:t>
            </a:r>
            <a:r>
              <a:rPr lang="en-US" altLang="ko-KR" sz="1200" b="1">
                <a:solidFill>
                  <a:srgbClr val="0070C0"/>
                </a:solidFill>
              </a:rPr>
              <a:t>;” </a:t>
            </a:r>
            <a:r>
              <a:rPr lang="ko-KR" altLang="en-US" sz="1200"/>
              <a:t>형태로 스타일 적용</a:t>
            </a:r>
            <a:endParaRPr lang="en-US" altLang="ko-KR" sz="1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726F01-351B-412C-BCE3-A4011921F57D}"/>
              </a:ext>
            </a:extLst>
          </p:cNvPr>
          <p:cNvSpPr txBox="1"/>
          <p:nvPr/>
        </p:nvSpPr>
        <p:spPr>
          <a:xfrm>
            <a:off x="576481" y="4041971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브라우저 기본 스타일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4A5F57-39B0-4FB5-9B95-AD08FD9841CB}"/>
              </a:ext>
            </a:extLst>
          </p:cNvPr>
          <p:cNvSpPr txBox="1"/>
          <p:nvPr/>
        </p:nvSpPr>
        <p:spPr>
          <a:xfrm>
            <a:off x="677149" y="4517430"/>
            <a:ext cx="5202280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브라우저에서 기본으로 적용하는 스타일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웹</a:t>
            </a:r>
            <a:r>
              <a:rPr lang="en-US" altLang="ko-KR" sz="1200"/>
              <a:t> </a:t>
            </a:r>
            <a:r>
              <a:rPr lang="ko-KR" altLang="en-US" sz="1200"/>
              <a:t>문서에서 아무 스타일도 적용하지 않고 </a:t>
            </a:r>
            <a:r>
              <a:rPr lang="en-US" altLang="ko-KR" sz="1200"/>
              <a:t>HTML</a:t>
            </a:r>
            <a:r>
              <a:rPr lang="ko-KR" altLang="en-US" sz="1200"/>
              <a:t>만 사용해도 그 기능에 따라 크기에 맞게 보여줌</a:t>
            </a:r>
            <a:endParaRPr lang="en-US" altLang="ko-KR" sz="12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3AE935-A690-48DD-AF67-BC4C57C8DCA0}"/>
              </a:ext>
            </a:extLst>
          </p:cNvPr>
          <p:cNvSpPr txBox="1"/>
          <p:nvPr/>
        </p:nvSpPr>
        <p:spPr>
          <a:xfrm>
            <a:off x="6532491" y="2868110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내부 스타일 시트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4FA943-9C95-4B93-85AD-C2DC0D3C9F58}"/>
              </a:ext>
            </a:extLst>
          </p:cNvPr>
          <p:cNvSpPr txBox="1"/>
          <p:nvPr/>
        </p:nvSpPr>
        <p:spPr>
          <a:xfrm>
            <a:off x="6633159" y="3343569"/>
            <a:ext cx="5202280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웹 문서 안에서 사용할 스타일을 문서 안에 정리한 것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모든 스타일 정보는 </a:t>
            </a:r>
            <a:r>
              <a:rPr lang="en-US" altLang="ko-KR" sz="1200"/>
              <a:t>&lt;head&gt; </a:t>
            </a:r>
            <a:r>
              <a:rPr lang="ko-KR" altLang="en-US" sz="1200"/>
              <a:t>태그와 </a:t>
            </a:r>
            <a:r>
              <a:rPr lang="en-US" altLang="ko-KR" sz="1200"/>
              <a:t>&lt;/head&gt; </a:t>
            </a:r>
            <a:r>
              <a:rPr lang="ko-KR" altLang="en-US" sz="1200"/>
              <a:t>태그 안에서 정의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&lt;style&gt; </a:t>
            </a:r>
            <a:r>
              <a:rPr lang="ko-KR" altLang="en-US" sz="1200"/>
              <a:t>태그와 </a:t>
            </a:r>
            <a:r>
              <a:rPr lang="en-US" altLang="ko-KR" sz="1200"/>
              <a:t>&lt;/style&gt; </a:t>
            </a:r>
            <a:r>
              <a:rPr lang="ko-KR" altLang="en-US" sz="1200"/>
              <a:t>태그 사이에 작성</a:t>
            </a:r>
            <a:endParaRPr lang="en-US" altLang="ko-KR" sz="12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FDF2E4-9374-467F-84D9-4EA1D1EEFF1E}"/>
              </a:ext>
            </a:extLst>
          </p:cNvPr>
          <p:cNvSpPr txBox="1"/>
          <p:nvPr/>
        </p:nvSpPr>
        <p:spPr>
          <a:xfrm>
            <a:off x="6532491" y="4596242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외부 스타일 시트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54DAB4-F0CB-404F-954B-92282F327513}"/>
              </a:ext>
            </a:extLst>
          </p:cNvPr>
          <p:cNvSpPr txBox="1"/>
          <p:nvPr/>
        </p:nvSpPr>
        <p:spPr>
          <a:xfrm>
            <a:off x="6633159" y="5071701"/>
            <a:ext cx="5202280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여러 웹 문서에서 사용할 스타일을 별도 파일로 저장해 놓고 필요할 때마다 파일에서 가져와 사용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&lt;style&gt; </a:t>
            </a:r>
            <a:r>
              <a:rPr lang="ko-KR" altLang="en-US" sz="1200"/>
              <a:t>태그 없이 </a:t>
            </a:r>
            <a:r>
              <a:rPr lang="en-US" altLang="ko-KR" sz="1200"/>
              <a:t>&lt;link&gt; </a:t>
            </a:r>
            <a:r>
              <a:rPr lang="ko-KR" altLang="en-US" sz="1200"/>
              <a:t>태그만 사용해 미리 만들어 놓은 외부 스타일 시트 파일 연결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03447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87802E6-4850-43B9-9452-11A94CB457C2}"/>
              </a:ext>
            </a:extLst>
          </p:cNvPr>
          <p:cNvCxnSpPr/>
          <p:nvPr/>
        </p:nvCxnSpPr>
        <p:spPr>
          <a:xfrm>
            <a:off x="6167887" y="1031548"/>
            <a:ext cx="0" cy="54037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기본 선택자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079528-D8F6-4570-9E3A-0424955A2DAB}"/>
              </a:ext>
            </a:extLst>
          </p:cNvPr>
          <p:cNvSpPr txBox="1"/>
          <p:nvPr/>
        </p:nvSpPr>
        <p:spPr>
          <a:xfrm>
            <a:off x="595617" y="1098958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전체 선택자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03C6C4-52CD-4979-B9B2-D37C413710FF}"/>
              </a:ext>
            </a:extLst>
          </p:cNvPr>
          <p:cNvSpPr txBox="1"/>
          <p:nvPr/>
        </p:nvSpPr>
        <p:spPr>
          <a:xfrm>
            <a:off x="696285" y="1574417"/>
            <a:ext cx="5192780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페이지에 있는 모든 요소를 대상으로 스타일을 적용할 때 사용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웹 브라우저의 기본 스타일을 초기화할 때 자주 사용</a:t>
            </a:r>
            <a:endParaRPr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73AE90-06C5-44E8-BB34-A16E1E0B1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09" y="2305347"/>
            <a:ext cx="1954724" cy="2865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65F9332-1910-41A7-A2B4-4CBC19C4CE1E}"/>
              </a:ext>
            </a:extLst>
          </p:cNvPr>
          <p:cNvSpPr txBox="1"/>
          <p:nvPr/>
        </p:nvSpPr>
        <p:spPr>
          <a:xfrm>
            <a:off x="6604932" y="1098958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타입 선택자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373FF6-F2A2-4F60-9AF3-C80583F2D483}"/>
              </a:ext>
            </a:extLst>
          </p:cNvPr>
          <p:cNvSpPr txBox="1"/>
          <p:nvPr/>
        </p:nvSpPr>
        <p:spPr>
          <a:xfrm>
            <a:off x="6705600" y="1574417"/>
            <a:ext cx="548640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문서에서 특정 태그를 사용한 모든 요소에 스타일이 적용됨</a:t>
            </a:r>
            <a:endParaRPr lang="en-US" altLang="ko-KR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35B93F-9300-447C-A8CA-939DF4887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824" y="2034313"/>
            <a:ext cx="1887524" cy="299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97A1B8-D5AF-4A36-BE02-35AD141A7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393" y="2936351"/>
            <a:ext cx="3091965" cy="20389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DD9E9AA-F1C1-4DD5-8CC4-AFEEFC7AA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3393" y="5178090"/>
            <a:ext cx="3246496" cy="11619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B92EA37-F600-463E-8668-49C1E7960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151" y="2848887"/>
            <a:ext cx="1731440" cy="141717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EF33D8E-FF85-4922-BA7F-AF58F94311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446" y="4449631"/>
            <a:ext cx="4848397" cy="166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9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87802E6-4850-43B9-9452-11A94CB457C2}"/>
              </a:ext>
            </a:extLst>
          </p:cNvPr>
          <p:cNvCxnSpPr/>
          <p:nvPr/>
        </p:nvCxnSpPr>
        <p:spPr>
          <a:xfrm>
            <a:off x="6167887" y="1031548"/>
            <a:ext cx="0" cy="54037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기본 선택자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079528-D8F6-4570-9E3A-0424955A2DAB}"/>
              </a:ext>
            </a:extLst>
          </p:cNvPr>
          <p:cNvSpPr txBox="1"/>
          <p:nvPr/>
        </p:nvSpPr>
        <p:spPr>
          <a:xfrm>
            <a:off x="595617" y="1098958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class </a:t>
            </a:r>
            <a:r>
              <a:rPr lang="ko-KR" altLang="en-US" sz="1600" b="1"/>
              <a:t>선택자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03C6C4-52CD-4979-B9B2-D37C413710FF}"/>
              </a:ext>
            </a:extLst>
          </p:cNvPr>
          <p:cNvSpPr txBox="1"/>
          <p:nvPr/>
        </p:nvSpPr>
        <p:spPr>
          <a:xfrm>
            <a:off x="696285" y="1574417"/>
            <a:ext cx="4933885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요소의 특정 부분에만 스타일 적용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마침표</a:t>
            </a:r>
            <a:r>
              <a:rPr lang="en-US" altLang="ko-KR" sz="1200">
                <a:latin typeface="+mn-ea"/>
              </a:rPr>
              <a:t>(.) </a:t>
            </a:r>
            <a:r>
              <a:rPr lang="ko-KR" altLang="en-US" sz="1200">
                <a:latin typeface="+mn-ea"/>
              </a:rPr>
              <a:t>다음에 클래스 이름 지정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문서 안에서 여러 번 반복할 스타일이라면 클래스 선택자로 정의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5F9332-1910-41A7-A2B4-4CBC19C4CE1E}"/>
              </a:ext>
            </a:extLst>
          </p:cNvPr>
          <p:cNvSpPr txBox="1"/>
          <p:nvPr/>
        </p:nvSpPr>
        <p:spPr>
          <a:xfrm>
            <a:off x="6604932" y="1098958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id</a:t>
            </a:r>
            <a:r>
              <a:rPr lang="ko-KR" altLang="en-US" sz="1600" b="1"/>
              <a:t> 선택자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373FF6-F2A2-4F60-9AF3-C80583F2D483}"/>
              </a:ext>
            </a:extLst>
          </p:cNvPr>
          <p:cNvSpPr txBox="1"/>
          <p:nvPr/>
        </p:nvSpPr>
        <p:spPr>
          <a:xfrm>
            <a:off x="6705600" y="1574417"/>
            <a:ext cx="4854424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요소의 특정 부분에만 스타일 적용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파운드</a:t>
            </a:r>
            <a:r>
              <a:rPr lang="en-US" altLang="ko-KR" sz="1200">
                <a:latin typeface="+mn-ea"/>
              </a:rPr>
              <a:t>(#) </a:t>
            </a:r>
            <a:r>
              <a:rPr lang="ko-KR" altLang="en-US" sz="1200">
                <a:latin typeface="+mn-ea"/>
              </a:rPr>
              <a:t>다음에 </a:t>
            </a:r>
            <a:r>
              <a:rPr lang="en-US" altLang="ko-KR" sz="1200">
                <a:latin typeface="+mn-ea"/>
              </a:rPr>
              <a:t>id </a:t>
            </a:r>
            <a:r>
              <a:rPr lang="ko-KR" altLang="en-US" sz="1200">
                <a:latin typeface="+mn-ea"/>
              </a:rPr>
              <a:t>이름 지정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문서 안에서 한번만 사용한다면 </a:t>
            </a:r>
            <a:r>
              <a:rPr lang="en-US" altLang="ko-KR" sz="1200">
                <a:latin typeface="+mn-ea"/>
              </a:rPr>
              <a:t>id </a:t>
            </a:r>
            <a:r>
              <a:rPr lang="ko-KR" altLang="en-US" sz="1200">
                <a:latin typeface="+mn-ea"/>
              </a:rPr>
              <a:t>선택자로 정의</a:t>
            </a:r>
            <a:endParaRPr lang="en-US" altLang="ko-KR" sz="120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D5AD12-0416-4699-AE4F-77F269ED9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25" y="2517729"/>
            <a:ext cx="2299502" cy="279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82E352A-7808-4D0C-94AE-8C8443CF9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29" y="2998393"/>
            <a:ext cx="4570570" cy="36072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FAE1B5C-B8A4-4DC0-BE54-4E1520AFF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138" y="5640976"/>
            <a:ext cx="2996084" cy="98113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885EDDC-9622-40C1-B791-E325E9033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7072" y="2554120"/>
            <a:ext cx="1994820" cy="26214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A72A758-31FF-4383-BC78-E7E51B5E27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611"/>
          <a:stretch/>
        </p:blipFill>
        <p:spPr>
          <a:xfrm>
            <a:off x="6507884" y="3016030"/>
            <a:ext cx="4682718" cy="237953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64AF665-D3A5-4D3E-937E-9E611B9B14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939" y="5232720"/>
            <a:ext cx="3595688" cy="143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6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기본 선택자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3005" y="1276150"/>
            <a:ext cx="2367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그룹</a:t>
            </a:r>
            <a:r>
              <a:rPr lang="en-US" altLang="ko-KR" sz="1600" b="1"/>
              <a:t> </a:t>
            </a:r>
            <a:r>
              <a:rPr lang="ko-KR" altLang="en-US" sz="1600" b="1"/>
              <a:t>선택자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62730" y="1768929"/>
            <a:ext cx="5033395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같은 스타일을 사용하는 선택자를 한꺼번에 정의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쉼표</a:t>
            </a:r>
            <a:r>
              <a:rPr lang="en-US" altLang="ko-KR" sz="1200">
                <a:latin typeface="+mn-ea"/>
              </a:rPr>
              <a:t>(,)</a:t>
            </a:r>
            <a:r>
              <a:rPr lang="ko-KR" altLang="en-US" sz="1200">
                <a:latin typeface="+mn-ea"/>
              </a:rPr>
              <a:t>로 구분해 여러 선택자를 나열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0CC067-A399-4676-A3EB-D004D946C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14" y="2533770"/>
            <a:ext cx="2552350" cy="2635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9F6C272-58A6-459E-A501-67A21ED15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14" y="3050582"/>
            <a:ext cx="2444035" cy="14135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9760856-775F-4595-91EC-34A0AB683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840" y="3050582"/>
            <a:ext cx="4715050" cy="1257347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C779F06-EE19-4827-BD83-D5A2F55BCE52}"/>
              </a:ext>
            </a:extLst>
          </p:cNvPr>
          <p:cNvSpPr/>
          <p:nvPr/>
        </p:nvSpPr>
        <p:spPr>
          <a:xfrm>
            <a:off x="3674530" y="3495900"/>
            <a:ext cx="511729" cy="36671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0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캐스케이딩 스타일 시트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2439" y="1134471"/>
            <a:ext cx="2367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캐스케이딩의 의미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AAC8D3-BC2C-4B56-A420-BFD0EAF9BCAC}"/>
              </a:ext>
            </a:extLst>
          </p:cNvPr>
          <p:cNvSpPr/>
          <p:nvPr/>
        </p:nvSpPr>
        <p:spPr>
          <a:xfrm>
            <a:off x="662730" y="1766524"/>
            <a:ext cx="10645630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캐스캐이딩</a:t>
            </a:r>
            <a:r>
              <a:rPr lang="en-US" altLang="ko-KR" sz="1200">
                <a:latin typeface="+mn-ea"/>
              </a:rPr>
              <a:t>(Cascading) : </a:t>
            </a:r>
            <a:r>
              <a:rPr lang="ko-KR" altLang="en-US" sz="1200">
                <a:latin typeface="+mn-ea"/>
              </a:rPr>
              <a:t> ‘위에서 아래로 흐른다</a:t>
            </a:r>
            <a:r>
              <a:rPr lang="en-US" altLang="ko-KR" sz="1200">
                <a:latin typeface="+mn-ea"/>
              </a:rPr>
              <a:t>’</a:t>
            </a:r>
            <a:r>
              <a:rPr lang="ko-KR" altLang="en-US" sz="1200">
                <a:latin typeface="+mn-ea"/>
              </a:rPr>
              <a:t>는 뜻</a:t>
            </a:r>
            <a:r>
              <a:rPr lang="en-US" altLang="ko-KR" sz="1200">
                <a:latin typeface="+mn-ea"/>
              </a:rPr>
              <a:t>. </a:t>
            </a:r>
            <a:r>
              <a:rPr lang="ko-KR" altLang="en-US" sz="1200">
                <a:latin typeface="+mn-ea"/>
              </a:rPr>
              <a:t>즉 계단식으로 적용된다는 의미로 사용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선택자에 여러 스타일이 적용될 때 스타일 충돌을 막기 위해 우선순위에 따라 적용할 스타일을 결정함</a:t>
            </a:r>
            <a:r>
              <a:rPr lang="en-US" altLang="ko-KR" sz="120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7BAC3A-3F62-404B-B220-B4BA68526575}"/>
              </a:ext>
            </a:extLst>
          </p:cNvPr>
          <p:cNvSpPr txBox="1"/>
          <p:nvPr/>
        </p:nvSpPr>
        <p:spPr>
          <a:xfrm>
            <a:off x="472439" y="3013018"/>
            <a:ext cx="5008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스타일 충돌을 막는</a:t>
            </a:r>
            <a:r>
              <a:rPr lang="en-US" altLang="ko-KR" sz="1600" b="1"/>
              <a:t>(</a:t>
            </a:r>
            <a:r>
              <a:rPr lang="ko-KR" altLang="en-US" sz="1600" b="1"/>
              <a:t>캐스캐이딩</a:t>
            </a:r>
            <a:r>
              <a:rPr lang="en-US" altLang="ko-KR" sz="1600" b="1"/>
              <a:t>)</a:t>
            </a:r>
            <a:r>
              <a:rPr lang="ko-KR" altLang="en-US" sz="1600" b="1"/>
              <a:t>의 원칙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CD0BEF-C7B5-4A0A-AFE4-80AB6C0F7CFE}"/>
              </a:ext>
            </a:extLst>
          </p:cNvPr>
          <p:cNvSpPr/>
          <p:nvPr/>
        </p:nvSpPr>
        <p:spPr>
          <a:xfrm>
            <a:off x="662730" y="3641892"/>
            <a:ext cx="9915787" cy="77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>
                <a:solidFill>
                  <a:srgbClr val="211D1E"/>
                </a:solidFill>
                <a:latin typeface="TDc_SSiGothic 120"/>
              </a:rPr>
              <a:t>① </a:t>
            </a:r>
            <a:r>
              <a:rPr lang="ko-KR" altLang="en-US" sz="1200" b="1">
                <a:solidFill>
                  <a:srgbClr val="211D1E"/>
                </a:solidFill>
                <a:latin typeface="TDc_SSiGothic 140"/>
              </a:rPr>
              <a:t>스타일 우선순위 </a:t>
            </a:r>
            <a:r>
              <a:rPr lang="en-US" altLang="ko-KR" sz="1200">
                <a:solidFill>
                  <a:srgbClr val="211D1E"/>
                </a:solidFill>
                <a:latin typeface="TDc_SSiGothic 120"/>
              </a:rPr>
              <a:t>- </a:t>
            </a:r>
            <a:r>
              <a:rPr lang="ko-KR" altLang="en-US" sz="1200">
                <a:solidFill>
                  <a:srgbClr val="211D1E"/>
                </a:solidFill>
                <a:latin typeface="TDc_SSiGothic 120"/>
              </a:rPr>
              <a:t>스타일 규칙의 중요도와</a:t>
            </a:r>
            <a:r>
              <a:rPr lang="en-US" altLang="ko-KR" sz="1200">
                <a:solidFill>
                  <a:srgbClr val="211D1E"/>
                </a:solidFill>
                <a:latin typeface="TDc_SSiGothic 120"/>
              </a:rPr>
              <a:t> </a:t>
            </a:r>
            <a:r>
              <a:rPr lang="ko-KR" altLang="en-US" sz="1200">
                <a:solidFill>
                  <a:srgbClr val="211D1E"/>
                </a:solidFill>
                <a:latin typeface="TDc_SSiGothic 120"/>
              </a:rPr>
              <a:t>적용 범위에 따라 우선순위가 결정되고 그 우선순위에 따라 위에서 아래로 스타일 적용</a:t>
            </a:r>
            <a:endParaRPr lang="en-US" altLang="ko-KR" sz="1200">
              <a:solidFill>
                <a:srgbClr val="211D1E"/>
              </a:solidFill>
              <a:latin typeface="TDc_SSiGothic 120"/>
            </a:endParaRPr>
          </a:p>
          <a:p>
            <a:pPr algn="just">
              <a:lnSpc>
                <a:spcPct val="200000"/>
              </a:lnSpc>
            </a:pPr>
            <a:r>
              <a:rPr lang="ko-KR" altLang="en-US" sz="1200">
                <a:solidFill>
                  <a:srgbClr val="211D1E"/>
                </a:solidFill>
                <a:latin typeface="TDc_SSiGothic 120"/>
              </a:rPr>
              <a:t>② </a:t>
            </a:r>
            <a:r>
              <a:rPr lang="ko-KR" altLang="en-US" sz="1200" b="1">
                <a:solidFill>
                  <a:srgbClr val="211D1E"/>
                </a:solidFill>
                <a:latin typeface="TDc_SSiGothic 140"/>
              </a:rPr>
              <a:t>스타일 상속 </a:t>
            </a:r>
            <a:r>
              <a:rPr lang="en-US" altLang="ko-KR" sz="1200">
                <a:solidFill>
                  <a:srgbClr val="211D1E"/>
                </a:solidFill>
                <a:latin typeface="TDc_SSiGothic 120"/>
              </a:rPr>
              <a:t>- </a:t>
            </a:r>
            <a:r>
              <a:rPr lang="ko-KR" altLang="en-US" sz="1200">
                <a:solidFill>
                  <a:srgbClr val="211D1E"/>
                </a:solidFill>
                <a:latin typeface="TDc_SSiGothic 120"/>
              </a:rPr>
              <a:t>태그들의 포함 관계에 따라 부모 요소의 스타일을 자식 요소로</a:t>
            </a:r>
            <a:r>
              <a:rPr lang="en-US" altLang="ko-KR" sz="1200">
                <a:solidFill>
                  <a:srgbClr val="211D1E"/>
                </a:solidFill>
                <a:latin typeface="TDc_SSiGothic 120"/>
              </a:rPr>
              <a:t>, </a:t>
            </a:r>
            <a:r>
              <a:rPr lang="ko-KR" altLang="en-US" sz="1200">
                <a:solidFill>
                  <a:srgbClr val="211D1E"/>
                </a:solidFill>
                <a:latin typeface="TDc_SSiGothic 120"/>
              </a:rPr>
              <a:t>위에서 아래로 전달</a:t>
            </a:r>
            <a:endParaRPr lang="ko-KR" altLang="en-US" sz="12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52F4BF-D89D-4AB2-8AA4-0D72A63C8B75}"/>
              </a:ext>
            </a:extLst>
          </p:cNvPr>
          <p:cNvSpPr/>
          <p:nvPr/>
        </p:nvSpPr>
        <p:spPr>
          <a:xfrm>
            <a:off x="662730" y="4571489"/>
            <a:ext cx="104331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C00000"/>
                </a:solidFill>
                <a:latin typeface="TDc_SSiGothic 110"/>
              </a:rPr>
              <a:t>※ </a:t>
            </a:r>
            <a:r>
              <a:rPr lang="ko-KR" altLang="en-US" sz="1200">
                <a:solidFill>
                  <a:srgbClr val="C00000"/>
                </a:solidFill>
                <a:latin typeface="TDc_SSiGothic 110"/>
              </a:rPr>
              <a:t>스타일 시트에서 ‘캐스캐이딩’은 가장 기본적인 개념이기 때문에 일반적으로 ‘스타일 시트’는 ‘캐스캐이딩 스타일 시트</a:t>
            </a:r>
            <a:r>
              <a:rPr lang="en-US" altLang="ko-KR" sz="1200">
                <a:solidFill>
                  <a:srgbClr val="C00000"/>
                </a:solidFill>
                <a:latin typeface="TDc_SSiGothic 110"/>
              </a:rPr>
              <a:t>(CSS)’</a:t>
            </a:r>
            <a:r>
              <a:rPr lang="ko-KR" altLang="en-US" sz="1200">
                <a:solidFill>
                  <a:srgbClr val="C00000"/>
                </a:solidFill>
                <a:latin typeface="TDc_SSiGothic 110"/>
              </a:rPr>
              <a:t>와 같은 의미로 사용됨</a:t>
            </a:r>
            <a:endParaRPr lang="ko-KR" altLang="en-US" sz="36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217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캐스케이딩 스타일 시트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B9EC71-E230-4908-868D-1E1708530299}"/>
              </a:ext>
            </a:extLst>
          </p:cNvPr>
          <p:cNvSpPr txBox="1"/>
          <p:nvPr/>
        </p:nvSpPr>
        <p:spPr>
          <a:xfrm>
            <a:off x="422565" y="1167713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원칙 </a:t>
            </a:r>
            <a:r>
              <a:rPr lang="en-US" altLang="ko-KR" b="1">
                <a:solidFill>
                  <a:srgbClr val="C00000"/>
                </a:solidFill>
              </a:rPr>
              <a:t>1: </a:t>
            </a:r>
            <a:r>
              <a:rPr lang="ko-KR" altLang="en-US" b="1">
                <a:solidFill>
                  <a:srgbClr val="C00000"/>
                </a:solidFill>
              </a:rPr>
              <a:t>스타일 우선 순위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B9E551-64CF-4116-A435-F366A2BF3097}"/>
              </a:ext>
            </a:extLst>
          </p:cNvPr>
          <p:cNvSpPr txBox="1"/>
          <p:nvPr/>
        </p:nvSpPr>
        <p:spPr>
          <a:xfrm>
            <a:off x="694642" y="1954885"/>
            <a:ext cx="326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1. </a:t>
            </a:r>
            <a:r>
              <a:rPr lang="ko-KR" altLang="en-US" sz="1400" b="1"/>
              <a:t>얼마나 중요한가에 따라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E161A9-AB82-48F4-819B-298341BEDF46}"/>
              </a:ext>
            </a:extLst>
          </p:cNvPr>
          <p:cNvSpPr/>
          <p:nvPr/>
        </p:nvSpPr>
        <p:spPr>
          <a:xfrm>
            <a:off x="796954" y="2745966"/>
            <a:ext cx="189812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사용자 스타일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D14961-6AF7-425D-8E4B-F42E44231ACD}"/>
              </a:ext>
            </a:extLst>
          </p:cNvPr>
          <p:cNvSpPr/>
          <p:nvPr/>
        </p:nvSpPr>
        <p:spPr>
          <a:xfrm>
            <a:off x="796955" y="3411161"/>
            <a:ext cx="189812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제작자 스타일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DC42E9-E651-43EF-888A-AF81982A514C}"/>
              </a:ext>
            </a:extLst>
          </p:cNvPr>
          <p:cNvSpPr/>
          <p:nvPr/>
        </p:nvSpPr>
        <p:spPr>
          <a:xfrm>
            <a:off x="755009" y="4044257"/>
            <a:ext cx="189812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브라우저 스타일</a:t>
            </a:r>
          </a:p>
        </p:txBody>
      </p:sp>
      <p:sp>
        <p:nvSpPr>
          <p:cNvPr id="21" name="아래쪽 화살표 46">
            <a:extLst>
              <a:ext uri="{FF2B5EF4-FFF2-40B4-BE49-F238E27FC236}">
                <a16:creationId xmlns:a16="http://schemas.microsoft.com/office/drawing/2014/main" id="{2B937DCD-84A8-45C0-A586-3299EC70598E}"/>
              </a:ext>
            </a:extLst>
          </p:cNvPr>
          <p:cNvSpPr/>
          <p:nvPr/>
        </p:nvSpPr>
        <p:spPr>
          <a:xfrm>
            <a:off x="1629451" y="3145608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48">
            <a:extLst>
              <a:ext uri="{FF2B5EF4-FFF2-40B4-BE49-F238E27FC236}">
                <a16:creationId xmlns:a16="http://schemas.microsoft.com/office/drawing/2014/main" id="{572ED603-27E7-4B47-92BD-457D4BE7BF8D}"/>
              </a:ext>
            </a:extLst>
          </p:cNvPr>
          <p:cNvSpPr/>
          <p:nvPr/>
        </p:nvSpPr>
        <p:spPr>
          <a:xfrm>
            <a:off x="1607596" y="3801073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F57B7C6-586C-437E-9C10-C64225007086}"/>
              </a:ext>
            </a:extLst>
          </p:cNvPr>
          <p:cNvGrpSpPr/>
          <p:nvPr/>
        </p:nvGrpSpPr>
        <p:grpSpPr>
          <a:xfrm>
            <a:off x="1088979" y="2188452"/>
            <a:ext cx="3351405" cy="805054"/>
            <a:chOff x="1098958" y="1811741"/>
            <a:chExt cx="4222510" cy="80505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468D79F-5EA8-4EE1-BB37-E220C2C20EA8}"/>
                </a:ext>
              </a:extLst>
            </p:cNvPr>
            <p:cNvSpPr txBox="1"/>
            <p:nvPr/>
          </p:nvSpPr>
          <p:spPr>
            <a:xfrm>
              <a:off x="3069666" y="1811741"/>
              <a:ext cx="22518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>
                  <a:solidFill>
                    <a:schemeClr val="accent2"/>
                  </a:solidFill>
                </a:rPr>
                <a:t>시스템에서 만든 스타일</a:t>
              </a:r>
              <a:r>
                <a:rPr lang="en-US" altLang="ko-KR" sz="1100">
                  <a:solidFill>
                    <a:schemeClr val="accent2"/>
                  </a:solidFill>
                </a:rPr>
                <a:t>. </a:t>
              </a:r>
              <a:r>
                <a:rPr lang="ko-KR" altLang="en-US" sz="1100">
                  <a:solidFill>
                    <a:schemeClr val="accent2"/>
                  </a:solidFill>
                </a:rPr>
                <a:t>사용자가 제어할 수 없음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0B6AF05-AF5C-457F-83A2-F1554FB8314E}"/>
                </a:ext>
              </a:extLst>
            </p:cNvPr>
            <p:cNvSpPr/>
            <p:nvPr/>
          </p:nvSpPr>
          <p:spPr>
            <a:xfrm>
              <a:off x="1098958" y="2424059"/>
              <a:ext cx="1492300" cy="192736"/>
            </a:xfrm>
            <a:prstGeom prst="rect">
              <a:avLst/>
            </a:prstGeom>
            <a:solidFill>
              <a:schemeClr val="accent4">
                <a:alpha val="32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7" name="구부러진 연결선 52">
              <a:extLst>
                <a:ext uri="{FF2B5EF4-FFF2-40B4-BE49-F238E27FC236}">
                  <a16:creationId xmlns:a16="http://schemas.microsoft.com/office/drawing/2014/main" id="{BDFE7ABB-EF92-4178-B115-1A8CBE007252}"/>
                </a:ext>
              </a:extLst>
            </p:cNvPr>
            <p:cNvCxnSpPr>
              <a:cxnSpLocks/>
              <a:stCxn id="25" idx="1"/>
              <a:endCxn id="26" idx="0"/>
            </p:cNvCxnSpPr>
            <p:nvPr/>
          </p:nvCxnSpPr>
          <p:spPr>
            <a:xfrm rot="10800000" flipV="1">
              <a:off x="1845109" y="2027185"/>
              <a:ext cx="1224558" cy="396874"/>
            </a:xfrm>
            <a:prstGeom prst="curvedConnector2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B33496F-FC51-4E54-BCDA-64C4377216AC}"/>
              </a:ext>
            </a:extLst>
          </p:cNvPr>
          <p:cNvGrpSpPr/>
          <p:nvPr/>
        </p:nvGrpSpPr>
        <p:grpSpPr>
          <a:xfrm>
            <a:off x="1225755" y="3009972"/>
            <a:ext cx="3202554" cy="645445"/>
            <a:chOff x="1088979" y="3017886"/>
            <a:chExt cx="4221646" cy="64544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2A9BC3A-E5C8-4D8D-83C2-FFF62AF59D87}"/>
                </a:ext>
              </a:extLst>
            </p:cNvPr>
            <p:cNvSpPr/>
            <p:nvPr/>
          </p:nvSpPr>
          <p:spPr>
            <a:xfrm>
              <a:off x="1088979" y="3481140"/>
              <a:ext cx="1318661" cy="182191"/>
            </a:xfrm>
            <a:prstGeom prst="rect">
              <a:avLst/>
            </a:prstGeom>
            <a:solidFill>
              <a:schemeClr val="accent6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BCF2E9-3EC6-4B26-A1FF-86AC38C9E99A}"/>
                </a:ext>
              </a:extLst>
            </p:cNvPr>
            <p:cNvSpPr txBox="1"/>
            <p:nvPr/>
          </p:nvSpPr>
          <p:spPr>
            <a:xfrm>
              <a:off x="3331158" y="3017886"/>
              <a:ext cx="19794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>
                  <a:solidFill>
                    <a:srgbClr val="00B050"/>
                  </a:solidFill>
                </a:rPr>
                <a:t>웹 사이트를 만들 때 제작자가 만든 스타일</a:t>
              </a:r>
            </a:p>
          </p:txBody>
        </p:sp>
        <p:cxnSp>
          <p:nvCxnSpPr>
            <p:cNvPr id="31" name="구부러진 연결선 57">
              <a:extLst>
                <a:ext uri="{FF2B5EF4-FFF2-40B4-BE49-F238E27FC236}">
                  <a16:creationId xmlns:a16="http://schemas.microsoft.com/office/drawing/2014/main" id="{BC8696BC-53FA-4DA7-A1DE-9A9615BF43D9}"/>
                </a:ext>
              </a:extLst>
            </p:cNvPr>
            <p:cNvCxnSpPr>
              <a:cxnSpLocks/>
              <a:stCxn id="30" idx="1"/>
              <a:endCxn id="29" idx="0"/>
            </p:cNvCxnSpPr>
            <p:nvPr/>
          </p:nvCxnSpPr>
          <p:spPr>
            <a:xfrm rot="10800000" flipV="1">
              <a:off x="1748309" y="3233330"/>
              <a:ext cx="1582849" cy="247810"/>
            </a:xfrm>
            <a:prstGeom prst="curvedConnector2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FC94868-6894-47C0-9578-7729BCCDD1E9}"/>
              </a:ext>
            </a:extLst>
          </p:cNvPr>
          <p:cNvGrpSpPr/>
          <p:nvPr/>
        </p:nvGrpSpPr>
        <p:grpSpPr>
          <a:xfrm>
            <a:off x="993145" y="3782647"/>
            <a:ext cx="3584013" cy="526005"/>
            <a:chOff x="1195917" y="4200705"/>
            <a:chExt cx="3584013" cy="52600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2734072-1281-4A75-8156-874AB6A6FFFF}"/>
                </a:ext>
              </a:extLst>
            </p:cNvPr>
            <p:cNvSpPr/>
            <p:nvPr/>
          </p:nvSpPr>
          <p:spPr>
            <a:xfrm>
              <a:off x="1195917" y="4540780"/>
              <a:ext cx="1499157" cy="185930"/>
            </a:xfrm>
            <a:prstGeom prst="rect">
              <a:avLst/>
            </a:prstGeom>
            <a:solidFill>
              <a:srgbClr val="7030A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78A12F-A79D-4900-9054-3291F91BAFA5}"/>
                </a:ext>
              </a:extLst>
            </p:cNvPr>
            <p:cNvSpPr txBox="1"/>
            <p:nvPr/>
          </p:nvSpPr>
          <p:spPr>
            <a:xfrm>
              <a:off x="2992676" y="4200705"/>
              <a:ext cx="17872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>
                  <a:solidFill>
                    <a:srgbClr val="7030A0"/>
                  </a:solidFill>
                </a:rPr>
                <a:t>브라우저의 기본 스타일</a:t>
              </a:r>
            </a:p>
          </p:txBody>
        </p:sp>
        <p:cxnSp>
          <p:nvCxnSpPr>
            <p:cNvPr id="35" name="구부러진 연결선 66">
              <a:extLst>
                <a:ext uri="{FF2B5EF4-FFF2-40B4-BE49-F238E27FC236}">
                  <a16:creationId xmlns:a16="http://schemas.microsoft.com/office/drawing/2014/main" id="{0A4074B9-00D9-4D52-A1ED-5C2256C3D5E5}"/>
                </a:ext>
              </a:extLst>
            </p:cNvPr>
            <p:cNvCxnSpPr>
              <a:stCxn id="34" idx="1"/>
              <a:endCxn id="33" idx="0"/>
            </p:cNvCxnSpPr>
            <p:nvPr/>
          </p:nvCxnSpPr>
          <p:spPr>
            <a:xfrm rot="10800000" flipV="1">
              <a:off x="1945496" y="4331510"/>
              <a:ext cx="1047180" cy="209270"/>
            </a:xfrm>
            <a:prstGeom prst="curvedConnector2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251C851-FE46-4ADB-88E7-27AA99ABC818}"/>
              </a:ext>
            </a:extLst>
          </p:cNvPr>
          <p:cNvSpPr txBox="1"/>
          <p:nvPr/>
        </p:nvSpPr>
        <p:spPr>
          <a:xfrm>
            <a:off x="5079213" y="1949404"/>
            <a:ext cx="326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2. </a:t>
            </a:r>
            <a:r>
              <a:rPr lang="ko-KR" altLang="en-US" sz="1400" b="1"/>
              <a:t>얼마나 한정지을 수 있는가에 따라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127C290-7E35-4503-BCF0-93C7243D6B9D}"/>
              </a:ext>
            </a:extLst>
          </p:cNvPr>
          <p:cNvSpPr/>
          <p:nvPr/>
        </p:nvSpPr>
        <p:spPr>
          <a:xfrm>
            <a:off x="5272481" y="3070747"/>
            <a:ext cx="150163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인라인 스타일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C6D866A-5001-4EA9-8785-3475B110C4B5}"/>
              </a:ext>
            </a:extLst>
          </p:cNvPr>
          <p:cNvSpPr/>
          <p:nvPr/>
        </p:nvSpPr>
        <p:spPr>
          <a:xfrm>
            <a:off x="5272481" y="3694993"/>
            <a:ext cx="150163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id </a:t>
            </a:r>
            <a:r>
              <a:rPr lang="ko-KR" altLang="en-US" sz="1100" b="1">
                <a:solidFill>
                  <a:schemeClr val="tx1"/>
                </a:solidFill>
              </a:rPr>
              <a:t>스타일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BF1713B-3286-4DEC-85A7-3DE8A6029B87}"/>
              </a:ext>
            </a:extLst>
          </p:cNvPr>
          <p:cNvSpPr/>
          <p:nvPr/>
        </p:nvSpPr>
        <p:spPr>
          <a:xfrm>
            <a:off x="5272481" y="4319239"/>
            <a:ext cx="150163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클래스</a:t>
            </a:r>
            <a:r>
              <a:rPr lang="en-US" altLang="ko-KR" sz="1100" b="1">
                <a:solidFill>
                  <a:schemeClr val="tx1"/>
                </a:solidFill>
              </a:rPr>
              <a:t> </a:t>
            </a:r>
            <a:r>
              <a:rPr lang="ko-KR" altLang="en-US" sz="1100" b="1">
                <a:solidFill>
                  <a:schemeClr val="tx1"/>
                </a:solidFill>
              </a:rPr>
              <a:t>스타일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01346AA-7397-4490-8487-49F2A2A8D0B2}"/>
              </a:ext>
            </a:extLst>
          </p:cNvPr>
          <p:cNvSpPr/>
          <p:nvPr/>
        </p:nvSpPr>
        <p:spPr>
          <a:xfrm>
            <a:off x="5272481" y="4943484"/>
            <a:ext cx="150163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타입 스타일</a:t>
            </a:r>
          </a:p>
        </p:txBody>
      </p:sp>
      <p:sp>
        <p:nvSpPr>
          <p:cNvPr id="43" name="아래쪽 화살표 45">
            <a:extLst>
              <a:ext uri="{FF2B5EF4-FFF2-40B4-BE49-F238E27FC236}">
                <a16:creationId xmlns:a16="http://schemas.microsoft.com/office/drawing/2014/main" id="{B2E837FF-3D2F-4699-9CB0-D39EA3C9AEA9}"/>
              </a:ext>
            </a:extLst>
          </p:cNvPr>
          <p:cNvSpPr/>
          <p:nvPr/>
        </p:nvSpPr>
        <p:spPr>
          <a:xfrm>
            <a:off x="5926823" y="3444480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아래쪽 화살표 46">
            <a:extLst>
              <a:ext uri="{FF2B5EF4-FFF2-40B4-BE49-F238E27FC236}">
                <a16:creationId xmlns:a16="http://schemas.microsoft.com/office/drawing/2014/main" id="{483D7D1B-948A-417B-807A-C57300900BC4}"/>
              </a:ext>
            </a:extLst>
          </p:cNvPr>
          <p:cNvSpPr/>
          <p:nvPr/>
        </p:nvSpPr>
        <p:spPr>
          <a:xfrm>
            <a:off x="5926823" y="4068726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아래쪽 화살표 47">
            <a:extLst>
              <a:ext uri="{FF2B5EF4-FFF2-40B4-BE49-F238E27FC236}">
                <a16:creationId xmlns:a16="http://schemas.microsoft.com/office/drawing/2014/main" id="{15343448-13CE-4125-B882-2E8D1F6C1E34}"/>
              </a:ext>
            </a:extLst>
          </p:cNvPr>
          <p:cNvSpPr/>
          <p:nvPr/>
        </p:nvSpPr>
        <p:spPr>
          <a:xfrm>
            <a:off x="5926823" y="4692972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8ABB5C-EA64-4AC4-A5C7-534CEB39CBE6}"/>
              </a:ext>
            </a:extLst>
          </p:cNvPr>
          <p:cNvSpPr txBox="1"/>
          <p:nvPr/>
        </p:nvSpPr>
        <p:spPr>
          <a:xfrm>
            <a:off x="6940083" y="3070747"/>
            <a:ext cx="2424417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>
                <a:solidFill>
                  <a:srgbClr val="0070C0"/>
                </a:solidFill>
              </a:rPr>
              <a:t>해당 태그에만 적용되는 스타일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3FB585-7C25-4356-9163-F66E12E4850D}"/>
              </a:ext>
            </a:extLst>
          </p:cNvPr>
          <p:cNvSpPr txBox="1"/>
          <p:nvPr/>
        </p:nvSpPr>
        <p:spPr>
          <a:xfrm>
            <a:off x="6927100" y="3613927"/>
            <a:ext cx="2424417" cy="489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050">
                <a:solidFill>
                  <a:srgbClr val="0070C0"/>
                </a:solidFill>
              </a:rPr>
              <a:t>특정 부분에만 적용되는 스타일</a:t>
            </a:r>
            <a:r>
              <a:rPr lang="en-US" altLang="ko-KR" sz="1050">
                <a:solidFill>
                  <a:srgbClr val="0070C0"/>
                </a:solidFill>
              </a:rPr>
              <a:t>. </a:t>
            </a:r>
            <a:br>
              <a:rPr lang="en-US" altLang="ko-KR" sz="1050">
                <a:solidFill>
                  <a:srgbClr val="0070C0"/>
                </a:solidFill>
              </a:rPr>
            </a:br>
            <a:r>
              <a:rPr lang="ko-KR" altLang="en-US" sz="1050">
                <a:solidFill>
                  <a:srgbClr val="0070C0"/>
                </a:solidFill>
              </a:rPr>
              <a:t>문서 안에서 한번만 사용됨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B40477-8F4A-4C0B-A0F0-DF4E371AD6CE}"/>
              </a:ext>
            </a:extLst>
          </p:cNvPr>
          <p:cNvSpPr txBox="1"/>
          <p:nvPr/>
        </p:nvSpPr>
        <p:spPr>
          <a:xfrm>
            <a:off x="6940084" y="4203671"/>
            <a:ext cx="2424417" cy="489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050">
                <a:solidFill>
                  <a:srgbClr val="0070C0"/>
                </a:solidFill>
              </a:rPr>
              <a:t>특정 부분에만 적용되는 스타일</a:t>
            </a:r>
            <a:r>
              <a:rPr lang="en-US" altLang="ko-KR" sz="1050">
                <a:solidFill>
                  <a:srgbClr val="0070C0"/>
                </a:solidFill>
              </a:rPr>
              <a:t>. </a:t>
            </a:r>
            <a:br>
              <a:rPr lang="en-US" altLang="ko-KR" sz="1050">
                <a:solidFill>
                  <a:srgbClr val="0070C0"/>
                </a:solidFill>
              </a:rPr>
            </a:br>
            <a:r>
              <a:rPr lang="ko-KR" altLang="en-US" sz="1050">
                <a:solidFill>
                  <a:srgbClr val="0070C0"/>
                </a:solidFill>
              </a:rPr>
              <a:t>문서 안에서 여러 번 사용됨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2EA549-38B8-4DD0-9447-96F939586ACC}"/>
              </a:ext>
            </a:extLst>
          </p:cNvPr>
          <p:cNvSpPr txBox="1"/>
          <p:nvPr/>
        </p:nvSpPr>
        <p:spPr>
          <a:xfrm>
            <a:off x="6940085" y="4857905"/>
            <a:ext cx="2424417" cy="489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050">
                <a:solidFill>
                  <a:srgbClr val="0070C0"/>
                </a:solidFill>
              </a:rPr>
              <a:t>특정 태그에만 적용되는 스타일</a:t>
            </a:r>
            <a:endParaRPr lang="en-US" altLang="ko-KR" sz="1050">
              <a:solidFill>
                <a:srgbClr val="0070C0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050">
                <a:solidFill>
                  <a:srgbClr val="0070C0"/>
                </a:solidFill>
              </a:rPr>
              <a:t>문서 안의 같은 태그에 모두 적용됨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538168-BC25-495F-A012-2A65B4C8D576}"/>
              </a:ext>
            </a:extLst>
          </p:cNvPr>
          <p:cNvSpPr txBox="1"/>
          <p:nvPr/>
        </p:nvSpPr>
        <p:spPr>
          <a:xfrm>
            <a:off x="755009" y="5193318"/>
            <a:ext cx="326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3. </a:t>
            </a:r>
            <a:r>
              <a:rPr lang="ko-KR" altLang="en-US" sz="1400" b="1"/>
              <a:t>소스 순서에 따라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633FF70-045F-4E9B-B06B-8406D39B68D4}"/>
              </a:ext>
            </a:extLst>
          </p:cNvPr>
          <p:cNvSpPr/>
          <p:nvPr/>
        </p:nvSpPr>
        <p:spPr>
          <a:xfrm>
            <a:off x="830510" y="5683014"/>
            <a:ext cx="5192786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중요도와 명시도가 같다면 소스 순서에 따라 결정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소스에서 나중에 온 스타일이 먼저 온 스타일을 덮어씀</a:t>
            </a:r>
            <a:endParaRPr lang="en-US" altLang="ko-KR" sz="1200" dirty="0"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4332B89-97AE-43BF-85A4-9A74D0E2A40B}"/>
              </a:ext>
            </a:extLst>
          </p:cNvPr>
          <p:cNvSpPr/>
          <p:nvPr/>
        </p:nvSpPr>
        <p:spPr>
          <a:xfrm>
            <a:off x="5272481" y="2446501"/>
            <a:ext cx="150163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!important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FCA96F8-E7D6-4EE1-9229-81A1FAE2EEDB}"/>
              </a:ext>
            </a:extLst>
          </p:cNvPr>
          <p:cNvSpPr txBox="1"/>
          <p:nvPr/>
        </p:nvSpPr>
        <p:spPr>
          <a:xfrm>
            <a:off x="6940083" y="2446501"/>
            <a:ext cx="2697967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>
                <a:solidFill>
                  <a:srgbClr val="0070C0"/>
                </a:solidFill>
              </a:rPr>
              <a:t>어떤 스타일보다 우선 적용되는 스타일</a:t>
            </a:r>
          </a:p>
        </p:txBody>
      </p:sp>
      <p:sp>
        <p:nvSpPr>
          <p:cNvPr id="54" name="아래쪽 화살표 45">
            <a:extLst>
              <a:ext uri="{FF2B5EF4-FFF2-40B4-BE49-F238E27FC236}">
                <a16:creationId xmlns:a16="http://schemas.microsoft.com/office/drawing/2014/main" id="{67D699E7-256A-448E-9DF4-FC4D253026B8}"/>
              </a:ext>
            </a:extLst>
          </p:cNvPr>
          <p:cNvSpPr/>
          <p:nvPr/>
        </p:nvSpPr>
        <p:spPr>
          <a:xfrm>
            <a:off x="5926823" y="2820234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5735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CJ" id="{0138D6AD-1EF3-49F9-B0E7-D994D6EA1170}" vid="{0129D1E7-6EDF-4F3F-8503-6FA2AFD39B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HCJ</Template>
  <TotalTime>287</TotalTime>
  <Words>634</Words>
  <Application>Microsoft Office PowerPoint</Application>
  <PresentationFormat>와이드스크린</PresentationFormat>
  <Paragraphs>105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TDc_SSiGothic 110</vt:lpstr>
      <vt:lpstr>TDc_SSiGothic 120</vt:lpstr>
      <vt:lpstr>TDc_SSiGothic 140</vt:lpstr>
      <vt:lpstr>맑은 고딕</vt:lpstr>
      <vt:lpstr>Arial</vt:lpstr>
      <vt:lpstr>1_Office 테마</vt:lpstr>
      <vt:lpstr>06. CSS 기본</vt:lpstr>
      <vt:lpstr>웹 문서에 디자인 입히기</vt:lpstr>
      <vt:lpstr>스타일과 스타일 시트</vt:lpstr>
      <vt:lpstr>스타일과 스타일 시트</vt:lpstr>
      <vt:lpstr>CSS 기본 선택자</vt:lpstr>
      <vt:lpstr>CSS 기본 선택자</vt:lpstr>
      <vt:lpstr>CSS 기본 선택자</vt:lpstr>
      <vt:lpstr>캐스케이딩 스타일 시트</vt:lpstr>
      <vt:lpstr>캐스케이딩 스타일 시트</vt:lpstr>
      <vt:lpstr>캐스케이딩 스타일 시트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06. CSS 기본</dc:title>
  <dc:creator>Ko Kyunghee</dc:creator>
  <cp:lastModifiedBy>Ko Kyunghee</cp:lastModifiedBy>
  <cp:revision>15</cp:revision>
  <dcterms:created xsi:type="dcterms:W3CDTF">2020-12-30T08:34:40Z</dcterms:created>
  <dcterms:modified xsi:type="dcterms:W3CDTF">2021-02-06T11:43:37Z</dcterms:modified>
</cp:coreProperties>
</file>