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07. </a:t>
            </a:r>
            <a:r>
              <a:rPr lang="ko-KR" altLang="en-US"/>
              <a:t>텍스트를 표현하는 다양한 스타일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글꼴 관련 스타일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190102-7915-4123-BF0A-CCE36BBC96B5}"/>
              </a:ext>
            </a:extLst>
          </p:cNvPr>
          <p:cNvGrpSpPr/>
          <p:nvPr/>
        </p:nvGrpSpPr>
        <p:grpSpPr>
          <a:xfrm>
            <a:off x="2308161" y="2841936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27AFCE-6A3E-4080-9562-1AA10A2458B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8EBFBA-D9F6-4005-B4C7-D7F32D92973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폰트 사용하기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15C905-75E9-4CCE-91A8-8677B974AA9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11C891-D0FA-4213-A385-F6CC85809563}"/>
              </a:ext>
            </a:extLst>
          </p:cNvPr>
          <p:cNvGrpSpPr/>
          <p:nvPr/>
        </p:nvGrpSpPr>
        <p:grpSpPr>
          <a:xfrm>
            <a:off x="2308161" y="3534452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A238E7-E65F-4196-A118-28D9CC36DD9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036F03-FDA9-491C-A08C-F294796862F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 관련 스타일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42124B9-8603-464E-9FD2-F9E6A1C7D3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093C7D-5C10-43DE-845B-A91F6E45BFFE}"/>
              </a:ext>
            </a:extLst>
          </p:cNvPr>
          <p:cNvGrpSpPr/>
          <p:nvPr/>
        </p:nvGrpSpPr>
        <p:grpSpPr>
          <a:xfrm>
            <a:off x="2308161" y="4226968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778694-ABDD-4673-AFC2-5ED77E6EA9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E819D9-B02A-4FA0-A71F-CC220E583D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목록 스타일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7314E2-DA0E-4614-8CFF-622D657C9BD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4FF78F-0075-41F3-9F5D-1591336AE9B1}"/>
              </a:ext>
            </a:extLst>
          </p:cNvPr>
          <p:cNvGrpSpPr/>
          <p:nvPr/>
        </p:nvGrpSpPr>
        <p:grpSpPr>
          <a:xfrm>
            <a:off x="2308161" y="4919483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443280-ACF7-47BE-9DE8-E624AD53465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D20EE6-141B-466A-BFFD-8F7844DC44B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표 스타일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D2C0CC9-3EDC-4009-A45A-5F59689893E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text-transform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511729" y="1373179"/>
            <a:ext cx="3724712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영문 텍스트의 대문자나 소문자를 바꾸는 속성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62B9DD-8B5E-42BC-B8A7-7F6EB687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828583"/>
            <a:ext cx="4255732" cy="1744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61406D-63DF-4DEB-8904-214BE6901412}"/>
              </a:ext>
            </a:extLst>
          </p:cNvPr>
          <p:cNvSpPr txBox="1"/>
          <p:nvPr/>
        </p:nvSpPr>
        <p:spPr>
          <a:xfrm>
            <a:off x="6711191" y="1065402"/>
            <a:ext cx="359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letter-spacing, word-spacing</a:t>
            </a:r>
            <a:r>
              <a:rPr lang="ko-KR" altLang="en-US" sz="1400" b="1"/>
              <a:t> 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036551-9C6A-4639-873F-98B4EAD86EBE}"/>
              </a:ext>
            </a:extLst>
          </p:cNvPr>
          <p:cNvSpPr/>
          <p:nvPr/>
        </p:nvSpPr>
        <p:spPr>
          <a:xfrm>
            <a:off x="6711193" y="1373179"/>
            <a:ext cx="3724712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글자간</a:t>
            </a:r>
            <a:r>
              <a:rPr lang="en-US" altLang="ko-KR" sz="1200"/>
              <a:t> </a:t>
            </a:r>
            <a:r>
              <a:rPr lang="ko-KR" altLang="en-US" sz="1200"/>
              <a:t>간격</a:t>
            </a:r>
            <a:r>
              <a:rPr lang="en-US" altLang="ko-KR" sz="1200"/>
              <a:t>, </a:t>
            </a:r>
            <a:r>
              <a:rPr lang="ko-KR" altLang="en-US" sz="1200"/>
              <a:t>단어간 간격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4B29380-6845-426D-BA73-ECAA18F1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84" y="1828583"/>
            <a:ext cx="2547174" cy="483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5C2C6C-0C74-446E-AA1C-E8F06B84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" y="3689290"/>
            <a:ext cx="4687535" cy="21997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A8AB56E-7A2A-4024-BFE7-FB386D570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41" y="4826000"/>
            <a:ext cx="2133600" cy="1895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7D913D-FCE2-41E0-B6EA-C168181D3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191" y="2428755"/>
            <a:ext cx="3235092" cy="25461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685A0D3-C020-442B-B506-145975A64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127" y="4384929"/>
            <a:ext cx="2139721" cy="21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3FDB2-D129-4FBC-8C3C-83C930605D32}"/>
              </a:ext>
            </a:extLst>
          </p:cNvPr>
          <p:cNvSpPr txBox="1"/>
          <p:nvPr/>
        </p:nvSpPr>
        <p:spPr>
          <a:xfrm>
            <a:off x="472439" y="1049484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list-style-type </a:t>
            </a:r>
            <a:r>
              <a:rPr lang="ko-KR" altLang="en-US" sz="1600" b="1"/>
              <a:t>속성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D0A6A9-195B-4BC3-A903-2A5349D711CC}"/>
              </a:ext>
            </a:extLst>
          </p:cNvPr>
          <p:cNvSpPr/>
          <p:nvPr/>
        </p:nvSpPr>
        <p:spPr>
          <a:xfrm>
            <a:off x="426182" y="1510235"/>
            <a:ext cx="53118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BB91E6-89A4-4EBB-802D-670BE1E4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" y="1966049"/>
            <a:ext cx="5038944" cy="2774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3F436C-DD33-48F2-B841-E4DA3E14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4" y="773757"/>
            <a:ext cx="4626452" cy="55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279D0-B9D9-4124-9779-17BC27628363}"/>
              </a:ext>
            </a:extLst>
          </p:cNvPr>
          <p:cNvSpPr txBox="1"/>
          <p:nvPr/>
        </p:nvSpPr>
        <p:spPr>
          <a:xfrm>
            <a:off x="593963" y="1066262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list-style-image </a:t>
            </a:r>
            <a:r>
              <a:rPr lang="ko-KR" altLang="en-US" sz="1600" b="1"/>
              <a:t>속성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23185-FECA-402A-876D-C1AE978DD377}"/>
              </a:ext>
            </a:extLst>
          </p:cNvPr>
          <p:cNvSpPr/>
          <p:nvPr/>
        </p:nvSpPr>
        <p:spPr>
          <a:xfrm>
            <a:off x="593963" y="1510235"/>
            <a:ext cx="53118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52F6B-B536-4B74-A1C7-5FD40BB794D1}"/>
              </a:ext>
            </a:extLst>
          </p:cNvPr>
          <p:cNvSpPr txBox="1"/>
          <p:nvPr/>
        </p:nvSpPr>
        <p:spPr>
          <a:xfrm>
            <a:off x="593963" y="2826607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list-style-position </a:t>
            </a:r>
            <a:r>
              <a:rPr lang="ko-KR" altLang="en-US" sz="1600" b="1"/>
              <a:t>속성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08A09A-A368-45AD-A168-DCB31CC38A7D}"/>
              </a:ext>
            </a:extLst>
          </p:cNvPr>
          <p:cNvSpPr/>
          <p:nvPr/>
        </p:nvSpPr>
        <p:spPr>
          <a:xfrm>
            <a:off x="593963" y="3262191"/>
            <a:ext cx="36844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1267E-D7CD-4CD9-8D48-66277E50A3F9}"/>
              </a:ext>
            </a:extLst>
          </p:cNvPr>
          <p:cNvSpPr txBox="1"/>
          <p:nvPr/>
        </p:nvSpPr>
        <p:spPr>
          <a:xfrm>
            <a:off x="6543413" y="1074651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 </a:t>
            </a:r>
            <a:r>
              <a:rPr lang="ko-KR" altLang="en-US" sz="1600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6D1D80-93D3-4D82-AA57-AD5003DFEB74}"/>
              </a:ext>
            </a:extLst>
          </p:cNvPr>
          <p:cNvSpPr/>
          <p:nvPr/>
        </p:nvSpPr>
        <p:spPr>
          <a:xfrm>
            <a:off x="6543414" y="1510235"/>
            <a:ext cx="51340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2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753D7-F1A8-410E-B0A7-3C84B689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3" y="1958001"/>
            <a:ext cx="4093789" cy="318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A54FC1-829C-4B00-9FCE-63663C237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12" b="5896"/>
          <a:stretch/>
        </p:blipFill>
        <p:spPr>
          <a:xfrm>
            <a:off x="581026" y="3769296"/>
            <a:ext cx="3684422" cy="318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04CB73-5565-425A-ABD0-F3082FDB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7" y="4196002"/>
            <a:ext cx="4093790" cy="8576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B38A5A2-7F35-4224-B145-409ECE01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94" y="2190557"/>
            <a:ext cx="4697579" cy="2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D664-1A19-40C8-84CF-BD80C4A3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85EF7-DE2F-4583-8DCF-52E507AAB8AB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caption-side</a:t>
            </a:r>
            <a:endParaRPr lang="ko-KR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A4529-7A3F-4BB9-A320-DD9CEB1B6397}"/>
              </a:ext>
            </a:extLst>
          </p:cNvPr>
          <p:cNvSpPr txBox="1"/>
          <p:nvPr/>
        </p:nvSpPr>
        <p:spPr>
          <a:xfrm>
            <a:off x="620786" y="1647535"/>
            <a:ext cx="53605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캡션</a:t>
            </a:r>
            <a:r>
              <a:rPr lang="en-US" altLang="ko-KR" sz="1200"/>
              <a:t>(</a:t>
            </a:r>
            <a:r>
              <a:rPr lang="ko-KR" altLang="en-US" sz="1200"/>
              <a:t>설명글</a:t>
            </a:r>
            <a:r>
              <a:rPr lang="en-US" altLang="ko-KR" sz="1200"/>
              <a:t>)</a:t>
            </a:r>
            <a:r>
              <a:rPr lang="ko-KR" altLang="en-US" sz="1200"/>
              <a:t>은 기본으로 표 위쪽에 표시됨</a:t>
            </a:r>
            <a:r>
              <a:rPr lang="en-US" altLang="ko-KR" sz="12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 속성을 이용해 아래쪽에 표시 가능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B2B7C-26D5-443A-A1EC-CAB99A41F537}"/>
              </a:ext>
            </a:extLst>
          </p:cNvPr>
          <p:cNvSpPr txBox="1"/>
          <p:nvPr/>
        </p:nvSpPr>
        <p:spPr>
          <a:xfrm>
            <a:off x="6824443" y="1099606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border-collapse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697EE-D95C-4308-8D13-87DCAE37FFE0}"/>
              </a:ext>
            </a:extLst>
          </p:cNvPr>
          <p:cNvSpPr txBox="1"/>
          <p:nvPr/>
        </p:nvSpPr>
        <p:spPr>
          <a:xfrm>
            <a:off x="6824443" y="1554699"/>
            <a:ext cx="35401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표 테두리와 셀 테두리를 합칠 것인지 설정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F17B2-2BC2-45F6-BE76-7A943837340F}"/>
              </a:ext>
            </a:extLst>
          </p:cNvPr>
          <p:cNvSpPr txBox="1"/>
          <p:nvPr/>
        </p:nvSpPr>
        <p:spPr>
          <a:xfrm>
            <a:off x="520117" y="319910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4031E-9A2D-4562-AF61-A7A104C77515}"/>
              </a:ext>
            </a:extLst>
          </p:cNvPr>
          <p:cNvSpPr txBox="1"/>
          <p:nvPr/>
        </p:nvSpPr>
        <p:spPr>
          <a:xfrm>
            <a:off x="620786" y="3714125"/>
            <a:ext cx="536056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표의</a:t>
            </a:r>
            <a:r>
              <a:rPr lang="en-US" altLang="ko-KR" sz="1200"/>
              <a:t> </a:t>
            </a:r>
            <a:r>
              <a:rPr lang="ko-KR" altLang="en-US" sz="1200"/>
              <a:t>바깥 테두리와 셀 테두리 모두 지정해야 함</a:t>
            </a:r>
            <a:r>
              <a:rPr lang="en-US" altLang="ko-KR" sz="12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08ADE-F5DC-49E0-8D26-60E28B3B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7" y="2358561"/>
            <a:ext cx="2241871" cy="274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D29877-6CF2-4FC5-8B1F-6E25052D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20117" y="4238619"/>
            <a:ext cx="2199008" cy="1780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B6F2A9-3635-4C38-AD77-933918C0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763" y="2095052"/>
            <a:ext cx="2623823" cy="223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EFD386-9666-4405-9C00-4A0ADB1F8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040" y="2453201"/>
            <a:ext cx="3267512" cy="834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2C9FF1-2CB7-4E0B-89AB-67F59FBF7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781" y="3880933"/>
            <a:ext cx="2204634" cy="2308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56A1C1-2077-492F-B535-811834D6C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139" y="3880933"/>
            <a:ext cx="2051744" cy="18665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E8DDC3-AC4C-4E27-8B4F-E02951BE3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704" y="4149344"/>
            <a:ext cx="2099516" cy="2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A12DD0-A260-43A3-A8E1-AC1058C3A40B}"/>
              </a:ext>
            </a:extLst>
          </p:cNvPr>
          <p:cNvCxnSpPr/>
          <p:nvPr/>
        </p:nvCxnSpPr>
        <p:spPr>
          <a:xfrm>
            <a:off x="6096000" y="872455"/>
            <a:ext cx="0" cy="57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D87596-654B-4108-BFE7-4A7DC28585AB}"/>
              </a:ext>
            </a:extLst>
          </p:cNvPr>
          <p:cNvSpPr txBox="1"/>
          <p:nvPr/>
        </p:nvSpPr>
        <p:spPr>
          <a:xfrm>
            <a:off x="511728" y="1065402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font-family </a:t>
            </a:r>
            <a:r>
              <a:rPr lang="ko-KR" altLang="en-US" sz="1600" b="1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91D5F-50BA-4E0C-B0D9-A5E2664B9669}"/>
              </a:ext>
            </a:extLst>
          </p:cNvPr>
          <p:cNvSpPr txBox="1"/>
          <p:nvPr/>
        </p:nvSpPr>
        <p:spPr>
          <a:xfrm>
            <a:off x="645952" y="1921734"/>
            <a:ext cx="505856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웹 문서에서 사용할 글꼴 </a:t>
            </a:r>
            <a:r>
              <a:rPr lang="ko-KR" altLang="en-US" sz="1200"/>
              <a:t>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&lt;body&gt; 태그를 비롯해 &lt;p&gt; 태그나 &lt;h</a:t>
            </a:r>
            <a:r>
              <a:rPr lang="en-US" altLang="ko-KR" sz="1200" i="1"/>
              <a:t>n&gt;</a:t>
            </a:r>
            <a:r>
              <a:rPr lang="en-US" altLang="ko-KR" sz="1200"/>
              <a:t> 태그처럼 텍스트를 사용하는 요소들에서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지정한 글꼴이 없을 경우에 대비해 두 번째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세 번째  글꼴까지 지정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둘 이상의 글꼴 이름을 지정할 때는 쉼표</a:t>
            </a:r>
            <a:r>
              <a:rPr lang="en-US" altLang="ko-KR" sz="1200">
                <a:solidFill>
                  <a:srgbClr val="57585A"/>
                </a:solidFill>
                <a:latin typeface="TDc_SSiMyungJo 120"/>
              </a:rPr>
              <a:t>(,)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로 글꼴 구분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&lt;body&gt; </a:t>
            </a:r>
            <a:r>
              <a:rPr lang="ko-KR" altLang="en-US" sz="1200"/>
              <a:t>태그 스타일에서 한 번 정의하면 문서 전체에 적용되고 문서 안의 모든 자식 요소에 계속 같은 글꼴이 사용됨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0A897B-C92C-4961-93FD-72C55233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2" y="1536420"/>
            <a:ext cx="3668257" cy="2273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CC8738-960A-4309-8498-9A5AF3E1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2" y="4311195"/>
            <a:ext cx="2678361" cy="482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7C0877-45D9-47A9-B3F4-15309CB9AF6A}"/>
              </a:ext>
            </a:extLst>
          </p:cNvPr>
          <p:cNvSpPr txBox="1"/>
          <p:nvPr/>
        </p:nvSpPr>
        <p:spPr>
          <a:xfrm>
            <a:off x="6742235" y="1176658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font-size </a:t>
            </a:r>
            <a:r>
              <a:rPr lang="ko-KR" altLang="en-US" sz="1600" b="1"/>
              <a:t>속성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56CB04-EE6A-4F86-91B7-D330F3CA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13" y="1681813"/>
            <a:ext cx="3477543" cy="4103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0BAC43-35F6-4966-9CBC-8AD159006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013" y="2187336"/>
            <a:ext cx="3150927" cy="941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59BEA8-BD57-4FE8-AA35-C7A184036C6D}"/>
              </a:ext>
            </a:extLst>
          </p:cNvPr>
          <p:cNvSpPr txBox="1"/>
          <p:nvPr/>
        </p:nvSpPr>
        <p:spPr>
          <a:xfrm>
            <a:off x="6851013" y="3658448"/>
            <a:ext cx="413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키워드를 사용해 글자 크기 지정하기</a:t>
            </a:r>
            <a:endParaRPr lang="en-US" altLang="ko-KR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6851013" y="4754430"/>
            <a:ext cx="413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단위를 사용해 글자 크기 지정하기</a:t>
            </a:r>
            <a:endParaRPr lang="en-US" altLang="ko-KR" sz="1200" b="1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F02B12A-52C0-441D-B1DF-936248E96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997" y="4032087"/>
            <a:ext cx="4078578" cy="2906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847422-B4B1-4A05-B302-49400F328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337" y="5074252"/>
            <a:ext cx="4492299" cy="13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763" y="3818909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font-weight </a:t>
            </a:r>
            <a:r>
              <a:rPr lang="ko-KR" altLang="en-US" sz="1600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9763" y="4278688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font-style </a:t>
            </a:r>
            <a:r>
              <a:rPr lang="ko-KR" altLang="en-US" sz="1600" b="1"/>
              <a:t>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DFA9F3-3D36-4987-B966-F25638152A2D}"/>
              </a:ext>
            </a:extLst>
          </p:cNvPr>
          <p:cNvSpPr/>
          <p:nvPr/>
        </p:nvSpPr>
        <p:spPr>
          <a:xfrm>
            <a:off x="629174" y="1652934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A2918-186A-4061-A43A-AA6F9D32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" y="2105853"/>
            <a:ext cx="3936359" cy="1349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678F9-E310-468B-A24D-C63F6016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739107"/>
            <a:ext cx="4186775" cy="1636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E44E7D-FA82-40A6-BFAE-1DF3D0C8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96" y="1218322"/>
            <a:ext cx="5601141" cy="52694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F7FB36-22B1-404F-8A60-4580B91F3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70" y="3988186"/>
            <a:ext cx="2743030" cy="14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2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웹 폰트란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DA9637-19DF-4C9F-93CE-15BD035021A6}"/>
              </a:ext>
            </a:extLst>
          </p:cNvPr>
          <p:cNvSpPr/>
          <p:nvPr/>
        </p:nvSpPr>
        <p:spPr>
          <a:xfrm>
            <a:off x="607087" y="1596080"/>
            <a:ext cx="1100327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다운로드시켜 사용하는 글꼴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 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@font-face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속성 사용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7B1CA-5B2E-44BD-B460-B1C60C472EFD}"/>
              </a:ext>
            </a:extLst>
          </p:cNvPr>
          <p:cNvSpPr txBox="1"/>
          <p:nvPr/>
        </p:nvSpPr>
        <p:spPr>
          <a:xfrm>
            <a:off x="607087" y="3067637"/>
            <a:ext cx="510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직접 웹 폰트 업로드해 사용하기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92C210-D74F-4ABC-AE79-DFCE99F61FBB}"/>
              </a:ext>
            </a:extLst>
          </p:cNvPr>
          <p:cNvSpPr/>
          <p:nvPr/>
        </p:nvSpPr>
        <p:spPr>
          <a:xfrm>
            <a:off x="542630" y="3492073"/>
            <a:ext cx="4532710" cy="227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웹 폰트 파일 준비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eot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, woff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100" i="1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)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(IE8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이하 고려해야 하면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eot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 선언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woff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53538-010E-40CC-BC4E-61CD0673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09" y="2296688"/>
            <a:ext cx="5276675" cy="4451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85107-55F5-405E-B6EF-57EE9D5D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44" y="4857882"/>
            <a:ext cx="2672680" cy="14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구글 폰트 사용하기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151C9-50BD-455A-BEC2-15B87957309B}"/>
              </a:ext>
            </a:extLst>
          </p:cNvPr>
          <p:cNvSpPr/>
          <p:nvPr/>
        </p:nvSpPr>
        <p:spPr>
          <a:xfrm>
            <a:off x="629174" y="1641645"/>
            <a:ext cx="4938037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  <a:hlinkClick r:id="rId2"/>
              </a:rPr>
              <a:t>https://fonts.google.com/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글꼴 이름 기억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태그 안에 붙여넣음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속성에서 웹 폰트 글꼴 이름 사용</a:t>
            </a:r>
            <a:endParaRPr lang="ko-KR" altLang="en-US" sz="12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2BA528C-3C22-4354-BF63-FD459D3A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" y="3523376"/>
            <a:ext cx="4151677" cy="2678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857189-B09F-46AD-9524-6223CED4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00" y="4488721"/>
            <a:ext cx="2944580" cy="150940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9E29CA-3A7F-4B90-A430-58511474D8BA}"/>
              </a:ext>
            </a:extLst>
          </p:cNvPr>
          <p:cNvGrpSpPr/>
          <p:nvPr/>
        </p:nvGrpSpPr>
        <p:grpSpPr>
          <a:xfrm>
            <a:off x="3783435" y="2078918"/>
            <a:ext cx="6982485" cy="3919210"/>
            <a:chOff x="3783435" y="2078918"/>
            <a:chExt cx="6982485" cy="39192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060807-0F9A-42F2-AE41-C9E61C8875C0}"/>
                </a:ext>
              </a:extLst>
            </p:cNvPr>
            <p:cNvSpPr/>
            <p:nvPr/>
          </p:nvSpPr>
          <p:spPr>
            <a:xfrm>
              <a:off x="3783435" y="4862626"/>
              <a:ext cx="1082180" cy="632163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50C97C-25AC-48E6-8940-C7B710B18A7E}"/>
                </a:ext>
              </a:extLst>
            </p:cNvPr>
            <p:cNvSpPr/>
            <p:nvPr/>
          </p:nvSpPr>
          <p:spPr>
            <a:xfrm>
              <a:off x="3783435" y="5662569"/>
              <a:ext cx="1082180" cy="335559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0A19998-F7EE-4085-8B93-48A85712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1945" y="2078918"/>
              <a:ext cx="4233975" cy="1819866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0C38E3B-95C6-4589-AC93-ADC471134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032" y="2684478"/>
              <a:ext cx="1678913" cy="217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9C758B-A38A-4F13-AB96-2386F8B31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5" y="3523376"/>
              <a:ext cx="1862312" cy="213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4595A-F8B5-441B-B2E9-F48B23806CAC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color </a:t>
            </a:r>
            <a:r>
              <a:rPr lang="ko-KR" altLang="en-US" sz="1400" b="1"/>
              <a:t>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0BB22-7351-4953-B72F-C64C45A233C0}"/>
              </a:ext>
            </a:extLst>
          </p:cNvPr>
          <p:cNvSpPr/>
          <p:nvPr/>
        </p:nvSpPr>
        <p:spPr>
          <a:xfrm>
            <a:off x="511728" y="1500014"/>
            <a:ext cx="4938037" cy="82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1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rgb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, hsl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10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303210-2DF7-493D-BB0E-F880BB704AC3}"/>
              </a:ext>
            </a:extLst>
          </p:cNvPr>
          <p:cNvGrpSpPr/>
          <p:nvPr/>
        </p:nvGrpSpPr>
        <p:grpSpPr>
          <a:xfrm>
            <a:off x="6440127" y="4157427"/>
            <a:ext cx="4890782" cy="2114026"/>
            <a:chOff x="494950" y="3825380"/>
            <a:chExt cx="4890782" cy="211402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D0E0EB-4E19-4BA8-A859-61CAC2C7C624}"/>
                </a:ext>
              </a:extLst>
            </p:cNvPr>
            <p:cNvSpPr/>
            <p:nvPr/>
          </p:nvSpPr>
          <p:spPr>
            <a:xfrm>
              <a:off x="494950" y="4010045"/>
              <a:ext cx="4890782" cy="1929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9A0551-ECD4-40F5-B330-A2742ADA14B5}"/>
                </a:ext>
              </a:extLst>
            </p:cNvPr>
            <p:cNvSpPr txBox="1"/>
            <p:nvPr/>
          </p:nvSpPr>
          <p:spPr>
            <a:xfrm>
              <a:off x="612397" y="3825380"/>
              <a:ext cx="137579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rgb/rgba</a:t>
              </a:r>
              <a:r>
                <a:rPr lang="ko-KR" altLang="en-US" sz="1200" b="1"/>
                <a:t> 표기법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E46717-35DC-4BE1-8F41-89CE598C7D7D}"/>
                </a:ext>
              </a:extLst>
            </p:cNvPr>
            <p:cNvSpPr txBox="1"/>
            <p:nvPr/>
          </p:nvSpPr>
          <p:spPr>
            <a:xfrm>
              <a:off x="701878" y="4207092"/>
              <a:ext cx="4599963" cy="160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color:rgb(255,0,0)</a:t>
              </a:r>
              <a:r>
                <a:rPr lang="ko-KR" altLang="en-US" sz="1100"/>
                <a:t>처럼 세 자리의 숫자로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앞의 숫자부터 빨강</a:t>
              </a:r>
              <a:r>
                <a:rPr lang="en-US" altLang="ko-KR" sz="1100"/>
                <a:t>, </a:t>
              </a:r>
              <a:r>
                <a:rPr lang="ko-KR" altLang="en-US" sz="1100"/>
                <a:t>초록</a:t>
              </a:r>
              <a:r>
                <a:rPr lang="en-US" altLang="ko-KR" sz="1100"/>
                <a:t>, </a:t>
              </a:r>
              <a:r>
                <a:rPr lang="ko-KR" altLang="en-US" sz="1100"/>
                <a:t>파랑의 양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하나도 섞이지 않았을 때는 </a:t>
              </a:r>
              <a:r>
                <a:rPr lang="en-US" altLang="ko-KR" sz="1100"/>
                <a:t>0, </a:t>
              </a:r>
              <a:r>
                <a:rPr lang="ko-KR" altLang="en-US" sz="1100"/>
                <a:t>가득 섞였을 때는 </a:t>
              </a:r>
              <a:r>
                <a:rPr lang="en-US" altLang="ko-KR" sz="1100"/>
                <a:t>255</a:t>
              </a:r>
              <a:endParaRPr lang="ko-KR" altLang="en-US" sz="1100"/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투명도를 조절할 때는 마지막에 알파값 추가 </a:t>
              </a:r>
              <a:br>
                <a:rPr lang="en-US" altLang="ko-KR" sz="1100"/>
              </a:br>
              <a:r>
                <a:rPr lang="ko-KR" altLang="en-US" sz="1100"/>
                <a:t>예</a:t>
              </a:r>
              <a:r>
                <a:rPr lang="en-US" altLang="ko-KR" sz="1100"/>
                <a:t>) color:rgba(255,0,0,.3) </a:t>
              </a:r>
              <a:endParaRPr lang="ko-KR" altLang="en-US" sz="1100"/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알파값은 불투명도를 나타내는 값으로 </a:t>
              </a:r>
              <a:r>
                <a:rPr lang="en-US" altLang="ko-KR" sz="1100"/>
                <a:t>0~1 </a:t>
              </a:r>
              <a:r>
                <a:rPr lang="ko-KR" altLang="en-US" sz="1100"/>
                <a:t>값 중에서 사용</a:t>
              </a:r>
              <a:br>
                <a:rPr lang="en-US" altLang="ko-KR" sz="1100"/>
              </a:br>
              <a:r>
                <a:rPr lang="en-US" altLang="ko-KR" sz="1100"/>
                <a:t>(1</a:t>
              </a:r>
              <a:r>
                <a:rPr lang="ko-KR" altLang="en-US" sz="1100"/>
                <a:t>은 불투명</a:t>
              </a:r>
              <a:r>
                <a:rPr lang="en-US" altLang="ko-KR" sz="1100"/>
                <a:t>, 0</a:t>
              </a:r>
              <a:r>
                <a:rPr lang="ko-KR" altLang="en-US" sz="1100"/>
                <a:t>은 완전 투명</a:t>
              </a:r>
              <a:r>
                <a:rPr lang="en-US" altLang="ko-KR" sz="1100"/>
                <a:t>)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96CA9-F483-422E-B78E-D9472E4DF44B}"/>
              </a:ext>
            </a:extLst>
          </p:cNvPr>
          <p:cNvGrpSpPr/>
          <p:nvPr/>
        </p:nvGrpSpPr>
        <p:grpSpPr>
          <a:xfrm>
            <a:off x="707652" y="4181107"/>
            <a:ext cx="5081111" cy="2097247"/>
            <a:chOff x="6378430" y="1107347"/>
            <a:chExt cx="4896374" cy="209724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9D1B4A-9CD1-4B91-9A2A-0C01A6CB0E70}"/>
                </a:ext>
              </a:extLst>
            </p:cNvPr>
            <p:cNvSpPr/>
            <p:nvPr/>
          </p:nvSpPr>
          <p:spPr>
            <a:xfrm>
              <a:off x="6378430" y="1308683"/>
              <a:ext cx="4762150" cy="1895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158E7-5907-4BF8-A235-A6C8A726246C}"/>
                </a:ext>
              </a:extLst>
            </p:cNvPr>
            <p:cNvSpPr txBox="1"/>
            <p:nvPr/>
          </p:nvSpPr>
          <p:spPr>
            <a:xfrm>
              <a:off x="6512654" y="1107347"/>
              <a:ext cx="136460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hsl/hsla </a:t>
              </a:r>
              <a:r>
                <a:rPr lang="ko-KR" altLang="en-US" sz="1200" b="1"/>
                <a:t>표기법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88C202-0D7F-4927-AF2C-6243B1D6E03D}"/>
                </a:ext>
              </a:extLst>
            </p:cNvPr>
            <p:cNvSpPr txBox="1"/>
            <p:nvPr/>
          </p:nvSpPr>
          <p:spPr>
            <a:xfrm>
              <a:off x="6512654" y="1452776"/>
              <a:ext cx="4762150" cy="1583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color:hsl(240, 100%, 50%) </a:t>
              </a:r>
              <a:r>
                <a:rPr lang="ko-KR" altLang="en-US" sz="1100"/>
                <a:t>처럼 세 자리의 숫자로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앞의 숫자부터 색상</a:t>
              </a:r>
              <a:r>
                <a:rPr lang="en-US" altLang="ko-KR" sz="1100"/>
                <a:t>(hue), </a:t>
              </a:r>
              <a:r>
                <a:rPr lang="ko-KR" altLang="en-US" sz="1100"/>
                <a:t>채도</a:t>
              </a:r>
              <a:r>
                <a:rPr lang="en-US" altLang="ko-KR" sz="1100"/>
                <a:t>(saturation), </a:t>
              </a:r>
              <a:r>
                <a:rPr lang="ko-KR" altLang="en-US" sz="1100"/>
                <a:t>밝기</a:t>
              </a:r>
              <a:r>
                <a:rPr lang="en-US" altLang="ko-KR" sz="1100"/>
                <a:t>(light)</a:t>
              </a:r>
              <a:r>
                <a:rPr lang="ko-KR" altLang="en-US" sz="1100"/>
                <a:t>의 양</a:t>
              </a:r>
              <a:r>
                <a:rPr lang="en-US" altLang="ko-KR" sz="11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투명도를 조절할 때는 마지막에 알파값 추가 </a:t>
              </a:r>
              <a:br>
                <a:rPr lang="en-US" altLang="ko-KR" sz="1100"/>
              </a:br>
              <a:r>
                <a:rPr lang="ko-KR" altLang="en-US" sz="1100"/>
                <a:t>예</a:t>
              </a:r>
              <a:r>
                <a:rPr lang="en-US" altLang="ko-KR" sz="1100"/>
                <a:t>) hsla(240,100%,50%,0.3)</a:t>
              </a:r>
              <a:endParaRPr lang="ko-KR" altLang="en-US" sz="11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알파값은 불투명도를 나타내는 값으로 </a:t>
              </a:r>
              <a:r>
                <a:rPr lang="en-US" altLang="ko-KR" sz="1100"/>
                <a:t>0~1 </a:t>
              </a:r>
              <a:r>
                <a:rPr lang="ko-KR" altLang="en-US" sz="1100"/>
                <a:t>값 중에서 사용</a:t>
              </a:r>
              <a:br>
                <a:rPr lang="en-US" altLang="ko-KR" sz="1100"/>
              </a:br>
              <a:r>
                <a:rPr lang="en-US" altLang="ko-KR" sz="1100"/>
                <a:t>(1</a:t>
              </a:r>
              <a:r>
                <a:rPr lang="ko-KR" altLang="en-US" sz="1100"/>
                <a:t>은 불투명</a:t>
              </a:r>
              <a:r>
                <a:rPr lang="en-US" altLang="ko-KR" sz="1100"/>
                <a:t>, 0</a:t>
              </a:r>
              <a:r>
                <a:rPr lang="ko-KR" altLang="en-US" sz="1100"/>
                <a:t>은 완전 투명</a:t>
              </a:r>
              <a:r>
                <a:rPr lang="en-US" altLang="ko-KR" sz="1100"/>
                <a:t>)</a:t>
              </a:r>
              <a:endParaRPr lang="ko-KR" altLang="en-US" sz="110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BDC31C-F33A-434A-8767-F7C130CEA9DE}"/>
              </a:ext>
            </a:extLst>
          </p:cNvPr>
          <p:cNvGrpSpPr/>
          <p:nvPr/>
        </p:nvGrpSpPr>
        <p:grpSpPr>
          <a:xfrm>
            <a:off x="6440126" y="1782764"/>
            <a:ext cx="4884871" cy="2097247"/>
            <a:chOff x="494950" y="1107347"/>
            <a:chExt cx="4479722" cy="20972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2612E7-E49F-4B94-B529-1818009F2523}"/>
                </a:ext>
              </a:extLst>
            </p:cNvPr>
            <p:cNvSpPr/>
            <p:nvPr/>
          </p:nvSpPr>
          <p:spPr>
            <a:xfrm>
              <a:off x="494950" y="1308683"/>
              <a:ext cx="4479722" cy="1895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725DAF-1EE5-4649-AAB3-0BA4E24B4DEA}"/>
                </a:ext>
              </a:extLst>
            </p:cNvPr>
            <p:cNvSpPr txBox="1"/>
            <p:nvPr/>
          </p:nvSpPr>
          <p:spPr>
            <a:xfrm>
              <a:off x="746619" y="1635853"/>
              <a:ext cx="4130001" cy="138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#ffffff </a:t>
              </a:r>
              <a:r>
                <a:rPr lang="ko-KR" altLang="en-US" sz="1100"/>
                <a:t>처럼 </a:t>
              </a:r>
              <a:r>
                <a:rPr lang="en-US" altLang="ko-KR" sz="1100"/>
                <a:t>#</a:t>
              </a:r>
              <a:r>
                <a:rPr lang="ko-KR" altLang="en-US" sz="1100"/>
                <a:t>과 함께 </a:t>
              </a:r>
              <a:r>
                <a:rPr lang="en-US" altLang="ko-KR" sz="1100"/>
                <a:t>6</a:t>
              </a:r>
              <a:r>
                <a:rPr lang="ko-KR" altLang="en-US" sz="1100"/>
                <a:t>자리의 </a:t>
              </a:r>
              <a:r>
                <a:rPr lang="en-US" altLang="ko-KR" sz="1100"/>
                <a:t>16</a:t>
              </a:r>
              <a:r>
                <a:rPr lang="ko-KR" altLang="en-US" sz="1100"/>
                <a:t>진수로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앞에서부터 두자리씩 묶어 빨강</a:t>
              </a:r>
              <a:r>
                <a:rPr lang="en-US" altLang="ko-KR" sz="1100"/>
                <a:t>, </a:t>
              </a:r>
              <a:r>
                <a:rPr lang="ko-KR" altLang="en-US" sz="1100"/>
                <a:t>초록</a:t>
              </a:r>
              <a:r>
                <a:rPr lang="en-US" altLang="ko-KR" sz="1100"/>
                <a:t>, </a:t>
              </a:r>
              <a:r>
                <a:rPr lang="ko-KR" altLang="en-US" sz="1100"/>
                <a:t>파랑의 양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하나도 섞이지 않았을 때는 </a:t>
              </a:r>
              <a:r>
                <a:rPr lang="en-US" altLang="ko-KR" sz="1100"/>
                <a:t>00, </a:t>
              </a:r>
              <a:r>
                <a:rPr lang="ko-KR" altLang="en-US" sz="1100"/>
                <a:t>가득 섞였을 때는 </a:t>
              </a:r>
              <a:r>
                <a:rPr lang="en-US" altLang="ko-KR" sz="1100"/>
                <a:t>ff</a:t>
              </a:r>
              <a:r>
                <a:rPr lang="ko-KR" altLang="en-US" sz="1100"/>
                <a:t>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000000(</a:t>
              </a:r>
              <a:r>
                <a:rPr lang="ko-KR" altLang="en-US" sz="1100"/>
                <a:t>검은색</a:t>
              </a:r>
              <a:r>
                <a:rPr lang="en-US" altLang="ko-KR" sz="1100"/>
                <a:t>) ~ ffffff(</a:t>
              </a:r>
              <a:r>
                <a:rPr lang="ko-KR" altLang="en-US" sz="1100"/>
                <a:t>흰색</a:t>
              </a:r>
              <a:r>
                <a:rPr lang="en-US" altLang="ko-KR" sz="1100"/>
                <a:t>)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두자리씩 중복될 경우 줄여 사용할 수 있음</a:t>
              </a:r>
              <a:r>
                <a:rPr lang="en-US" altLang="ko-KR" sz="1100"/>
                <a:t>.</a:t>
              </a:r>
              <a:br>
                <a:rPr lang="en-US" altLang="ko-KR" sz="1100"/>
              </a:br>
              <a:r>
                <a:rPr lang="ko-KR" altLang="en-US" sz="1100"/>
                <a:t>예</a:t>
              </a:r>
              <a:r>
                <a:rPr lang="en-US" altLang="ko-KR" sz="1100"/>
                <a:t>) #ffff00 </a:t>
              </a:r>
              <a:r>
                <a:rPr lang="en-US" altLang="ko-KR" sz="1100">
                  <a:sym typeface="Wingdings" panose="05000000000000000000" pitchFamily="2" charset="2"/>
                </a:rPr>
                <a:t> #ff0, #cccccc  #ccc</a:t>
              </a:r>
              <a:endParaRPr lang="ko-KR" altLang="en-US" sz="11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7791D-E568-4452-8CF7-FFB1D81AE57B}"/>
                </a:ext>
              </a:extLst>
            </p:cNvPr>
            <p:cNvSpPr txBox="1"/>
            <p:nvPr/>
          </p:nvSpPr>
          <p:spPr>
            <a:xfrm>
              <a:off x="612397" y="1107347"/>
              <a:ext cx="1251946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16</a:t>
              </a:r>
              <a:r>
                <a:rPr lang="ko-KR" altLang="en-US" sz="1200" b="1"/>
                <a:t>진수 표기법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E099F5-DF64-4F88-936A-DD271798204C}"/>
              </a:ext>
            </a:extLst>
          </p:cNvPr>
          <p:cNvGrpSpPr/>
          <p:nvPr/>
        </p:nvGrpSpPr>
        <p:grpSpPr>
          <a:xfrm>
            <a:off x="707652" y="2354608"/>
            <a:ext cx="4627746" cy="1628448"/>
            <a:chOff x="6378430" y="3833769"/>
            <a:chExt cx="3898084" cy="16554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CB9ABF-782E-4456-A39A-6C5D0BEBB1DF}"/>
                </a:ext>
              </a:extLst>
            </p:cNvPr>
            <p:cNvSpPr/>
            <p:nvPr/>
          </p:nvSpPr>
          <p:spPr>
            <a:xfrm>
              <a:off x="6378430" y="4035105"/>
              <a:ext cx="3898084" cy="1454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CCD573-CE27-42F8-8CF8-7F3C14C9C8D1}"/>
                </a:ext>
              </a:extLst>
            </p:cNvPr>
            <p:cNvSpPr txBox="1"/>
            <p:nvPr/>
          </p:nvSpPr>
          <p:spPr>
            <a:xfrm>
              <a:off x="6512654" y="3833769"/>
              <a:ext cx="148205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색상 이름 표기법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919B5B-2614-4D59-A8C0-5876053DF5C3}"/>
                </a:ext>
              </a:extLst>
            </p:cNvPr>
            <p:cNvSpPr txBox="1"/>
            <p:nvPr/>
          </p:nvSpPr>
          <p:spPr>
            <a:xfrm>
              <a:off x="6512655" y="4318456"/>
              <a:ext cx="362963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잘 알려진 색상 이름으로 표시</a:t>
              </a:r>
              <a:r>
                <a:rPr lang="en-US" altLang="ko-KR" sz="1100"/>
                <a:t>. </a:t>
              </a:r>
              <a:r>
                <a:rPr lang="ko-KR" altLang="en-US" sz="1100"/>
                <a:t>기본 색상 </a:t>
              </a:r>
              <a:r>
                <a:rPr lang="en-US" altLang="ko-KR" sz="1100"/>
                <a:t>16</a:t>
              </a:r>
              <a:r>
                <a:rPr lang="ko-KR" altLang="en-US" sz="1100"/>
                <a:t>가지 </a:t>
              </a:r>
              <a:endParaRPr lang="en-US" altLang="ko-KR" sz="11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웹 안전 색상</a:t>
              </a:r>
              <a:r>
                <a:rPr lang="en-US" altLang="ko-KR" sz="1100"/>
                <a:t>(web-safe color)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모든 브라우저에서 표현할 수 있는 색상</a:t>
              </a:r>
              <a:endParaRPr lang="en-US" altLang="ko-KR" sz="11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기본 </a:t>
              </a:r>
              <a:r>
                <a:rPr lang="en-US" altLang="ko-KR" sz="1100"/>
                <a:t>16</a:t>
              </a:r>
              <a:r>
                <a:rPr lang="ko-KR" altLang="en-US" sz="1100"/>
                <a:t>가지 색상을 포함해 모두 </a:t>
              </a:r>
              <a:r>
                <a:rPr lang="en-US" altLang="ko-KR" sz="1100"/>
                <a:t>216</a:t>
              </a:r>
              <a:r>
                <a:rPr lang="ko-KR" altLang="en-US" sz="1100"/>
                <a:t>가지</a:t>
              </a:r>
              <a:r>
                <a:rPr lang="en-US" altLang="ko-KR" sz="1100"/>
                <a:t> </a:t>
              </a:r>
              <a:endParaRPr lang="ko-KR" altLang="en-US" sz="11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15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text-align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511728" y="1373179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텍스트</a:t>
            </a:r>
            <a:r>
              <a:rPr lang="en-US" altLang="ko-KR" sz="1200"/>
              <a:t> </a:t>
            </a:r>
            <a:r>
              <a:rPr lang="ko-KR" altLang="en-US" sz="1200"/>
              <a:t>정렬 방법 지정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BD82BF-2739-4F51-873B-3ADCF87D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6" y="1826521"/>
            <a:ext cx="4295208" cy="453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2DDF5A-D91C-4B0B-A0AE-E80D0AA4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6" y="2461033"/>
            <a:ext cx="4076700" cy="2305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87336C-825C-4463-A205-2DAD32C9DAA8}"/>
              </a:ext>
            </a:extLst>
          </p:cNvPr>
          <p:cNvSpPr txBox="1"/>
          <p:nvPr/>
        </p:nvSpPr>
        <p:spPr>
          <a:xfrm>
            <a:off x="6391189" y="1065402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line-height </a:t>
            </a:r>
            <a:r>
              <a:rPr lang="ko-KR" altLang="en-US" sz="1600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10F82-B0A4-498C-85B8-572E8A932FFA}"/>
              </a:ext>
            </a:extLst>
          </p:cNvPr>
          <p:cNvSpPr/>
          <p:nvPr/>
        </p:nvSpPr>
        <p:spPr>
          <a:xfrm>
            <a:off x="6391189" y="1510235"/>
            <a:ext cx="5461060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2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2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보통 글자 크기의 </a:t>
            </a:r>
            <a:r>
              <a:rPr lang="en-US" altLang="ko-KR" sz="1200">
                <a:latin typeface="+mn-ea"/>
              </a:rPr>
              <a:t>1.5~2</a:t>
            </a:r>
            <a:r>
              <a:rPr lang="ko-KR" altLang="en-US" sz="1200">
                <a:latin typeface="+mn-ea"/>
              </a:rPr>
              <a:t>배 정도면 적당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간격은 텍스트를 세로 정렬할 때도 유용함</a:t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line-height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의 속성 값을 영역의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height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의 값과 똑같이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65775-73AE-435F-8B99-9A2CDBEF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0" y="3429000"/>
            <a:ext cx="4669129" cy="31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text-decoration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511728" y="1373179"/>
            <a:ext cx="4938037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텍스트에</a:t>
            </a:r>
            <a:r>
              <a:rPr lang="en-US" altLang="ko-KR" sz="1200"/>
              <a:t> </a:t>
            </a:r>
            <a:r>
              <a:rPr lang="ko-KR" altLang="en-US" sz="1200"/>
              <a:t>밑줄을 긋거나 가로지르는 줄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479C84-70C4-4F0C-B597-FB72027B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2230567"/>
            <a:ext cx="4261608" cy="18193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01A7AB-B4E1-409D-8990-7141B6C3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24" y="1278046"/>
            <a:ext cx="4825112" cy="21509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BD0113-741C-4D97-9571-936A620AD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24" y="3700856"/>
            <a:ext cx="3790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7336C-825C-4463-A205-2DAD32C9DAA8}"/>
              </a:ext>
            </a:extLst>
          </p:cNvPr>
          <p:cNvSpPr txBox="1"/>
          <p:nvPr/>
        </p:nvSpPr>
        <p:spPr>
          <a:xfrm>
            <a:off x="539551" y="1203373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text-shadow </a:t>
            </a:r>
            <a:r>
              <a:rPr lang="ko-KR" altLang="en-US" sz="1600" b="1"/>
              <a:t>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F6FE27-680A-4837-9FA4-D1816D5BE7C1}"/>
              </a:ext>
            </a:extLst>
          </p:cNvPr>
          <p:cNvSpPr/>
          <p:nvPr/>
        </p:nvSpPr>
        <p:spPr>
          <a:xfrm>
            <a:off x="578840" y="1701387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텍스트에</a:t>
            </a:r>
            <a:r>
              <a:rPr lang="en-US" altLang="ko-KR" sz="1200"/>
              <a:t> </a:t>
            </a:r>
            <a:r>
              <a:rPr lang="ko-KR" altLang="en-US" sz="1200"/>
              <a:t>그림자 효과를 추가하는 속성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C10B0-784C-4F4A-B3D9-B63A40FB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49856"/>
            <a:ext cx="4552338" cy="297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8EAB7-B8F4-4BB9-9C76-38CAA8BA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658415"/>
            <a:ext cx="4489333" cy="1817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370FEC-6451-4A3C-9615-EF8750FD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44" y="849324"/>
            <a:ext cx="4844424" cy="54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7443</TotalTime>
  <Words>712</Words>
  <Application>Microsoft Office PowerPoint</Application>
  <PresentationFormat>와이드스크린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TDc_SSiMyungJo 120</vt:lpstr>
      <vt:lpstr>맑은 고딕</vt:lpstr>
      <vt:lpstr>Arial</vt:lpstr>
      <vt:lpstr>1_Office 테마</vt:lpstr>
      <vt:lpstr>07. 텍스트를 표현하는 다양한 스타일</vt:lpstr>
      <vt:lpstr>글꼴 관련 스타일</vt:lpstr>
      <vt:lpstr>글꼴 관련 스타일</vt:lpstr>
      <vt:lpstr>웹 폰트 사용하기</vt:lpstr>
      <vt:lpstr>웹 폰트 사용하기</vt:lpstr>
      <vt:lpstr>텍스트 관련 스타일</vt:lpstr>
      <vt:lpstr>텍스트 관련 스타일</vt:lpstr>
      <vt:lpstr>텍스트 관련 스타일</vt:lpstr>
      <vt:lpstr>텍스트 관련 스타일</vt:lpstr>
      <vt:lpstr>텍스트 관련 스타일</vt:lpstr>
      <vt:lpstr>목록 스타일</vt:lpstr>
      <vt:lpstr>목록 스타일</vt:lpstr>
      <vt:lpstr>표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Ko Kyunghee</cp:lastModifiedBy>
  <cp:revision>21</cp:revision>
  <dcterms:created xsi:type="dcterms:W3CDTF">2020-12-30T13:22:06Z</dcterms:created>
  <dcterms:modified xsi:type="dcterms:W3CDTF">2021-01-08T05:49:18Z</dcterms:modified>
</cp:coreProperties>
</file>