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1301096"/>
          </a:xfrm>
        </p:spPr>
        <p:txBody>
          <a:bodyPr>
            <a:normAutofit/>
          </a:bodyPr>
          <a:lstStyle/>
          <a:p>
            <a:r>
              <a:rPr lang="en-US" altLang="ko-KR"/>
              <a:t>08. </a:t>
            </a:r>
            <a:r>
              <a:rPr lang="ko-KR" altLang="en-US"/>
              <a:t>레이아웃을 구성하는 </a:t>
            </a:r>
            <a:br>
              <a:rPr lang="en-US" altLang="ko-KR"/>
            </a:br>
            <a:r>
              <a:rPr lang="en-US" altLang="ko-KR"/>
              <a:t>CSS </a:t>
            </a:r>
            <a:r>
              <a:rPr lang="ko-KR" altLang="en-US"/>
              <a:t>박스 모델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20E55D-5D6E-47B7-BF49-67DF43FF0CB8}"/>
              </a:ext>
            </a:extLst>
          </p:cNvPr>
          <p:cNvGrpSpPr/>
          <p:nvPr/>
        </p:nvGrpSpPr>
        <p:grpSpPr>
          <a:xfrm>
            <a:off x="2308161" y="2594037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08-1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CSS</a:t>
              </a:r>
              <a:r>
                <a:rPr lang="ko-KR" altLang="en-US" b="1"/>
                <a:t>와 박스 모델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0614DCC-6E2E-42A1-B1BF-C91E3AC40249}"/>
              </a:ext>
            </a:extLst>
          </p:cNvPr>
          <p:cNvGrpSpPr/>
          <p:nvPr/>
        </p:nvGrpSpPr>
        <p:grpSpPr>
          <a:xfrm>
            <a:off x="2308161" y="3186633"/>
            <a:ext cx="4686299" cy="485775"/>
            <a:chOff x="2282994" y="2753427"/>
            <a:chExt cx="468629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3E3C4D2-1DBA-4A0E-A550-EAF2AB14C472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08-2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B8F594-A03E-4F15-991E-441D5CF52391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테두리 스타일 지정하기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6B9519B-E0ED-422F-B742-F74725D5E567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6A8E73-B5AC-4BF3-884C-7FD4308504DC}"/>
              </a:ext>
            </a:extLst>
          </p:cNvPr>
          <p:cNvGrpSpPr/>
          <p:nvPr/>
        </p:nvGrpSpPr>
        <p:grpSpPr>
          <a:xfrm>
            <a:off x="2308161" y="3779229"/>
            <a:ext cx="4686299" cy="485775"/>
            <a:chOff x="2282994" y="2753427"/>
            <a:chExt cx="4686299" cy="4857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CA58518-65D0-4495-A168-16C62B6DFB21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08-3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3DA1B2-602B-4A3F-B2FE-09DDDEE338EE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여백을 조절하는 속성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B609F01-E5D7-43B8-94AB-7257DEABD120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4A99126-8CB6-4014-83C6-C2C82961E572}"/>
              </a:ext>
            </a:extLst>
          </p:cNvPr>
          <p:cNvGrpSpPr/>
          <p:nvPr/>
        </p:nvGrpSpPr>
        <p:grpSpPr>
          <a:xfrm>
            <a:off x="2308161" y="4371825"/>
            <a:ext cx="4686299" cy="485775"/>
            <a:chOff x="2282994" y="2753427"/>
            <a:chExt cx="4686299" cy="4857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E7351EC-B8D1-47CB-9B25-7ABCDD6EA23D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08-4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8D9283-50D0-404B-A358-3A5496DE8ABF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웹 문서 레이아웃 만들기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0B65BD2-F8B3-45EF-93CB-3F9B60BCF98C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4543BA1-34CB-4729-A8AA-6891A8A0D332}"/>
              </a:ext>
            </a:extLst>
          </p:cNvPr>
          <p:cNvGrpSpPr/>
          <p:nvPr/>
        </p:nvGrpSpPr>
        <p:grpSpPr>
          <a:xfrm>
            <a:off x="2308161" y="4964422"/>
            <a:ext cx="4686299" cy="485775"/>
            <a:chOff x="2282994" y="2753427"/>
            <a:chExt cx="4686299" cy="48577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30FD20F-0B8D-429C-B77B-1AAD044160C3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08-5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3D2A2D-3F35-4ED5-857F-5F6DCB2A3963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웹 요소 위치 지정하기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F661305-AB95-4277-A625-ED17E3ACA7A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662B7-7655-4421-9CBC-039B16D6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스타일 지정하기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D4B778-EF46-4DDA-8CC4-344399211D06}"/>
              </a:ext>
            </a:extLst>
          </p:cNvPr>
          <p:cNvSpPr txBox="1"/>
          <p:nvPr/>
        </p:nvSpPr>
        <p:spPr>
          <a:xfrm>
            <a:off x="620784" y="1157681"/>
            <a:ext cx="393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border-radius </a:t>
            </a:r>
            <a:r>
              <a:rPr lang="ko-KR" altLang="en-US" sz="1600" b="1"/>
              <a:t>속성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9D09A-70A4-498C-B393-C6870CD9595C}"/>
              </a:ext>
            </a:extLst>
          </p:cNvPr>
          <p:cNvSpPr txBox="1"/>
          <p:nvPr/>
        </p:nvSpPr>
        <p:spPr>
          <a:xfrm>
            <a:off x="679507" y="1604227"/>
            <a:ext cx="647630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border</a:t>
            </a:r>
            <a:r>
              <a:rPr lang="ko-KR" altLang="en-US" sz="1200"/>
              <a:t>와 </a:t>
            </a:r>
            <a:r>
              <a:rPr lang="en-US" altLang="ko-KR" sz="1200"/>
              <a:t>radius </a:t>
            </a:r>
            <a:r>
              <a:rPr lang="ko-KR" altLang="en-US" sz="1200"/>
              <a:t>사이에 위치를 나타내는 예약어를 사용하면</a:t>
            </a:r>
            <a:r>
              <a:rPr lang="en-US" altLang="ko-KR" sz="1200"/>
              <a:t> </a:t>
            </a:r>
            <a:r>
              <a:rPr lang="ko-KR" altLang="en-US" sz="1200"/>
              <a:t>꼭짓점마다 다르게 처리 가능</a:t>
            </a:r>
            <a:endParaRPr lang="en-US" altLang="ko-KR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1F1FE-1C19-457B-A9E9-0B7C17FA1B25}"/>
              </a:ext>
            </a:extLst>
          </p:cNvPr>
          <p:cNvSpPr txBox="1"/>
          <p:nvPr/>
        </p:nvSpPr>
        <p:spPr>
          <a:xfrm>
            <a:off x="679507" y="2255380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각 꼭짓점을 나타내는 예약어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26EA8D-4C07-4314-9516-4206E5AB2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06" y="2532379"/>
            <a:ext cx="3076034" cy="15698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5643D97-36E7-4869-9B4C-66CDFFA1A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486" y="2045836"/>
            <a:ext cx="3008109" cy="340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E9B60-DF42-4AA7-A243-11782AA3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여백을 조절하는 속성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6C4E7-FC78-4379-A8FA-BD1666C523FB}"/>
              </a:ext>
            </a:extLst>
          </p:cNvPr>
          <p:cNvSpPr txBox="1"/>
          <p:nvPr/>
        </p:nvSpPr>
        <p:spPr>
          <a:xfrm>
            <a:off x="620784" y="1157681"/>
            <a:ext cx="393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margin </a:t>
            </a:r>
            <a:r>
              <a:rPr lang="ko-KR" altLang="en-US" sz="1600" b="1"/>
              <a:t>속성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02E3D-BB0F-4232-B144-1CF2944A1623}"/>
              </a:ext>
            </a:extLst>
          </p:cNvPr>
          <p:cNvSpPr txBox="1"/>
          <p:nvPr/>
        </p:nvSpPr>
        <p:spPr>
          <a:xfrm>
            <a:off x="707297" y="1531046"/>
            <a:ext cx="505856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현재 요소 주변의 여백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마진을</a:t>
            </a:r>
            <a:r>
              <a:rPr lang="en-US" altLang="ko-KR" sz="1200"/>
              <a:t> </a:t>
            </a:r>
            <a:r>
              <a:rPr lang="ko-KR" altLang="en-US" sz="1200"/>
              <a:t>이용하면 요소와 요소 간의 간격 조절 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52A041-9207-4639-8B57-7FF4ACE8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31" y="2320699"/>
            <a:ext cx="3137352" cy="3442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EDBDB2-DC02-4197-8DDE-08D80B044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95" y="2911224"/>
            <a:ext cx="5263611" cy="12623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2F46CB-AAEB-4F6D-A77F-C4C5DA6320E2}"/>
              </a:ext>
            </a:extLst>
          </p:cNvPr>
          <p:cNvSpPr txBox="1"/>
          <p:nvPr/>
        </p:nvSpPr>
        <p:spPr>
          <a:xfrm>
            <a:off x="7133438" y="1188458"/>
            <a:ext cx="3934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margin </a:t>
            </a:r>
            <a:r>
              <a:rPr lang="ko-KR" altLang="en-US" sz="1400" b="1"/>
              <a:t>속성을 사용해 가운데 정렬하기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534AAE-1328-47F6-B87F-B8455CE373C8}"/>
              </a:ext>
            </a:extLst>
          </p:cNvPr>
          <p:cNvSpPr txBox="1"/>
          <p:nvPr/>
        </p:nvSpPr>
        <p:spPr>
          <a:xfrm>
            <a:off x="7133438" y="1531046"/>
            <a:ext cx="505856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배치할 요소의 너빗값이 정해져 있어야 함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margin-left</a:t>
            </a:r>
            <a:r>
              <a:rPr lang="ko-KR" altLang="en-US" sz="1200"/>
              <a:t>와 </a:t>
            </a:r>
            <a:r>
              <a:rPr lang="en-US" altLang="ko-KR" sz="1200"/>
              <a:t>margin-right</a:t>
            </a:r>
            <a:r>
              <a:rPr lang="ko-KR" altLang="en-US" sz="1200"/>
              <a:t>의 속성값을 </a:t>
            </a:r>
            <a:r>
              <a:rPr lang="en-US" altLang="ko-KR" sz="1200"/>
              <a:t>auto</a:t>
            </a:r>
            <a:r>
              <a:rPr lang="ko-KR" altLang="en-US" sz="1200"/>
              <a:t>로 지정</a:t>
            </a:r>
            <a:endParaRPr lang="en-US" altLang="ko-KR" sz="12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EBB407D-5260-4F55-910C-89B303D1C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603" y="2214887"/>
            <a:ext cx="4803484" cy="34546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F95C6A7-70C0-48C8-81FE-4371798CC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490" y="4346304"/>
            <a:ext cx="4702510" cy="2489126"/>
          </a:xfrm>
          <a:prstGeom prst="rect">
            <a:avLst/>
          </a:prstGeom>
        </p:spPr>
      </p:pic>
      <p:sp>
        <p:nvSpPr>
          <p:cNvPr id="18" name="화살표: 굽음 17">
            <a:extLst>
              <a:ext uri="{FF2B5EF4-FFF2-40B4-BE49-F238E27FC236}">
                <a16:creationId xmlns:a16="http://schemas.microsoft.com/office/drawing/2014/main" id="{E076F5A9-5814-458D-A371-E18EF6725C92}"/>
              </a:ext>
            </a:extLst>
          </p:cNvPr>
          <p:cNvSpPr/>
          <p:nvPr/>
        </p:nvSpPr>
        <p:spPr>
          <a:xfrm rot="10800000">
            <a:off x="6014906" y="5669541"/>
            <a:ext cx="3085750" cy="694009"/>
          </a:xfrm>
          <a:prstGeom prst="bentArrow">
            <a:avLst>
              <a:gd name="adj1" fmla="val 25000"/>
              <a:gd name="adj2" fmla="val 20270"/>
              <a:gd name="adj3" fmla="val 25000"/>
              <a:gd name="adj4" fmla="val 437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E5E264E-018B-4F1B-B29D-7C97A4FF6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2263" y="1188458"/>
            <a:ext cx="1701349" cy="152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93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E9B60-DF42-4AA7-A243-11782AA3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여백을 조절하는 속성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552C80-157E-4EF6-BF75-9F89A7B2E019}"/>
              </a:ext>
            </a:extLst>
          </p:cNvPr>
          <p:cNvSpPr txBox="1"/>
          <p:nvPr/>
        </p:nvSpPr>
        <p:spPr>
          <a:xfrm>
            <a:off x="620784" y="1157681"/>
            <a:ext cx="4475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마진</a:t>
            </a:r>
            <a:r>
              <a:rPr lang="en-US" altLang="ko-KR" sz="1600" b="1"/>
              <a:t> </a:t>
            </a:r>
            <a:r>
              <a:rPr lang="ko-KR" altLang="en-US" sz="1600" b="1"/>
              <a:t>중첩 현상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BE6CD-A492-423C-B3A9-FE22CACACEAC}"/>
              </a:ext>
            </a:extLst>
          </p:cNvPr>
          <p:cNvSpPr txBox="1"/>
          <p:nvPr/>
        </p:nvSpPr>
        <p:spPr>
          <a:xfrm>
            <a:off x="707296" y="1531046"/>
            <a:ext cx="4468711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요소를 세로로 배치할 경우</a:t>
            </a:r>
            <a:r>
              <a:rPr lang="en-US" altLang="ko-KR" sz="1200"/>
              <a:t>, </a:t>
            </a:r>
            <a:br>
              <a:rPr lang="en-US" altLang="ko-KR" sz="1200"/>
            </a:br>
            <a:r>
              <a:rPr lang="ko-KR" altLang="en-US" sz="1200"/>
              <a:t>마진과 마진이 만날 때 마진 값이 큰 쪽으로 겹쳐지는 것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요소를 가로로 배치할 경우에는 상관없음</a:t>
            </a: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B21E5EAA-19DB-418A-828C-7C3A5FC91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54" y="2647460"/>
            <a:ext cx="2412102" cy="24661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5C26216-2E47-4092-B288-152147B46996}"/>
              </a:ext>
            </a:extLst>
          </p:cNvPr>
          <p:cNvSpPr txBox="1"/>
          <p:nvPr/>
        </p:nvSpPr>
        <p:spPr>
          <a:xfrm>
            <a:off x="1021814" y="3539984"/>
            <a:ext cx="85472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예상 모습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99FC2CF-DD6B-493A-8A2B-B045AC3CB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660" y="4594510"/>
            <a:ext cx="1055563" cy="196903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70AFFF4-C381-42CB-B6B3-485BCAD0B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29" y="4439340"/>
            <a:ext cx="1089846" cy="227937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462BEA1-4313-4B29-BE71-B46E9FE866D4}"/>
              </a:ext>
            </a:extLst>
          </p:cNvPr>
          <p:cNvSpPr txBox="1"/>
          <p:nvPr/>
        </p:nvSpPr>
        <p:spPr>
          <a:xfrm>
            <a:off x="4564074" y="3513254"/>
            <a:ext cx="85472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C00000"/>
                </a:solidFill>
              </a:rPr>
              <a:t>실제 화면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CB2A51-2540-4FF8-8848-761FA26EE25D}"/>
              </a:ext>
            </a:extLst>
          </p:cNvPr>
          <p:cNvSpPr txBox="1"/>
          <p:nvPr/>
        </p:nvSpPr>
        <p:spPr>
          <a:xfrm>
            <a:off x="7759816" y="1232482"/>
            <a:ext cx="393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padding </a:t>
            </a:r>
            <a:r>
              <a:rPr lang="ko-KR" altLang="en-US" sz="1600" b="1"/>
              <a:t>속성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328AAB-E0C4-4599-B85F-9E12EB8C4D91}"/>
              </a:ext>
            </a:extLst>
          </p:cNvPr>
          <p:cNvSpPr txBox="1"/>
          <p:nvPr/>
        </p:nvSpPr>
        <p:spPr>
          <a:xfrm>
            <a:off x="7846329" y="1605847"/>
            <a:ext cx="505856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콘텐츠 영역과 테두리 사이의 여백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마진을 지정하는 방법과 같다</a:t>
            </a:r>
            <a:endParaRPr lang="en-US" altLang="ko-KR" sz="120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8765DF9-A63F-49B7-8E3C-0EAECDB43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8773" y="2408175"/>
            <a:ext cx="1844618" cy="1682199"/>
          </a:xfrm>
          <a:prstGeom prst="rect">
            <a:avLst/>
          </a:prstGeom>
        </p:spPr>
      </p:pic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491DA906-38B9-4C7F-97D3-08BC78C710DA}"/>
              </a:ext>
            </a:extLst>
          </p:cNvPr>
          <p:cNvCxnSpPr>
            <a:stCxn id="16" idx="1"/>
            <a:endCxn id="30" idx="0"/>
          </p:cNvCxnSpPr>
          <p:nvPr/>
        </p:nvCxnSpPr>
        <p:spPr>
          <a:xfrm rot="10800000" flipV="1">
            <a:off x="904252" y="3880552"/>
            <a:ext cx="1110002" cy="5587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D887FFAC-BCF6-4596-80AF-8148D6D1314A}"/>
              </a:ext>
            </a:extLst>
          </p:cNvPr>
          <p:cNvCxnSpPr>
            <a:stCxn id="16" idx="3"/>
            <a:endCxn id="28" idx="0"/>
          </p:cNvCxnSpPr>
          <p:nvPr/>
        </p:nvCxnSpPr>
        <p:spPr>
          <a:xfrm>
            <a:off x="4426356" y="3880553"/>
            <a:ext cx="1180086" cy="713957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04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B9F8E-3DFF-43D7-9C3C-A02B4E34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문서 레이아웃 만들기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5422F-AC2F-4C43-9A6B-AB9DC6DD8C8C}"/>
              </a:ext>
            </a:extLst>
          </p:cNvPr>
          <p:cNvSpPr txBox="1"/>
          <p:nvPr/>
        </p:nvSpPr>
        <p:spPr>
          <a:xfrm>
            <a:off x="520117" y="1132514"/>
            <a:ext cx="2659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display </a:t>
            </a:r>
            <a:r>
              <a:rPr lang="ko-KR" altLang="en-US" sz="1600" b="1"/>
              <a:t>속성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AD90A-4A65-4B9C-930F-73EE749FA456}"/>
              </a:ext>
            </a:extLst>
          </p:cNvPr>
          <p:cNvSpPr txBox="1"/>
          <p:nvPr/>
        </p:nvSpPr>
        <p:spPr>
          <a:xfrm>
            <a:off x="620785" y="1661020"/>
            <a:ext cx="389249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요소의</a:t>
            </a:r>
            <a:r>
              <a:rPr lang="en-US" altLang="ko-KR" sz="1200"/>
              <a:t> </a:t>
            </a:r>
            <a:r>
              <a:rPr lang="ko-KR" altLang="en-US" sz="1200"/>
              <a:t>배치 방법 결정</a:t>
            </a:r>
            <a:r>
              <a:rPr lang="en-US" altLang="ko-KR" sz="1200"/>
              <a:t>.</a:t>
            </a:r>
            <a:endParaRPr lang="en-US" altLang="ko-KR" sz="1200">
              <a:sym typeface="Wingdings" panose="05000000000000000000" pitchFamily="2" charset="2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98E262-3C47-485A-A2F7-2ADE2D05D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3442268"/>
            <a:ext cx="4837739" cy="1239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B73F99-5C20-49AE-827E-0AFF9A3BDDF0}"/>
              </a:ext>
            </a:extLst>
          </p:cNvPr>
          <p:cNvSpPr txBox="1"/>
          <p:nvPr/>
        </p:nvSpPr>
        <p:spPr>
          <a:xfrm>
            <a:off x="472439" y="2954134"/>
            <a:ext cx="4588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블록 레벨 요소</a:t>
            </a:r>
            <a:r>
              <a:rPr lang="en-US" altLang="ko-KR" sz="1200" b="1"/>
              <a:t>, </a:t>
            </a:r>
            <a:r>
              <a:rPr lang="ko-KR" altLang="en-US" sz="1200" b="1"/>
              <a:t>인라인 레벨 요소를 바꿀 때 사용하는 속성 값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78645E0-FA40-4445-984F-DFB927E48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267" y="1807614"/>
            <a:ext cx="5613368" cy="214942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979E756-F3D6-4609-AF8C-EA9D7FCD6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997" y="4499632"/>
            <a:ext cx="5263501" cy="961601"/>
          </a:xfrm>
          <a:prstGeom prst="rect">
            <a:avLst/>
          </a:prstGeom>
        </p:spPr>
      </p:pic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id="{3F5D57E0-E6C2-423F-AFE6-314797304849}"/>
              </a:ext>
            </a:extLst>
          </p:cNvPr>
          <p:cNvSpPr/>
          <p:nvPr/>
        </p:nvSpPr>
        <p:spPr>
          <a:xfrm>
            <a:off x="2097247" y="1172886"/>
            <a:ext cx="2659311" cy="333617"/>
          </a:xfrm>
          <a:prstGeom prst="wedgeRoundRectCallout">
            <a:avLst>
              <a:gd name="adj1" fmla="val -60824"/>
              <a:gd name="adj2" fmla="val -2048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AC8427-38C0-4C8A-9735-922CD79477DE}"/>
              </a:ext>
            </a:extLst>
          </p:cNvPr>
          <p:cNvSpPr txBox="1"/>
          <p:nvPr/>
        </p:nvSpPr>
        <p:spPr>
          <a:xfrm>
            <a:off x="2190574" y="1161410"/>
            <a:ext cx="2472655" cy="313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>
                <a:sym typeface="Wingdings" panose="05000000000000000000" pitchFamily="2" charset="2"/>
              </a:rPr>
              <a:t>사용할 수 있는 속성 값이 아주 많다  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2148516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B9F8E-3DFF-43D7-9C3C-A02B4E34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문서 레이아웃 만들기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8E46C3-459D-432D-AA19-2A28B2468BB8}"/>
              </a:ext>
            </a:extLst>
          </p:cNvPr>
          <p:cNvSpPr txBox="1"/>
          <p:nvPr/>
        </p:nvSpPr>
        <p:spPr>
          <a:xfrm>
            <a:off x="812177" y="1079768"/>
            <a:ext cx="2659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float </a:t>
            </a:r>
            <a:r>
              <a:rPr lang="ko-KR" altLang="en-US" sz="1600" b="1"/>
              <a:t>속성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0A41A4-59A9-41C3-AADF-8A664E3BE6C5}"/>
              </a:ext>
            </a:extLst>
          </p:cNvPr>
          <p:cNvSpPr txBox="1"/>
          <p:nvPr/>
        </p:nvSpPr>
        <p:spPr>
          <a:xfrm>
            <a:off x="812178" y="1566636"/>
            <a:ext cx="1833486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요소를</a:t>
            </a:r>
            <a:r>
              <a:rPr lang="en-US" altLang="ko-KR" sz="1200"/>
              <a:t> </a:t>
            </a:r>
            <a:r>
              <a:rPr lang="ko-KR" altLang="en-US" sz="1200"/>
              <a:t>왼쪽이나 </a:t>
            </a:r>
            <a:br>
              <a:rPr lang="en-US" altLang="ko-KR" sz="1200"/>
            </a:br>
            <a:r>
              <a:rPr lang="ko-KR" altLang="en-US" sz="1200"/>
              <a:t>오른쪽에 떠 있게 만듦</a:t>
            </a:r>
            <a:endParaRPr lang="en-US" altLang="ko-KR" sz="120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C0B9DF9-8B4A-4E03-971A-974D9D063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762" y="1032446"/>
            <a:ext cx="2744414" cy="1582417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1CCF61E-76B2-430A-91F7-7C29445CAD5B}"/>
              </a:ext>
            </a:extLst>
          </p:cNvPr>
          <p:cNvCxnSpPr/>
          <p:nvPr/>
        </p:nvCxnSpPr>
        <p:spPr>
          <a:xfrm>
            <a:off x="6266576" y="780176"/>
            <a:ext cx="0" cy="59180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DD5C7F67-5D2D-4647-9778-3940CF84E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9" y="2902102"/>
            <a:ext cx="3338786" cy="235914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7F167D2-5355-4CC2-9B27-B65CDF892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28" y="4346196"/>
            <a:ext cx="3197049" cy="22306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03FFACF-6138-4201-8E08-770D81F7C0CA}"/>
              </a:ext>
            </a:extLst>
          </p:cNvPr>
          <p:cNvSpPr txBox="1"/>
          <p:nvPr/>
        </p:nvSpPr>
        <p:spPr>
          <a:xfrm>
            <a:off x="6962862" y="1132514"/>
            <a:ext cx="2659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clear </a:t>
            </a:r>
            <a:r>
              <a:rPr lang="ko-KR" altLang="en-US" sz="1600" b="1"/>
              <a:t>속성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B10A0D-B073-422C-AC4F-5358AF4DD75F}"/>
              </a:ext>
            </a:extLst>
          </p:cNvPr>
          <p:cNvSpPr txBox="1"/>
          <p:nvPr/>
        </p:nvSpPr>
        <p:spPr>
          <a:xfrm>
            <a:off x="7021586" y="1665842"/>
            <a:ext cx="3154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float </a:t>
            </a:r>
            <a:r>
              <a:rPr lang="ko-KR" altLang="en-US" sz="1200"/>
              <a:t>속성을 무효화 시키는 속성</a:t>
            </a:r>
            <a:endParaRPr lang="en-US" altLang="ko-KR" sz="12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7FA813-8438-487E-960F-C42A37278A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5135"/>
          <a:stretch/>
        </p:blipFill>
        <p:spPr>
          <a:xfrm>
            <a:off x="7088698" y="2604377"/>
            <a:ext cx="3423311" cy="115470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07827D4-A982-4EA6-98F6-2FCBAADD26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5810" y="2141460"/>
            <a:ext cx="2550247" cy="2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54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B9F8E-3DFF-43D7-9C3C-A02B4E34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요소의 위치 지정하기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858CB-B369-4256-9874-086C653A2505}"/>
              </a:ext>
            </a:extLst>
          </p:cNvPr>
          <p:cNvSpPr txBox="1"/>
          <p:nvPr/>
        </p:nvSpPr>
        <p:spPr>
          <a:xfrm>
            <a:off x="520117" y="1132514"/>
            <a:ext cx="438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left, right, bottom, top  </a:t>
            </a:r>
            <a:r>
              <a:rPr lang="ko-KR" altLang="en-US" sz="1600" b="1"/>
              <a:t>속성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358AFD-8DD2-4EC6-8B50-54923928CA2A}"/>
              </a:ext>
            </a:extLst>
          </p:cNvPr>
          <p:cNvSpPr txBox="1"/>
          <p:nvPr/>
        </p:nvSpPr>
        <p:spPr>
          <a:xfrm>
            <a:off x="620786" y="1661020"/>
            <a:ext cx="510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웹 요소의 위치를 지정하는 속성</a:t>
            </a:r>
            <a:endParaRPr lang="en-US" altLang="ko-KR" sz="12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E4FF98-CA27-4AE0-8043-26A9A9E3FB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03"/>
          <a:stretch/>
        </p:blipFill>
        <p:spPr>
          <a:xfrm>
            <a:off x="620786" y="2044083"/>
            <a:ext cx="4546832" cy="15199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5AF94FB-9A14-417C-94B8-DC38C0B6B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224" y="1026166"/>
            <a:ext cx="5246659" cy="44876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4C1543A-57B3-46AD-A1D4-F654C41AD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56" y="3582303"/>
            <a:ext cx="4610232" cy="3229354"/>
          </a:xfrm>
          <a:prstGeom prst="rect">
            <a:avLst/>
          </a:prstGeom>
        </p:spPr>
      </p:pic>
      <p:sp>
        <p:nvSpPr>
          <p:cNvPr id="14" name="화살표: 굽음 13">
            <a:extLst>
              <a:ext uri="{FF2B5EF4-FFF2-40B4-BE49-F238E27FC236}">
                <a16:creationId xmlns:a16="http://schemas.microsoft.com/office/drawing/2014/main" id="{08012977-7E1D-4BD0-80DE-08D5C3360A9C}"/>
              </a:ext>
            </a:extLst>
          </p:cNvPr>
          <p:cNvSpPr/>
          <p:nvPr/>
        </p:nvSpPr>
        <p:spPr>
          <a:xfrm rot="10800000">
            <a:off x="5234730" y="5513768"/>
            <a:ext cx="3573710" cy="570056"/>
          </a:xfrm>
          <a:prstGeom prst="bentArrow">
            <a:avLst>
              <a:gd name="adj1" fmla="val 25000"/>
              <a:gd name="adj2" fmla="val 22793"/>
              <a:gd name="adj3" fmla="val 25000"/>
              <a:gd name="adj4" fmla="val 4375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835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B9F8E-3DFF-43D7-9C3C-A02B4E34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요소의 위치 지정하기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B39B5-4192-4F5A-913F-D2A0E12A61BE}"/>
              </a:ext>
            </a:extLst>
          </p:cNvPr>
          <p:cNvSpPr txBox="1"/>
          <p:nvPr/>
        </p:nvSpPr>
        <p:spPr>
          <a:xfrm>
            <a:off x="520117" y="1132514"/>
            <a:ext cx="2659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position </a:t>
            </a:r>
            <a:r>
              <a:rPr lang="ko-KR" altLang="en-US" sz="1600" b="1"/>
              <a:t>속성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B77B9F-22ED-410B-9911-AB7EAA05B23D}"/>
              </a:ext>
            </a:extLst>
          </p:cNvPr>
          <p:cNvSpPr txBox="1"/>
          <p:nvPr/>
        </p:nvSpPr>
        <p:spPr>
          <a:xfrm>
            <a:off x="520117" y="1620001"/>
            <a:ext cx="510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웹</a:t>
            </a:r>
            <a:r>
              <a:rPr lang="en-US" altLang="ko-KR" sz="1200"/>
              <a:t> </a:t>
            </a:r>
            <a:r>
              <a:rPr lang="ko-KR" altLang="en-US" sz="1200"/>
              <a:t>문서 안에 요소들을 배치하기 위한 속성</a:t>
            </a:r>
            <a:endParaRPr lang="en-US" altLang="ko-KR" sz="12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5D113AB-20C7-4C1E-A67E-232424603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7" y="1979796"/>
            <a:ext cx="3305263" cy="29787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815C226-F53C-4C1A-A0DB-352FE158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17" y="2324734"/>
            <a:ext cx="4035105" cy="13097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F8E522-7136-48F7-8757-52E7266FA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196" y="1015609"/>
            <a:ext cx="4856487" cy="44981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05AC53-D698-4686-BA02-5BE9C72AF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656" y="3786627"/>
            <a:ext cx="4130467" cy="3071373"/>
          </a:xfrm>
          <a:prstGeom prst="rect">
            <a:avLst/>
          </a:prstGeom>
        </p:spPr>
      </p:pic>
      <p:sp>
        <p:nvSpPr>
          <p:cNvPr id="14" name="화살표: 굽음 13">
            <a:extLst>
              <a:ext uri="{FF2B5EF4-FFF2-40B4-BE49-F238E27FC236}">
                <a16:creationId xmlns:a16="http://schemas.microsoft.com/office/drawing/2014/main" id="{08012977-7E1D-4BD0-80DE-08D5C3360A9C}"/>
              </a:ext>
            </a:extLst>
          </p:cNvPr>
          <p:cNvSpPr/>
          <p:nvPr/>
        </p:nvSpPr>
        <p:spPr>
          <a:xfrm rot="10800000">
            <a:off x="5234730" y="5513768"/>
            <a:ext cx="3573710" cy="570056"/>
          </a:xfrm>
          <a:prstGeom prst="bentArrow">
            <a:avLst>
              <a:gd name="adj1" fmla="val 25000"/>
              <a:gd name="adj2" fmla="val 22793"/>
              <a:gd name="adj3" fmla="val 25000"/>
              <a:gd name="adj4" fmla="val 4375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04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와 박스 모델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E0698-9C59-46BD-9A47-18CA535C97DF}"/>
              </a:ext>
            </a:extLst>
          </p:cNvPr>
          <p:cNvSpPr txBox="1"/>
          <p:nvPr/>
        </p:nvSpPr>
        <p:spPr>
          <a:xfrm>
            <a:off x="620784" y="1157681"/>
            <a:ext cx="393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블록 레벨 요소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417D0-E284-4E8E-9B43-63A19FCD6981}"/>
              </a:ext>
            </a:extLst>
          </p:cNvPr>
          <p:cNvSpPr txBox="1"/>
          <p:nvPr/>
        </p:nvSpPr>
        <p:spPr>
          <a:xfrm>
            <a:off x="771787" y="1728132"/>
            <a:ext cx="4446165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요소를 삽입했을 때 혼자 한 줄을 차지하는 요소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요소의 너비가 </a:t>
            </a:r>
            <a:r>
              <a:rPr lang="en-US" altLang="ko-KR" sz="1200"/>
              <a:t>100%</a:t>
            </a:r>
            <a:br>
              <a:rPr lang="en-US" altLang="ko-KR" sz="1200"/>
            </a:br>
            <a:r>
              <a:rPr lang="ko-KR" altLang="en-US" sz="1100"/>
              <a:t>예</a:t>
            </a:r>
            <a:r>
              <a:rPr lang="en-US" altLang="ko-KR" sz="1100"/>
              <a:t>) &lt;div&gt;, &lt;p&gt; </a:t>
            </a:r>
            <a:r>
              <a:rPr lang="ko-KR" altLang="en-US" sz="1100"/>
              <a:t>등</a:t>
            </a:r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6D925-C550-4961-93F8-F1BF4967987C}"/>
              </a:ext>
            </a:extLst>
          </p:cNvPr>
          <p:cNvSpPr txBox="1"/>
          <p:nvPr/>
        </p:nvSpPr>
        <p:spPr>
          <a:xfrm>
            <a:off x="6050303" y="1157681"/>
            <a:ext cx="393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인라인 레벨 요소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9BFCDB-D4BC-4411-9142-A6A220E0CAFA}"/>
              </a:ext>
            </a:extLst>
          </p:cNvPr>
          <p:cNvSpPr txBox="1"/>
          <p:nvPr/>
        </p:nvSpPr>
        <p:spPr>
          <a:xfrm>
            <a:off x="6241408" y="1728132"/>
            <a:ext cx="4764948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줄을 차지하지 않는 요소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화면에 표시되는 콘텐츠만큼만 영역을 차지하고 나머지 공간에는 다른 요소가 올 수 있음</a:t>
            </a:r>
            <a:br>
              <a:rPr lang="en-US" altLang="ko-KR" sz="1200"/>
            </a:br>
            <a:r>
              <a:rPr lang="ko-KR" altLang="en-US" sz="1100"/>
              <a:t>예</a:t>
            </a:r>
            <a:r>
              <a:rPr lang="en-US" altLang="ko-KR" sz="1100"/>
              <a:t>) &lt;img&gt;, &lt;strong&gt; </a:t>
            </a:r>
            <a:r>
              <a:rPr lang="ko-KR" altLang="en-US" sz="1100"/>
              <a:t>등</a:t>
            </a:r>
            <a:endParaRPr lang="ko-KR" altLang="en-US" sz="12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F1604F-5681-456E-A10E-3DE9FE2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40" y="2663651"/>
            <a:ext cx="5384553" cy="33359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9690FD-EE96-4101-BEF4-708C16CD1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898" y="3155624"/>
            <a:ext cx="5187062" cy="307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와 박스 모델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C412E3-A492-40EC-B783-268B662C7DF5}"/>
              </a:ext>
            </a:extLst>
          </p:cNvPr>
          <p:cNvSpPr txBox="1"/>
          <p:nvPr/>
        </p:nvSpPr>
        <p:spPr>
          <a:xfrm>
            <a:off x="620784" y="1157681"/>
            <a:ext cx="393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박스</a:t>
            </a:r>
            <a:r>
              <a:rPr lang="en-US" altLang="ko-KR" sz="1600" b="1"/>
              <a:t> </a:t>
            </a:r>
            <a:r>
              <a:rPr lang="ko-KR" altLang="en-US" sz="1600" b="1"/>
              <a:t>모델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8086C-E254-40F6-8D1B-09EDD9135361}"/>
              </a:ext>
            </a:extLst>
          </p:cNvPr>
          <p:cNvSpPr txBox="1"/>
          <p:nvPr/>
        </p:nvSpPr>
        <p:spPr>
          <a:xfrm>
            <a:off x="771787" y="1673112"/>
            <a:ext cx="718097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실제 콘텐츠 영역</a:t>
            </a:r>
            <a:r>
              <a:rPr lang="en-US" altLang="ko-KR" sz="1200"/>
              <a:t>, </a:t>
            </a:r>
            <a:r>
              <a:rPr lang="ko-KR" altLang="en-US" sz="1200"/>
              <a:t>패딩</a:t>
            </a:r>
            <a:r>
              <a:rPr lang="en-US" altLang="ko-KR" sz="1200"/>
              <a:t>(padding), </a:t>
            </a:r>
            <a:r>
              <a:rPr lang="ko-KR" altLang="en-US" sz="1200"/>
              <a:t>박스의 테두리</a:t>
            </a:r>
            <a:r>
              <a:rPr lang="en-US" altLang="ko-KR" sz="1200"/>
              <a:t>(border), </a:t>
            </a:r>
            <a:r>
              <a:rPr lang="ko-KR" altLang="en-US" sz="1200"/>
              <a:t>그리고 마진</a:t>
            </a:r>
            <a:r>
              <a:rPr lang="en-US" altLang="ko-KR" sz="1200"/>
              <a:t>(margin) </a:t>
            </a:r>
            <a:r>
              <a:rPr lang="ko-KR" altLang="en-US" sz="1200"/>
              <a:t>등의 요소로 구성됨</a:t>
            </a:r>
            <a:r>
              <a:rPr lang="en-US" altLang="ko-KR" sz="120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516AAF1-D265-41AE-8B8E-EC16E4870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763" y="842186"/>
            <a:ext cx="2062206" cy="18895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6DD1A01-9372-49E2-BF48-D174B3D30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001" y="3081828"/>
            <a:ext cx="5457562" cy="35388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0AA4F1-AF6F-440E-9094-F72A5DCCE4DD}"/>
              </a:ext>
            </a:extLst>
          </p:cNvPr>
          <p:cNvSpPr txBox="1"/>
          <p:nvPr/>
        </p:nvSpPr>
        <p:spPr>
          <a:xfrm>
            <a:off x="472439" y="2731695"/>
            <a:ext cx="52084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개발자 도구 창에서 박스 모델 확인 가능</a:t>
            </a:r>
          </a:p>
          <a:p>
            <a:endParaRPr lang="en-US" altLang="ko-KR" sz="1200"/>
          </a:p>
          <a:p>
            <a:endParaRPr lang="en-US" altLang="ko-KR" sz="120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/>
              <a:t>웹 브라우저에서 웹 문서 열기</a:t>
            </a:r>
            <a:endParaRPr lang="en-US" altLang="ko-KR" sz="120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/>
              <a:t>박스 모델 확인할 부분을 마우스 오른쪽 버튼으로 누른 뒤 </a:t>
            </a:r>
            <a:r>
              <a:rPr lang="en-US" altLang="ko-KR" sz="1200"/>
              <a:t>[</a:t>
            </a:r>
            <a:r>
              <a:rPr lang="ko-KR" altLang="en-US" sz="1200"/>
              <a:t>검사</a:t>
            </a:r>
            <a:r>
              <a:rPr lang="en-US" altLang="ko-KR" sz="1200"/>
              <a:t>]</a:t>
            </a:r>
            <a:r>
              <a:rPr lang="ko-KR" altLang="en-US" sz="1200"/>
              <a:t> 선택</a:t>
            </a:r>
            <a:endParaRPr lang="en-US" altLang="ko-KR" sz="120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/>
              <a:t>개발자 도구 창 위에서 </a:t>
            </a:r>
            <a:r>
              <a:rPr lang="en-US" altLang="ko-KR" sz="1200"/>
              <a:t>[Computed] </a:t>
            </a:r>
            <a:r>
              <a:rPr lang="ko-KR" altLang="en-US" sz="1200"/>
              <a:t>탭 클릭</a:t>
            </a:r>
            <a:endParaRPr lang="en-US" altLang="ko-KR" sz="120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/>
              <a:t>해당 부분의 박스 모델이 그림으로 표시됨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4596F3E-8D5A-4429-9595-5F099D249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84" y="4254915"/>
            <a:ext cx="4770103" cy="2355877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20E3FF4-8A10-45FE-8216-238064A5D142}"/>
              </a:ext>
            </a:extLst>
          </p:cNvPr>
          <p:cNvSpPr/>
          <p:nvPr/>
        </p:nvSpPr>
        <p:spPr>
          <a:xfrm>
            <a:off x="5647974" y="5654180"/>
            <a:ext cx="603016" cy="268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7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36B27-75E9-4B5F-8CE6-4108DEF5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와 박스 모델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DE11A3-AFCD-4044-8C4A-6C1C716F645B}"/>
              </a:ext>
            </a:extLst>
          </p:cNvPr>
          <p:cNvSpPr txBox="1"/>
          <p:nvPr/>
        </p:nvSpPr>
        <p:spPr>
          <a:xfrm>
            <a:off x="620784" y="1157681"/>
            <a:ext cx="393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width, height </a:t>
            </a:r>
            <a:r>
              <a:rPr lang="ko-KR" altLang="en-US" sz="1600" b="1"/>
              <a:t>속성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DDB49-1233-4236-BCD2-97A08CECDDDA}"/>
              </a:ext>
            </a:extLst>
          </p:cNvPr>
          <p:cNvSpPr txBox="1"/>
          <p:nvPr/>
        </p:nvSpPr>
        <p:spPr>
          <a:xfrm>
            <a:off x="620784" y="1613717"/>
            <a:ext cx="309553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실제 콘텐츠 영역의 크기 지정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12985A-8B5A-4A68-B9E9-FAF02629C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96" y="3645830"/>
            <a:ext cx="5831073" cy="14816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E3455C-576E-431C-A96B-93EB915AE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528" y="1201568"/>
            <a:ext cx="2118779" cy="19492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7C065C-4BC1-447F-A7AE-CBFA91F29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704" y="4374334"/>
            <a:ext cx="4452798" cy="21271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1530FB-12CE-4F60-9099-5924AB73E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3083" y="958572"/>
            <a:ext cx="3808110" cy="316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3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36B27-75E9-4B5F-8CE6-4108DEF5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와 박스 모델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DE11A3-AFCD-4044-8C4A-6C1C716F645B}"/>
              </a:ext>
            </a:extLst>
          </p:cNvPr>
          <p:cNvSpPr txBox="1"/>
          <p:nvPr/>
        </p:nvSpPr>
        <p:spPr>
          <a:xfrm>
            <a:off x="620784" y="1157681"/>
            <a:ext cx="393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box-sizing </a:t>
            </a:r>
            <a:r>
              <a:rPr lang="ko-KR" altLang="en-US" sz="1600" b="1"/>
              <a:t>속성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DDB49-1233-4236-BCD2-97A08CECDDDA}"/>
              </a:ext>
            </a:extLst>
          </p:cNvPr>
          <p:cNvSpPr txBox="1"/>
          <p:nvPr/>
        </p:nvSpPr>
        <p:spPr>
          <a:xfrm>
            <a:off x="620784" y="1613717"/>
            <a:ext cx="534378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실제</a:t>
            </a:r>
            <a:r>
              <a:rPr lang="en-US" altLang="ko-KR" sz="1200"/>
              <a:t> </a:t>
            </a:r>
            <a:r>
              <a:rPr lang="ko-KR" altLang="en-US" sz="1200"/>
              <a:t>박스 모델의 너비를 계산할 때 어디까지 포함할지 결정하는 속성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5EE525-662F-4BC6-9E26-C8C9DAA20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4" y="2074117"/>
            <a:ext cx="4428339" cy="932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275BA5-056A-41C3-A2AA-EB7624EA128C}"/>
              </a:ext>
            </a:extLst>
          </p:cNvPr>
          <p:cNvSpPr txBox="1"/>
          <p:nvPr/>
        </p:nvSpPr>
        <p:spPr>
          <a:xfrm>
            <a:off x="5964572" y="1059147"/>
            <a:ext cx="3934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box-shdow </a:t>
            </a:r>
            <a:r>
              <a:rPr lang="ko-KR" altLang="en-US" sz="1400" b="1"/>
              <a:t>속성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090F29-0C38-45AF-8C1C-BE9CF1F79AF8}"/>
              </a:ext>
            </a:extLst>
          </p:cNvPr>
          <p:cNvSpPr txBox="1"/>
          <p:nvPr/>
        </p:nvSpPr>
        <p:spPr>
          <a:xfrm>
            <a:off x="6051085" y="1432512"/>
            <a:ext cx="5058562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/>
              <a:t>선택한 요소에 그림자 효과 내기</a:t>
            </a:r>
            <a:endParaRPr lang="en-US" altLang="ko-KR" sz="11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503DD64-9113-404D-8CC4-671F65342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24510"/>
            <a:ext cx="5421776" cy="2710888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49C4DE1-8FFF-43EF-893A-3C1209FCFB51}"/>
              </a:ext>
            </a:extLst>
          </p:cNvPr>
          <p:cNvGrpSpPr/>
          <p:nvPr/>
        </p:nvGrpSpPr>
        <p:grpSpPr>
          <a:xfrm>
            <a:off x="6096000" y="1264457"/>
            <a:ext cx="5142453" cy="1046430"/>
            <a:chOff x="620785" y="3119549"/>
            <a:chExt cx="5142453" cy="104643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A31DDDD-10AF-4CC4-9E0F-C8E6A982B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785" y="3914774"/>
              <a:ext cx="4664279" cy="251205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9EB99E5-297C-498E-9C6D-FAA665556963}"/>
                </a:ext>
              </a:extLst>
            </p:cNvPr>
            <p:cNvSpPr/>
            <p:nvPr/>
          </p:nvSpPr>
          <p:spPr>
            <a:xfrm>
              <a:off x="3772268" y="3119549"/>
              <a:ext cx="1990970" cy="441422"/>
            </a:xfrm>
            <a:custGeom>
              <a:avLst/>
              <a:gdLst>
                <a:gd name="connsiteX0" fmla="*/ 0 w 1990970"/>
                <a:gd name="connsiteY0" fmla="*/ 0 h 441422"/>
                <a:gd name="connsiteX1" fmla="*/ 643747 w 1990970"/>
                <a:gd name="connsiteY1" fmla="*/ 0 h 441422"/>
                <a:gd name="connsiteX2" fmla="*/ 1287494 w 1990970"/>
                <a:gd name="connsiteY2" fmla="*/ 0 h 441422"/>
                <a:gd name="connsiteX3" fmla="*/ 1990970 w 1990970"/>
                <a:gd name="connsiteY3" fmla="*/ 0 h 441422"/>
                <a:gd name="connsiteX4" fmla="*/ 1990970 w 1990970"/>
                <a:gd name="connsiteY4" fmla="*/ 441422 h 441422"/>
                <a:gd name="connsiteX5" fmla="*/ 1307404 w 1990970"/>
                <a:gd name="connsiteY5" fmla="*/ 441422 h 441422"/>
                <a:gd name="connsiteX6" fmla="*/ 603928 w 1990970"/>
                <a:gd name="connsiteY6" fmla="*/ 441422 h 441422"/>
                <a:gd name="connsiteX7" fmla="*/ 0 w 1990970"/>
                <a:gd name="connsiteY7" fmla="*/ 441422 h 441422"/>
                <a:gd name="connsiteX8" fmla="*/ 0 w 1990970"/>
                <a:gd name="connsiteY8" fmla="*/ 0 h 44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0970" h="441422" fill="none" extrusionOk="0">
                  <a:moveTo>
                    <a:pt x="0" y="0"/>
                  </a:moveTo>
                  <a:cubicBezTo>
                    <a:pt x="205032" y="20806"/>
                    <a:pt x="408742" y="20224"/>
                    <a:pt x="643747" y="0"/>
                  </a:cubicBezTo>
                  <a:cubicBezTo>
                    <a:pt x="878752" y="-20224"/>
                    <a:pt x="1071585" y="-5555"/>
                    <a:pt x="1287494" y="0"/>
                  </a:cubicBezTo>
                  <a:cubicBezTo>
                    <a:pt x="1503403" y="5555"/>
                    <a:pt x="1690998" y="30120"/>
                    <a:pt x="1990970" y="0"/>
                  </a:cubicBezTo>
                  <a:cubicBezTo>
                    <a:pt x="1971711" y="95630"/>
                    <a:pt x="2010641" y="293179"/>
                    <a:pt x="1990970" y="441422"/>
                  </a:cubicBezTo>
                  <a:cubicBezTo>
                    <a:pt x="1660514" y="443479"/>
                    <a:pt x="1594165" y="440159"/>
                    <a:pt x="1307404" y="441422"/>
                  </a:cubicBezTo>
                  <a:cubicBezTo>
                    <a:pt x="1020643" y="442685"/>
                    <a:pt x="800466" y="414160"/>
                    <a:pt x="603928" y="441422"/>
                  </a:cubicBezTo>
                  <a:cubicBezTo>
                    <a:pt x="407390" y="468684"/>
                    <a:pt x="266649" y="468835"/>
                    <a:pt x="0" y="441422"/>
                  </a:cubicBezTo>
                  <a:cubicBezTo>
                    <a:pt x="16816" y="232698"/>
                    <a:pt x="10320" y="212274"/>
                    <a:pt x="0" y="0"/>
                  </a:cubicBezTo>
                  <a:close/>
                </a:path>
                <a:path w="1990970" h="441422" stroke="0" extrusionOk="0">
                  <a:moveTo>
                    <a:pt x="0" y="0"/>
                  </a:moveTo>
                  <a:cubicBezTo>
                    <a:pt x="164541" y="-3752"/>
                    <a:pt x="368076" y="19224"/>
                    <a:pt x="703476" y="0"/>
                  </a:cubicBezTo>
                  <a:cubicBezTo>
                    <a:pt x="1038876" y="-19224"/>
                    <a:pt x="1227081" y="1667"/>
                    <a:pt x="1367133" y="0"/>
                  </a:cubicBezTo>
                  <a:cubicBezTo>
                    <a:pt x="1507185" y="-1667"/>
                    <a:pt x="1802437" y="-24629"/>
                    <a:pt x="1990970" y="0"/>
                  </a:cubicBezTo>
                  <a:cubicBezTo>
                    <a:pt x="2006982" y="100245"/>
                    <a:pt x="1994745" y="328230"/>
                    <a:pt x="1990970" y="441422"/>
                  </a:cubicBezTo>
                  <a:cubicBezTo>
                    <a:pt x="1718354" y="470635"/>
                    <a:pt x="1606288" y="455748"/>
                    <a:pt x="1327313" y="441422"/>
                  </a:cubicBezTo>
                  <a:cubicBezTo>
                    <a:pt x="1048338" y="427096"/>
                    <a:pt x="955286" y="411539"/>
                    <a:pt x="703476" y="441422"/>
                  </a:cubicBezTo>
                  <a:cubicBezTo>
                    <a:pt x="451666" y="471305"/>
                    <a:pt x="248666" y="458209"/>
                    <a:pt x="0" y="441422"/>
                  </a:cubicBezTo>
                  <a:cubicBezTo>
                    <a:pt x="-8924" y="335512"/>
                    <a:pt x="-10413" y="201635"/>
                    <a:pt x="0" y="0"/>
                  </a:cubicBezTo>
                  <a:close/>
                </a:path>
              </a:pathLst>
            </a:custGeom>
            <a:solidFill>
              <a:srgbClr val="FFFFCC"/>
            </a:solidFill>
            <a:ln w="3175">
              <a:solidFill>
                <a:srgbClr val="0070C0"/>
              </a:solidFill>
              <a:prstDash val="lgDashDotDot"/>
              <a:extLst>
                <a:ext uri="{C807C97D-BFC1-408E-A445-0C87EB9F89A2}">
                  <ask:lineSketchStyleProps xmlns:ask="http://schemas.microsoft.com/office/drawing/2018/sketchyshapes" sd="98176570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>
                  <a:solidFill>
                    <a:srgbClr val="0070C0"/>
                  </a:solidFill>
                </a:rPr>
                <a:t>수평 거리와</a:t>
              </a:r>
              <a:r>
                <a:rPr lang="en-US" altLang="ko-KR" sz="1050">
                  <a:solidFill>
                    <a:srgbClr val="0070C0"/>
                  </a:solidFill>
                </a:rPr>
                <a:t> </a:t>
              </a:r>
              <a:r>
                <a:rPr lang="ko-KR" altLang="en-US" sz="1050">
                  <a:solidFill>
                    <a:srgbClr val="0070C0"/>
                  </a:solidFill>
                </a:rPr>
                <a:t>수직 거리는 필수</a:t>
              </a:r>
              <a:r>
                <a:rPr lang="en-US" altLang="ko-KR" sz="1050">
                  <a:solidFill>
                    <a:srgbClr val="0070C0"/>
                  </a:solidFill>
                </a:rPr>
                <a:t>, </a:t>
              </a:r>
            </a:p>
            <a:p>
              <a:r>
                <a:rPr lang="ko-KR" altLang="en-US" sz="1050">
                  <a:solidFill>
                    <a:srgbClr val="0070C0"/>
                  </a:solidFill>
                </a:rPr>
                <a:t>기타 속성은 옵션</a:t>
              </a:r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15F1D00-D0AF-4A9D-90B8-8F7B9052FACD}"/>
                </a:ext>
              </a:extLst>
            </p:cNvPr>
            <p:cNvCxnSpPr>
              <a:stCxn id="19" idx="2"/>
              <a:endCxn id="16" idx="0"/>
            </p:cNvCxnSpPr>
            <p:nvPr/>
          </p:nvCxnSpPr>
          <p:spPr>
            <a:xfrm rot="5400000">
              <a:off x="3683438" y="2830458"/>
              <a:ext cx="353803" cy="1814828"/>
            </a:xfrm>
            <a:prstGeom prst="bentConnector3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D82F69EE-0437-45D7-99FE-6FB0CB9E8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39" y="3851203"/>
            <a:ext cx="5310505" cy="2553962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CA0B73DF-D018-4402-83C5-7EF0DDC97B86}"/>
              </a:ext>
            </a:extLst>
          </p:cNvPr>
          <p:cNvGrpSpPr/>
          <p:nvPr/>
        </p:nvGrpSpPr>
        <p:grpSpPr>
          <a:xfrm>
            <a:off x="0" y="706582"/>
            <a:ext cx="5704514" cy="2722418"/>
            <a:chOff x="0" y="706582"/>
            <a:chExt cx="5704514" cy="2722418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0AD805F-AED0-4397-BAFC-16C589B97959}"/>
                </a:ext>
              </a:extLst>
            </p:cNvPr>
            <p:cNvCxnSpPr>
              <a:cxnSpLocks/>
            </p:cNvCxnSpPr>
            <p:nvPr/>
          </p:nvCxnSpPr>
          <p:spPr>
            <a:xfrm>
              <a:off x="5704514" y="706582"/>
              <a:ext cx="0" cy="272241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84FC458D-CA75-4CF8-83B7-AC9102387625}"/>
                </a:ext>
              </a:extLst>
            </p:cNvPr>
            <p:cNvCxnSpPr/>
            <p:nvPr/>
          </p:nvCxnSpPr>
          <p:spPr>
            <a:xfrm flipH="1">
              <a:off x="0" y="3429000"/>
              <a:ext cx="570451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34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78AA9-27D0-4D96-AFA4-D64F7FC2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테두리 스타일 지정하기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24C57-2F28-4B8F-B1B7-83D8494B5560}"/>
              </a:ext>
            </a:extLst>
          </p:cNvPr>
          <p:cNvSpPr txBox="1"/>
          <p:nvPr/>
        </p:nvSpPr>
        <p:spPr>
          <a:xfrm>
            <a:off x="472439" y="4222473"/>
            <a:ext cx="393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border-style </a:t>
            </a:r>
            <a:r>
              <a:rPr lang="ko-KR" altLang="en-US" sz="1600" b="1"/>
              <a:t>속성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BEACE-E099-432D-B4ED-48F1A3A9D43F}"/>
              </a:ext>
            </a:extLst>
          </p:cNvPr>
          <p:cNvSpPr txBox="1"/>
          <p:nvPr/>
        </p:nvSpPr>
        <p:spPr>
          <a:xfrm>
            <a:off x="556330" y="4658700"/>
            <a:ext cx="534378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 값이 </a:t>
            </a:r>
            <a:r>
              <a:rPr lang="en-US" altLang="ko-KR" sz="1200"/>
              <a:t>none </a:t>
            </a:r>
            <a:r>
              <a:rPr lang="en-US" altLang="ko-KR" sz="1200">
                <a:sym typeface="Wingdings" panose="05000000000000000000" pitchFamily="2" charset="2"/>
              </a:rPr>
              <a:t> </a:t>
            </a:r>
            <a:r>
              <a:rPr lang="ko-KR" altLang="en-US" sz="1200">
                <a:sym typeface="Wingdings" panose="05000000000000000000" pitchFamily="2" charset="2"/>
              </a:rPr>
              <a:t>화면에</a:t>
            </a:r>
            <a:r>
              <a:rPr lang="en-US" altLang="ko-KR" sz="1200">
                <a:sym typeface="Wingdings" panose="05000000000000000000" pitchFamily="2" charset="2"/>
              </a:rPr>
              <a:t> </a:t>
            </a:r>
            <a:r>
              <a:rPr lang="ko-KR" altLang="en-US" sz="1200">
                <a:sym typeface="Wingdings" panose="05000000000000000000" pitchFamily="2" charset="2"/>
              </a:rPr>
              <a:t>테두리 표시안됨</a:t>
            </a:r>
            <a:endParaRPr lang="en-US" altLang="ko-KR" sz="120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테두리를 그리기 위해서는 맨 먼저 테두리 스타일부터 지정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889C5A-8678-4B0A-95E0-7CA346D9D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339" y="967729"/>
            <a:ext cx="5173448" cy="53869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C8D10B-4539-46EA-910F-06A9AD9F1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57" y="5366989"/>
            <a:ext cx="4345379" cy="441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57B607-54B2-465E-883A-9F52D45728BD}"/>
              </a:ext>
            </a:extLst>
          </p:cNvPr>
          <p:cNvSpPr txBox="1"/>
          <p:nvPr/>
        </p:nvSpPr>
        <p:spPr>
          <a:xfrm>
            <a:off x="601210" y="1137045"/>
            <a:ext cx="393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박스 모델의 값 지정 방향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AFD06-ED24-43E2-B5DF-486FC0054D58}"/>
              </a:ext>
            </a:extLst>
          </p:cNvPr>
          <p:cNvSpPr txBox="1"/>
          <p:nvPr/>
        </p:nvSpPr>
        <p:spPr>
          <a:xfrm>
            <a:off x="685101" y="1573272"/>
            <a:ext cx="534378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4</a:t>
            </a:r>
            <a:r>
              <a:rPr lang="ko-KR" altLang="en-US" sz="1200"/>
              <a:t>개 방향의 값을 한꺼번에 지정할 때는 방향 순서를 지켜야 함</a:t>
            </a:r>
            <a:endParaRPr lang="en-US" altLang="ko-KR" sz="120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top</a:t>
            </a:r>
            <a:r>
              <a:rPr lang="ko-KR" altLang="en-US" sz="1200"/>
              <a:t> </a:t>
            </a:r>
            <a:r>
              <a:rPr lang="en-US" altLang="ko-KR" sz="1200">
                <a:sym typeface="Wingdings" panose="05000000000000000000" pitchFamily="2" charset="2"/>
              </a:rPr>
              <a:t> right  bottom  left</a:t>
            </a:r>
            <a:endParaRPr lang="ko-KR" altLang="en-US" sz="120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BDAD17FC-450F-443E-9255-39EDB0B04D12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5047236" y="3661195"/>
            <a:ext cx="1219103" cy="1926520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B1C34AF-0D38-4A8E-AA39-C404891A4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696" y="1945220"/>
            <a:ext cx="2214165" cy="181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65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78AA9-27D0-4D96-AFA4-D64F7FC2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테두리 스타일 지정하기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8EDF67-6756-4597-9E3A-3AA7D503566F}"/>
              </a:ext>
            </a:extLst>
          </p:cNvPr>
          <p:cNvSpPr txBox="1"/>
          <p:nvPr/>
        </p:nvSpPr>
        <p:spPr>
          <a:xfrm>
            <a:off x="620784" y="1157681"/>
            <a:ext cx="393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border-width </a:t>
            </a:r>
            <a:r>
              <a:rPr lang="ko-KR" altLang="en-US" sz="1600" b="1"/>
              <a:t>속성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B5E7C9-87A6-4644-B885-6FF799567D96}"/>
              </a:ext>
            </a:extLst>
          </p:cNvPr>
          <p:cNvSpPr txBox="1"/>
          <p:nvPr/>
        </p:nvSpPr>
        <p:spPr>
          <a:xfrm>
            <a:off x="771787" y="1553837"/>
            <a:ext cx="5033395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테두리</a:t>
            </a:r>
            <a:r>
              <a:rPr lang="en-US" altLang="ko-KR" sz="1200"/>
              <a:t> </a:t>
            </a:r>
            <a:r>
              <a:rPr lang="ko-KR" altLang="en-US" sz="1200"/>
              <a:t>두께 지정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CA3B81-4B29-4E39-873C-434B451F6D13}"/>
              </a:ext>
            </a:extLst>
          </p:cNvPr>
          <p:cNvGrpSpPr/>
          <p:nvPr/>
        </p:nvGrpSpPr>
        <p:grpSpPr>
          <a:xfrm>
            <a:off x="855677" y="1390826"/>
            <a:ext cx="4896665" cy="900954"/>
            <a:chOff x="855677" y="1390826"/>
            <a:chExt cx="4896665" cy="900954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4E9F01A-6768-4A5D-B810-6362567BD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5677" y="1995817"/>
              <a:ext cx="3699544" cy="29596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99848E-50F4-427B-BDEF-FA7AAA1AFA0C}"/>
                </a:ext>
              </a:extLst>
            </p:cNvPr>
            <p:cNvSpPr txBox="1"/>
            <p:nvPr/>
          </p:nvSpPr>
          <p:spPr>
            <a:xfrm>
              <a:off x="3057373" y="1390826"/>
              <a:ext cx="2694969" cy="261610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>
                  <a:solidFill>
                    <a:srgbClr val="0070C0"/>
                  </a:solidFill>
                </a:rPr>
                <a:t>thin &lt; medium &lt; thick</a:t>
              </a:r>
              <a:r>
                <a:rPr lang="ko-KR" altLang="en-US" sz="1100">
                  <a:solidFill>
                    <a:srgbClr val="0070C0"/>
                  </a:solidFill>
                </a:rPr>
                <a:t>순으로 두꺼워짐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A2A56C74-E7F5-4427-9794-266CD25A1BFF}"/>
                </a:ext>
              </a:extLst>
            </p:cNvPr>
            <p:cNvCxnSpPr>
              <a:cxnSpLocks/>
              <a:stCxn id="19" idx="2"/>
              <a:endCxn id="18" idx="0"/>
            </p:cNvCxnSpPr>
            <p:nvPr/>
          </p:nvCxnSpPr>
          <p:spPr>
            <a:xfrm rot="5400000">
              <a:off x="3383464" y="974422"/>
              <a:ext cx="343381" cy="169940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D8267A7F-8EA2-4FF7-912D-021A5BA0C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681" y="1664464"/>
            <a:ext cx="4218064" cy="208932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5BFD72B-71D9-42B1-B387-8A0E776D5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449" y="4094297"/>
            <a:ext cx="3345231" cy="201007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0363872-AEFF-40B0-AF13-DDA52F2D79FF}"/>
              </a:ext>
            </a:extLst>
          </p:cNvPr>
          <p:cNvSpPr txBox="1"/>
          <p:nvPr/>
        </p:nvSpPr>
        <p:spPr>
          <a:xfrm>
            <a:off x="6736072" y="4085560"/>
            <a:ext cx="3892779" cy="1837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/>
              <a:t>4</a:t>
            </a:r>
            <a:r>
              <a:rPr lang="ko-KR" altLang="en-US" sz="1100"/>
              <a:t>개 방향 테두리 모두 같은 값이 적용됨</a:t>
            </a:r>
            <a:endParaRPr lang="en-US" altLang="ko-KR" sz="1100"/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/>
              <a:t>top → right → bottom으로 적용하다가 </a:t>
            </a:r>
            <a:br>
              <a:rPr lang="en-US" altLang="ko-KR" sz="1100"/>
            </a:br>
            <a:r>
              <a:rPr lang="ko-KR" altLang="en-US" sz="1100"/>
              <a:t>마지막 left 속성값이 빠짐</a:t>
            </a:r>
            <a:r>
              <a:rPr lang="en-US" altLang="ko-KR" sz="1100"/>
              <a:t>.</a:t>
            </a:r>
            <a:br>
              <a:rPr lang="en-US" altLang="ko-KR" sz="1100"/>
            </a:br>
            <a:r>
              <a:rPr lang="en-US" altLang="ko-KR" sz="1100">
                <a:sym typeface="Wingdings" panose="05000000000000000000" pitchFamily="2" charset="2"/>
              </a:rPr>
              <a:t> </a:t>
            </a:r>
            <a:r>
              <a:rPr lang="ko-KR" altLang="en-US" sz="1100"/>
              <a:t>left 속성값은 마주 보는 right 속성값과 똑같이 적용됨</a:t>
            </a:r>
            <a:endParaRPr lang="en-US" altLang="ko-KR" sz="1100"/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/>
              <a:t>첫 번째 값인 </a:t>
            </a:r>
            <a:r>
              <a:rPr lang="en-US" altLang="ko-KR" sz="1100"/>
              <a:t>thick</a:t>
            </a:r>
            <a:r>
              <a:rPr lang="ko-KR" altLang="en-US" sz="1100"/>
              <a:t>이 </a:t>
            </a:r>
            <a:r>
              <a:rPr lang="en-US" altLang="ko-KR" sz="1100"/>
              <a:t>top, bottom</a:t>
            </a:r>
            <a:r>
              <a:rPr lang="ko-KR" altLang="en-US" sz="1100"/>
              <a:t> 값이 되고</a:t>
            </a:r>
            <a:r>
              <a:rPr lang="en-US" altLang="ko-KR" sz="1100"/>
              <a:t>, </a:t>
            </a:r>
            <a:br>
              <a:rPr lang="en-US" altLang="ko-KR" sz="1100"/>
            </a:br>
            <a:r>
              <a:rPr lang="ko-KR" altLang="en-US" sz="1100"/>
              <a:t>두 번째 값 </a:t>
            </a:r>
            <a:r>
              <a:rPr lang="en-US" altLang="ko-KR" sz="1100"/>
              <a:t>thin</a:t>
            </a:r>
            <a:r>
              <a:rPr lang="ko-KR" altLang="en-US" sz="1100"/>
              <a:t>은 </a:t>
            </a:r>
            <a:r>
              <a:rPr lang="en-US" altLang="ko-KR" sz="1100"/>
              <a:t>left, right</a:t>
            </a:r>
            <a:r>
              <a:rPr lang="ko-KR" altLang="en-US" sz="1100"/>
              <a:t> 값이 됨</a:t>
            </a:r>
            <a:endParaRPr lang="en-US" altLang="ko-KR" sz="1100"/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/>
              <a:t>top → right →bottom → left</a:t>
            </a:r>
            <a:r>
              <a:rPr lang="ko-KR" altLang="en-US" sz="1100"/>
              <a:t>순으로 적용됨</a:t>
            </a:r>
          </a:p>
        </p:txBody>
      </p:sp>
    </p:spTree>
    <p:extLst>
      <p:ext uri="{BB962C8B-B14F-4D97-AF65-F5344CB8AC3E}">
        <p14:creationId xmlns:p14="http://schemas.microsoft.com/office/powerpoint/2010/main" val="133533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262E0-6321-4BDF-9487-58204162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스타일 지정하기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31371-4824-44BB-A87C-1ACF30317EAF}"/>
              </a:ext>
            </a:extLst>
          </p:cNvPr>
          <p:cNvSpPr txBox="1"/>
          <p:nvPr/>
        </p:nvSpPr>
        <p:spPr>
          <a:xfrm>
            <a:off x="562651" y="1075448"/>
            <a:ext cx="393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border-color </a:t>
            </a:r>
            <a:r>
              <a:rPr lang="ko-KR" altLang="en-US" sz="1600" b="1"/>
              <a:t>속성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322413-2220-4FCA-BD00-41CA3F314D82}"/>
              </a:ext>
            </a:extLst>
          </p:cNvPr>
          <p:cNvSpPr txBox="1"/>
          <p:nvPr/>
        </p:nvSpPr>
        <p:spPr>
          <a:xfrm>
            <a:off x="713655" y="1471604"/>
            <a:ext cx="206310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테두리</a:t>
            </a:r>
            <a:r>
              <a:rPr lang="en-US" altLang="ko-KR" sz="1200"/>
              <a:t> </a:t>
            </a:r>
            <a:r>
              <a:rPr lang="ko-KR" altLang="en-US" sz="1200"/>
              <a:t>색상</a:t>
            </a:r>
            <a:r>
              <a:rPr lang="en-US" altLang="ko-KR" sz="1200"/>
              <a:t> </a:t>
            </a:r>
            <a:r>
              <a:rPr lang="ko-KR" altLang="en-US" sz="1200"/>
              <a:t>지정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10CA06-52C2-49D1-A07E-5541D7BEB626}"/>
              </a:ext>
            </a:extLst>
          </p:cNvPr>
          <p:cNvSpPr txBox="1"/>
          <p:nvPr/>
        </p:nvSpPr>
        <p:spPr>
          <a:xfrm>
            <a:off x="6182684" y="1039733"/>
            <a:ext cx="393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border </a:t>
            </a:r>
            <a:r>
              <a:rPr lang="ko-KR" altLang="en-US" sz="1600" b="1"/>
              <a:t>속성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14440-AF69-4C80-BBAF-9AA28651F2A2}"/>
              </a:ext>
            </a:extLst>
          </p:cNvPr>
          <p:cNvSpPr txBox="1"/>
          <p:nvPr/>
        </p:nvSpPr>
        <p:spPr>
          <a:xfrm>
            <a:off x="6249797" y="1414002"/>
            <a:ext cx="5033395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테두리 스타일과 두께</a:t>
            </a:r>
            <a:r>
              <a:rPr lang="en-US" altLang="ko-KR" sz="1200"/>
              <a:t>, </a:t>
            </a:r>
            <a:r>
              <a:rPr lang="ko-KR" altLang="en-US" sz="1200"/>
              <a:t>색상 등을 묶어 표기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border-top</a:t>
            </a:r>
            <a:r>
              <a:rPr lang="ko-KR" altLang="en-US" sz="1200"/>
              <a:t>이나 </a:t>
            </a:r>
            <a:r>
              <a:rPr lang="en-US" altLang="ko-KR" sz="1200"/>
              <a:t>border-right</a:t>
            </a:r>
            <a:r>
              <a:rPr lang="ko-KR" altLang="en-US" sz="1200"/>
              <a:t>처럼 방향을 함께 써서 </a:t>
            </a:r>
            <a:r>
              <a:rPr lang="en-US" altLang="ko-KR" sz="1200"/>
              <a:t>4</a:t>
            </a:r>
            <a:r>
              <a:rPr lang="ko-KR" altLang="en-US" sz="1200"/>
              <a:t>개 방향의 스타일을 따로 지정할 수 있음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순서는 상관없음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CD7C4D-373B-4D0F-BB01-F148C5C19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2022644"/>
            <a:ext cx="5179896" cy="33637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2ABBF1-2CB7-4152-A67D-BE1B8527E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241" y="2640162"/>
            <a:ext cx="4915951" cy="354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8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662B7-7655-4421-9CBC-039B16D6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스타일 지정하기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D4B778-EF46-4DDA-8CC4-344399211D06}"/>
              </a:ext>
            </a:extLst>
          </p:cNvPr>
          <p:cNvSpPr txBox="1"/>
          <p:nvPr/>
        </p:nvSpPr>
        <p:spPr>
          <a:xfrm>
            <a:off x="620784" y="1157681"/>
            <a:ext cx="393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border-radius </a:t>
            </a:r>
            <a:r>
              <a:rPr lang="ko-KR" altLang="en-US" sz="1600" b="1"/>
              <a:t>속성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9D09A-70A4-498C-B393-C6870CD9595C}"/>
              </a:ext>
            </a:extLst>
          </p:cNvPr>
          <p:cNvSpPr txBox="1"/>
          <p:nvPr/>
        </p:nvSpPr>
        <p:spPr>
          <a:xfrm>
            <a:off x="679508" y="1604227"/>
            <a:ext cx="5318620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박스 모델의 테두리를 둥글게 처리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박스 모델의 꼭짓점 부분에 원</a:t>
            </a:r>
            <a:r>
              <a:rPr lang="en-US" altLang="ko-KR" sz="1200"/>
              <a:t>(</a:t>
            </a:r>
            <a:r>
              <a:rPr lang="ko-KR" altLang="en-US" sz="1200"/>
              <a:t>반지름 </a:t>
            </a:r>
            <a:r>
              <a:rPr lang="en-US" altLang="ko-KR" sz="1200"/>
              <a:t>r)</a:t>
            </a:r>
            <a:r>
              <a:rPr lang="ko-KR" altLang="en-US" sz="1200"/>
              <a:t>이 있다고 가정해서 둥글게 처리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74C42C-7C71-486F-B15F-C69F789F3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08" y="2214843"/>
            <a:ext cx="2306973" cy="14467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8F14D1-F3F1-4D04-B9DF-603C13B7D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08" y="3940851"/>
            <a:ext cx="2944536" cy="3313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85A935-A053-4536-AF4A-45D834A95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84" y="4537515"/>
            <a:ext cx="4083429" cy="8500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1233F2D-A783-4BA9-B716-BA0A15CD5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5937" y="1405375"/>
            <a:ext cx="3166844" cy="188031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4A1DDDD-1C2C-4C71-88E4-0D875EAD0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2240" y="2019111"/>
            <a:ext cx="1874234" cy="127110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1F0C2B0-6EE2-4189-8926-1B03E60B23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1173" y="3654217"/>
            <a:ext cx="3116371" cy="17520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6BD51F0-32AF-4CA4-9DA3-790F6F6F5A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5286" y="3737320"/>
            <a:ext cx="1728141" cy="166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384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460</TotalTime>
  <Words>560</Words>
  <Application>Microsoft Office PowerPoint</Application>
  <PresentationFormat>와이드스크린</PresentationFormat>
  <Paragraphs>100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1_Office 테마</vt:lpstr>
      <vt:lpstr>08. 레이아웃을 구성하는  CSS 박스 모델</vt:lpstr>
      <vt:lpstr>CSS와 박스 모델</vt:lpstr>
      <vt:lpstr>CSS와 박스 모델</vt:lpstr>
      <vt:lpstr>CSS와 박스 모델</vt:lpstr>
      <vt:lpstr>CSS와 박스 모델</vt:lpstr>
      <vt:lpstr>테두리 스타일 지정하기</vt:lpstr>
      <vt:lpstr>테두리 스타일 지정하기</vt:lpstr>
      <vt:lpstr>테두리 스타일 지정하기</vt:lpstr>
      <vt:lpstr>테두리 스타일 지정하기</vt:lpstr>
      <vt:lpstr>테두리 스타일 지정하기</vt:lpstr>
      <vt:lpstr>여백을 조절하는 속성</vt:lpstr>
      <vt:lpstr>여백을 조절하는 속성</vt:lpstr>
      <vt:lpstr>웹 문서 레이아웃 만들기</vt:lpstr>
      <vt:lpstr>웹 문서 레이아웃 만들기</vt:lpstr>
      <vt:lpstr>웹 요소의 위치 지정하기</vt:lpstr>
      <vt:lpstr>웹 요소의 위치 지정하기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08. 레이아웃을 구성하는  CSS 박스 모델</dc:title>
  <dc:creator>Ko Kyunghee</dc:creator>
  <cp:lastModifiedBy>Ko Kyunghee</cp:lastModifiedBy>
  <cp:revision>35</cp:revision>
  <dcterms:created xsi:type="dcterms:W3CDTF">2021-01-08T05:49:31Z</dcterms:created>
  <dcterms:modified xsi:type="dcterms:W3CDTF">2021-01-14T04:12:49Z</dcterms:modified>
</cp:coreProperties>
</file>