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1309484"/>
          </a:xfrm>
        </p:spPr>
        <p:txBody>
          <a:bodyPr>
            <a:normAutofit/>
          </a:bodyPr>
          <a:lstStyle/>
          <a:p>
            <a:r>
              <a:rPr lang="en-US" altLang="ko-KR"/>
              <a:t>09. </a:t>
            </a:r>
            <a:r>
              <a:rPr lang="ko-KR" altLang="en-US"/>
              <a:t>이미지와 그러데이션 </a:t>
            </a:r>
            <a:br>
              <a:rPr lang="en-US" altLang="ko-KR"/>
            </a:br>
            <a:r>
              <a:rPr lang="ko-KR" altLang="en-US"/>
              <a:t>효과로 배경 꾸미기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66884" y="2686315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배경색과 배경 범위 지정하기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102D4B-FB96-4D65-AB91-9398F4FFC1E3}"/>
              </a:ext>
            </a:extLst>
          </p:cNvPr>
          <p:cNvGrpSpPr/>
          <p:nvPr/>
        </p:nvGrpSpPr>
        <p:grpSpPr>
          <a:xfrm>
            <a:off x="2366884" y="3575549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1A6264-8FF9-43A9-B8A1-E5BCFAEC1C0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AD473-CDF4-46A2-A907-E12127102C1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배경 이미지 지정하기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798BA3-7726-47B7-8E77-24D6E721334B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85361F-A452-4AD0-AD6E-B0B97419D47F}"/>
              </a:ext>
            </a:extLst>
          </p:cNvPr>
          <p:cNvGrpSpPr/>
          <p:nvPr/>
        </p:nvGrpSpPr>
        <p:grpSpPr>
          <a:xfrm>
            <a:off x="2366884" y="4464782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07AE9B-1FB5-4F3F-B71A-3D51EC75251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2842A9-4BAF-4386-B9DB-6C0B317D496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그러데이션 효과로 배경 꾸미기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5F3CF89-F077-4AF7-B8A8-726063C6683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선형 그러데이션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5154D-14A0-401F-9424-07ACC6A75E22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3) </a:t>
            </a:r>
            <a:r>
              <a:rPr lang="ko-KR" altLang="en-US" sz="1200" b="1"/>
              <a:t>색상 중지점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D0023-30B5-46E1-84B5-13EF042263E4}"/>
              </a:ext>
            </a:extLst>
          </p:cNvPr>
          <p:cNvSpPr/>
          <p:nvPr/>
        </p:nvSpPr>
        <p:spPr>
          <a:xfrm>
            <a:off x="494949" y="2086021"/>
            <a:ext cx="897622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색상이 바뀌는 지점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색상만 지정할 수도 있고 색상과 함께 중지 점의 위치도 함께 지정할 수도 있음</a:t>
            </a:r>
            <a:r>
              <a:rPr lang="en-US" altLang="ko-KR" sz="12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D83D4B-0309-4B1D-84FC-9FCB272A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5" y="2771975"/>
            <a:ext cx="5377125" cy="22763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C68339-B126-406B-937D-7D585B0C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08" y="3099775"/>
            <a:ext cx="3888001" cy="17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01327-A7A7-4A1F-A53E-B0D4E4BA69D5}"/>
              </a:ext>
            </a:extLst>
          </p:cNvPr>
          <p:cNvSpPr/>
          <p:nvPr/>
        </p:nvSpPr>
        <p:spPr>
          <a:xfrm>
            <a:off x="494950" y="1696748"/>
            <a:ext cx="652663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원이나 타원의 중심부터 동심원을 그리며 바깥 방향으로 색상이 바뀌는 그러데이션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색상이 바뀌기 시작하는 원의 중심과 크기를 지정하고 그러데이션의 모양을 지정해야 함</a:t>
            </a:r>
            <a:r>
              <a:rPr lang="en-US" altLang="ko-KR" sz="12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30C39-4B87-407B-BC1C-091F1FC5E8C4}"/>
              </a:ext>
            </a:extLst>
          </p:cNvPr>
          <p:cNvSpPr txBox="1"/>
          <p:nvPr/>
        </p:nvSpPr>
        <p:spPr>
          <a:xfrm>
            <a:off x="796953" y="3297530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1) </a:t>
            </a:r>
            <a:r>
              <a:rPr lang="ko-KR" altLang="en-US" sz="1200" b="1"/>
              <a:t>모양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9D1F2-8EA5-4CF0-A34C-9340D52B47C2}"/>
              </a:ext>
            </a:extLst>
          </p:cNvPr>
          <p:cNvSpPr/>
          <p:nvPr/>
        </p:nvSpPr>
        <p:spPr>
          <a:xfrm>
            <a:off x="796954" y="3638546"/>
            <a:ext cx="52990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원형 그러데이션에서 만들어지는 모양은 </a:t>
            </a:r>
            <a:r>
              <a:rPr lang="en-US" altLang="ko-KR" sz="1200"/>
              <a:t>circle(</a:t>
            </a:r>
            <a:r>
              <a:rPr lang="ko-KR" altLang="en-US" sz="1200"/>
              <a:t>원형</a:t>
            </a:r>
            <a:r>
              <a:rPr lang="en-US" altLang="ko-KR" sz="1200"/>
              <a:t>)</a:t>
            </a:r>
            <a:r>
              <a:rPr lang="ko-KR" altLang="en-US" sz="1200"/>
              <a:t>과 </a:t>
            </a:r>
            <a:r>
              <a:rPr lang="en-US" altLang="ko-KR" sz="1200"/>
              <a:t>ellipse(</a:t>
            </a:r>
            <a:r>
              <a:rPr lang="ko-KR" altLang="en-US" sz="1200"/>
              <a:t>타원형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따로 지정하지 않으면 </a:t>
            </a:r>
            <a:r>
              <a:rPr lang="en-US" altLang="ko-KR" sz="1200"/>
              <a:t>ellipse</a:t>
            </a:r>
            <a:r>
              <a:rPr lang="ko-KR" altLang="en-US" sz="1200"/>
              <a:t>로 인식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5FE296-D2D5-4833-B0E9-B02F6C98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598750"/>
            <a:ext cx="5612237" cy="352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CCC6C2-4108-45C0-9661-9690DFC9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79" y="2354691"/>
            <a:ext cx="4752993" cy="2567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87B62E-90C4-45D3-B831-F1F6DF2D6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79" y="5050392"/>
            <a:ext cx="3300675" cy="10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825AD-7B2C-4E85-BEFE-F01575EBF18E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2) </a:t>
            </a:r>
            <a:r>
              <a:rPr lang="ko-KR" altLang="en-US" sz="1200" b="1"/>
              <a:t>크기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D7C93-EA23-4244-9681-F07832712F70}"/>
              </a:ext>
            </a:extLst>
          </p:cNvPr>
          <p:cNvSpPr/>
          <p:nvPr/>
        </p:nvSpPr>
        <p:spPr>
          <a:xfrm>
            <a:off x="494949" y="2086021"/>
            <a:ext cx="1028490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그러데이션 원의 크기 지정</a:t>
            </a:r>
            <a:endParaRPr lang="en-US" altLang="ko-KR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0931F6-F6F6-4F05-978C-1F5B04D6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89" y="923969"/>
            <a:ext cx="6114264" cy="55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1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FF860-ED3E-4099-BB0F-A7E7D7B5AF8D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3) </a:t>
            </a:r>
            <a:r>
              <a:rPr lang="ko-KR" altLang="en-US" sz="1200" b="1"/>
              <a:t>위치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DE3E4-8F53-4DD8-9D1F-3FBD41DFF371}"/>
              </a:ext>
            </a:extLst>
          </p:cNvPr>
          <p:cNvSpPr/>
          <p:nvPr/>
        </p:nvSpPr>
        <p:spPr>
          <a:xfrm>
            <a:off x="494949" y="2086021"/>
            <a:ext cx="552834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그러데이션이 시작하는 원의 중심 지정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‘모양’과 ‘크기’ 속성 다음에 </a:t>
            </a:r>
            <a:r>
              <a:rPr lang="en-US" altLang="ko-KR" sz="1200"/>
              <a:t>at </a:t>
            </a:r>
            <a:r>
              <a:rPr lang="ko-KR" altLang="en-US" sz="1200"/>
              <a:t>키워드와 함께 위치 값 지정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사용할 수 있는 값 </a:t>
            </a:r>
            <a:r>
              <a:rPr lang="en-US" altLang="ko-KR" sz="1200"/>
              <a:t>: </a:t>
            </a:r>
            <a:r>
              <a:rPr lang="ko-KR" altLang="en-US" sz="1200"/>
              <a:t>키워드나 백분율</a:t>
            </a:r>
            <a:endParaRPr lang="en-US" altLang="ko-KR" sz="12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AEBE7C4-8EA8-4BBF-A564-91DEB15D4CA0}"/>
              </a:ext>
            </a:extLst>
          </p:cNvPr>
          <p:cNvGrpSpPr/>
          <p:nvPr/>
        </p:nvGrpSpPr>
        <p:grpSpPr>
          <a:xfrm>
            <a:off x="1043134" y="2709644"/>
            <a:ext cx="3475631" cy="659482"/>
            <a:chOff x="1043134" y="2709644"/>
            <a:chExt cx="3475631" cy="6594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2656C7-5687-4566-BDAF-78AD84345BE1}"/>
                </a:ext>
              </a:extLst>
            </p:cNvPr>
            <p:cNvSpPr/>
            <p:nvPr/>
          </p:nvSpPr>
          <p:spPr>
            <a:xfrm>
              <a:off x="2210377" y="2709644"/>
              <a:ext cx="499268" cy="1660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5BCEC3C-5752-449C-9B6E-697CFBC7D3A1}"/>
                </a:ext>
              </a:extLst>
            </p:cNvPr>
            <p:cNvGrpSpPr/>
            <p:nvPr/>
          </p:nvGrpSpPr>
          <p:grpSpPr>
            <a:xfrm>
              <a:off x="1043134" y="2875675"/>
              <a:ext cx="3475631" cy="493451"/>
              <a:chOff x="1132514" y="2717177"/>
              <a:chExt cx="3475631" cy="49345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E48A5-CAFA-4978-BD0B-0D82CAEB9337}"/>
                  </a:ext>
                </a:extLst>
              </p:cNvPr>
              <p:cNvSpPr txBox="1"/>
              <p:nvPr/>
            </p:nvSpPr>
            <p:spPr>
              <a:xfrm>
                <a:off x="1132514" y="2956712"/>
                <a:ext cx="3475631" cy="253916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>
                    <a:solidFill>
                      <a:srgbClr val="0070C0"/>
                    </a:solidFill>
                  </a:rPr>
                  <a:t>left, center, right </a:t>
                </a:r>
                <a:r>
                  <a:rPr lang="ko-KR" altLang="en-US" sz="1050">
                    <a:solidFill>
                      <a:srgbClr val="0070C0"/>
                    </a:solidFill>
                  </a:rPr>
                  <a:t>중 하나</a:t>
                </a:r>
                <a:r>
                  <a:rPr lang="en-US" altLang="ko-KR" sz="1050">
                    <a:solidFill>
                      <a:srgbClr val="0070C0"/>
                    </a:solidFill>
                  </a:rPr>
                  <a:t>, top, center, bottom </a:t>
                </a:r>
                <a:r>
                  <a:rPr lang="ko-KR" altLang="en-US" sz="1050">
                    <a:solidFill>
                      <a:srgbClr val="0070C0"/>
                    </a:solidFill>
                  </a:rPr>
                  <a:t>중 하나</a:t>
                </a:r>
              </a:p>
            </p:txBody>
          </p: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D38A8CAA-2BCC-4695-9ADC-49771DB7DF4C}"/>
                  </a:ext>
                </a:extLst>
              </p:cNvPr>
              <p:cNvCxnSpPr>
                <a:cxnSpLocks/>
                <a:stCxn id="4" idx="0"/>
                <a:endCxn id="14" idx="2"/>
              </p:cNvCxnSpPr>
              <p:nvPr/>
            </p:nvCxnSpPr>
            <p:spPr>
              <a:xfrm rot="16200000" flipV="1">
                <a:off x="2590094" y="2676475"/>
                <a:ext cx="239535" cy="320939"/>
              </a:xfrm>
              <a:prstGeom prst="bentConnector3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07574A7-CA6E-4F4E-8725-1C8E368D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22" y="1690531"/>
            <a:ext cx="5790967" cy="2238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8D0FAC9-C0ED-4C10-8003-C44EFDEB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53" y="4248306"/>
            <a:ext cx="1962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A2FA7-8992-4D82-9E29-81665F4F2B9D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4) </a:t>
            </a:r>
            <a:r>
              <a:rPr lang="ko-KR" altLang="en-US" sz="1200" b="1"/>
              <a:t>색상 중지점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3A7C47-7392-4F95-9C82-64FAE46735D1}"/>
              </a:ext>
            </a:extLst>
          </p:cNvPr>
          <p:cNvSpPr/>
          <p:nvPr/>
        </p:nvSpPr>
        <p:spPr>
          <a:xfrm>
            <a:off x="494949" y="2086021"/>
            <a:ext cx="489917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색상이 바뀌는 지점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색상만 지정할 수도 있고 </a:t>
            </a:r>
            <a:br>
              <a:rPr lang="en-US" altLang="ko-KR" sz="1200"/>
            </a:br>
            <a:r>
              <a:rPr lang="ko-KR" altLang="en-US" sz="1200"/>
              <a:t>색상과 함께 중지 점의 위치도 함께 지정할 수도 있음</a:t>
            </a:r>
            <a:r>
              <a:rPr lang="en-US" altLang="ko-KR" sz="12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05EA2-246A-46A8-BA3B-0E6B5523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31" y="1040103"/>
            <a:ext cx="5752044" cy="50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A062A-B115-45C6-AE77-802C2D4C5BC5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그러데이션을 사용한 패턴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3D9B7E-7270-458B-AD07-1FB47A379528}"/>
              </a:ext>
            </a:extLst>
          </p:cNvPr>
          <p:cNvSpPr/>
          <p:nvPr/>
        </p:nvSpPr>
        <p:spPr>
          <a:xfrm>
            <a:off x="612396" y="1574292"/>
            <a:ext cx="548360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단순히 그러데이션을 반복하는 것이 아니라 </a:t>
            </a:r>
            <a:r>
              <a:rPr lang="en-US" altLang="ko-KR" sz="1200"/>
              <a:t>‘</a:t>
            </a:r>
            <a:r>
              <a:rPr lang="ko-KR" altLang="en-US" sz="1200"/>
              <a:t>패턴</a:t>
            </a:r>
            <a:r>
              <a:rPr lang="en-US" altLang="ko-KR" sz="1200"/>
              <a:t>’</a:t>
            </a:r>
            <a:r>
              <a:rPr lang="ko-KR" altLang="en-US" sz="1200"/>
              <a:t>을 만들어 반복시킴</a:t>
            </a:r>
            <a:endParaRPr lang="en-US" altLang="ko-KR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899CB-3184-4704-B1D0-4699E063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618043"/>
            <a:ext cx="5734269" cy="8880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C8BD74-F3F1-4AFB-B065-04BEE62C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33" y="2719185"/>
            <a:ext cx="3152775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5913E-355C-4858-B967-51309B68354D}"/>
              </a:ext>
            </a:extLst>
          </p:cNvPr>
          <p:cNvSpPr txBox="1"/>
          <p:nvPr/>
        </p:nvSpPr>
        <p:spPr>
          <a:xfrm>
            <a:off x="612396" y="2322000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그러데이션을 단순 반복했을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8BF05-6628-4C81-87A3-C1B6F06A120C}"/>
              </a:ext>
            </a:extLst>
          </p:cNvPr>
          <p:cNvSpPr txBox="1"/>
          <p:nvPr/>
        </p:nvSpPr>
        <p:spPr>
          <a:xfrm>
            <a:off x="553673" y="4077761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그러데이션이 겹치는 부분을 조절했을 경우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39097B-F810-4564-9F2B-F7C665538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3" y="4531380"/>
            <a:ext cx="1936240" cy="2033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C79A9C-6240-45A4-83ED-8285E94B5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35" y="5110662"/>
            <a:ext cx="5895451" cy="11306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ABEE92-AF29-41B9-96F6-681873E44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383" y="4610124"/>
            <a:ext cx="2990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8DFBC-6F36-47A9-AA1F-94A81E7B1EAD}"/>
              </a:ext>
            </a:extLst>
          </p:cNvPr>
          <p:cNvSpPr txBox="1"/>
          <p:nvPr/>
        </p:nvSpPr>
        <p:spPr>
          <a:xfrm>
            <a:off x="494950" y="1115736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background-color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D4064-6E00-4260-9797-14382BFACC7D}"/>
              </a:ext>
            </a:extLst>
          </p:cNvPr>
          <p:cNvSpPr txBox="1"/>
          <p:nvPr/>
        </p:nvSpPr>
        <p:spPr>
          <a:xfrm>
            <a:off x="595618" y="1577129"/>
            <a:ext cx="4882393" cy="9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문서의 요소에 배경색 지정</a:t>
            </a:r>
            <a:endParaRPr lang="en-US" altLang="ko-KR" sz="12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16</a:t>
            </a:r>
            <a:r>
              <a:rPr lang="ko-KR" altLang="en-US" sz="1200"/>
              <a:t>진수나 </a:t>
            </a:r>
            <a:r>
              <a:rPr lang="en-US" altLang="ko-KR" sz="1200"/>
              <a:t>rgb </a:t>
            </a:r>
            <a:r>
              <a:rPr lang="ko-KR" altLang="en-US" sz="1200"/>
              <a:t>값</a:t>
            </a:r>
            <a:r>
              <a:rPr lang="en-US" altLang="ko-KR" sz="1200"/>
              <a:t>, rgba </a:t>
            </a:r>
            <a:r>
              <a:rPr lang="ko-KR" altLang="en-US" sz="1200"/>
              <a:t>값</a:t>
            </a:r>
            <a:r>
              <a:rPr lang="en-US" altLang="ko-KR" sz="1200"/>
              <a:t> </a:t>
            </a:r>
            <a:r>
              <a:rPr lang="ko-KR" altLang="en-US" sz="1200"/>
              <a:t>또는 색상 이름 사용</a:t>
            </a:r>
            <a:endParaRPr lang="en-US" altLang="ko-KR" sz="12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배경색은 상속되지 않는다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D51D-1234-4E97-BB20-C709C48001F6}"/>
              </a:ext>
            </a:extLst>
          </p:cNvPr>
          <p:cNvSpPr txBox="1"/>
          <p:nvPr/>
        </p:nvSpPr>
        <p:spPr>
          <a:xfrm>
            <a:off x="494950" y="3028426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background-clip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4186C-44E2-489C-9C89-9B2F858001AC}"/>
              </a:ext>
            </a:extLst>
          </p:cNvPr>
          <p:cNvSpPr txBox="1"/>
          <p:nvPr/>
        </p:nvSpPr>
        <p:spPr>
          <a:xfrm>
            <a:off x="494950" y="3494195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배경을 어디까지 적용할지 지정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97D066-0AFD-4EEE-B92D-69248762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9" y="4166226"/>
            <a:ext cx="4253219" cy="361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B4194B-4306-4EE0-B980-2EF65C8B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4654758"/>
            <a:ext cx="4392118" cy="1087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999C7D-80A4-4EF0-B223-A6D7E394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209" y="1121884"/>
            <a:ext cx="5728173" cy="3329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D0AA72-688B-4BBC-9020-88A2EC773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209" y="4654758"/>
            <a:ext cx="5271083" cy="15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FEA0C-D72A-4BC4-8F82-902A50B47C30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background-image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B1A19-80B3-41B6-892F-9628D1F6620E}"/>
              </a:ext>
            </a:extLst>
          </p:cNvPr>
          <p:cNvSpPr txBox="1"/>
          <p:nvPr/>
        </p:nvSpPr>
        <p:spPr>
          <a:xfrm>
            <a:off x="494950" y="1631839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파일 경로 지정</a:t>
            </a:r>
            <a:endParaRPr lang="en-US" altLang="ko-KR" sz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CE77E3-8EDA-48A0-B137-0C6C11F28FE0}"/>
              </a:ext>
            </a:extLst>
          </p:cNvPr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155B01-09A4-4862-8F23-5C50D0A4213D}"/>
              </a:ext>
            </a:extLst>
          </p:cNvPr>
          <p:cNvSpPr txBox="1"/>
          <p:nvPr/>
        </p:nvSpPr>
        <p:spPr>
          <a:xfrm>
            <a:off x="616591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background-repeat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324CE-0D29-4B99-AC2F-11EEA1A1323E}"/>
              </a:ext>
            </a:extLst>
          </p:cNvPr>
          <p:cNvSpPr txBox="1"/>
          <p:nvPr/>
        </p:nvSpPr>
        <p:spPr>
          <a:xfrm>
            <a:off x="6165910" y="1631839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반복</a:t>
            </a:r>
            <a:r>
              <a:rPr lang="en-US" altLang="ko-KR" sz="1200"/>
              <a:t> </a:t>
            </a:r>
            <a:r>
              <a:rPr lang="ko-KR" altLang="en-US" sz="1200"/>
              <a:t>여부 및 반복 방향 지정</a:t>
            </a:r>
            <a:endParaRPr lang="en-US" altLang="ko-KR" sz="12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6F636EF-2420-45B2-894C-95449BEE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184557"/>
            <a:ext cx="2583806" cy="3002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399349-6C66-4640-8C8A-7DDE78236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94" y="2235177"/>
            <a:ext cx="4283888" cy="303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50D68B-6157-4EE6-BD40-40784CEE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3436"/>
            <a:ext cx="5022120" cy="13930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82EDC50-CF23-43F6-8DC3-E0D578175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49" y="2708908"/>
            <a:ext cx="4582132" cy="12021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5DCC43-1EEF-4AC4-A0B5-67732B051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2" y="3885863"/>
            <a:ext cx="5077065" cy="26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D3E41-482C-4A8B-8409-6C7CFAC0564F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background-position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7B235B-B73F-49BB-9E83-735BF9D83EE0}"/>
              </a:ext>
            </a:extLst>
          </p:cNvPr>
          <p:cNvSpPr/>
          <p:nvPr/>
        </p:nvSpPr>
        <p:spPr>
          <a:xfrm>
            <a:off x="494950" y="1696748"/>
            <a:ext cx="5763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반복하지 않을 경우</a:t>
            </a:r>
            <a:r>
              <a:rPr lang="en-US" altLang="ko-KR" sz="1200"/>
              <a:t>, </a:t>
            </a:r>
            <a:r>
              <a:rPr lang="ko-KR" altLang="en-US" sz="1200"/>
              <a:t>배경 이미지를 표시할</a:t>
            </a:r>
            <a:r>
              <a:rPr lang="en-US" altLang="ko-KR" sz="1200"/>
              <a:t> </a:t>
            </a:r>
            <a:r>
              <a:rPr lang="ko-KR" altLang="en-US" sz="1200"/>
              <a:t>위치 지정</a:t>
            </a:r>
            <a:endParaRPr lang="en-US" altLang="ko-KR" sz="12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506CBB8-B817-49F1-9B6F-8350FCF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32983"/>
            <a:ext cx="4152551" cy="7377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665DF8-BBEE-407B-A0F6-EFDECB3CFA21}"/>
              </a:ext>
            </a:extLst>
          </p:cNvPr>
          <p:cNvSpPr/>
          <p:nvPr/>
        </p:nvSpPr>
        <p:spPr>
          <a:xfrm>
            <a:off x="494949" y="3356855"/>
            <a:ext cx="6096000" cy="241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/>
              <a:t>① 백분율 </a:t>
            </a:r>
            <a:r>
              <a:rPr lang="en-US" altLang="ko-KR" sz="1200" b="1"/>
              <a:t>: </a:t>
            </a:r>
            <a:r>
              <a:rPr lang="ko-KR" altLang="en-US" sz="1200"/>
              <a:t>배경 이미지의 가로 위치와 세로 위치를 </a:t>
            </a:r>
            <a:r>
              <a:rPr lang="en-US" altLang="ko-KR" sz="1200"/>
              <a:t>%</a:t>
            </a:r>
            <a:r>
              <a:rPr lang="ko-KR" altLang="en-US" sz="1200"/>
              <a:t>로 나타냄</a:t>
            </a:r>
            <a:r>
              <a:rPr lang="en-US" altLang="ko-KR" sz="120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/>
              <a:t>   </a:t>
            </a:r>
            <a:r>
              <a:rPr lang="ko-KR" altLang="en-US" sz="1050"/>
              <a:t>예</a:t>
            </a:r>
            <a:r>
              <a:rPr lang="en-US" altLang="ko-KR" sz="1050"/>
              <a:t>) background-postion: 0% 0% , background-position : 30% 60%</a:t>
            </a:r>
          </a:p>
          <a:p>
            <a:pPr fontAlgn="base">
              <a:lnSpc>
                <a:spcPct val="130000"/>
              </a:lnSpc>
            </a:pPr>
            <a:br>
              <a:rPr lang="en-US" altLang="ko-KR" sz="1200" b="1"/>
            </a:br>
            <a:r>
              <a:rPr lang="ko-KR" altLang="en-US" sz="1200" b="1"/>
              <a:t>② 길이 길이 </a:t>
            </a:r>
            <a:r>
              <a:rPr lang="en-US" altLang="ko-KR" sz="1200" b="1"/>
              <a:t>: </a:t>
            </a:r>
            <a:r>
              <a:rPr lang="ko-KR" altLang="en-US" sz="1200"/>
              <a:t>배경 이미지의 위치를 직접 길이로 지정</a:t>
            </a: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050"/>
              <a:t>   예</a:t>
            </a:r>
            <a:r>
              <a:rPr lang="en-US" altLang="ko-KR" sz="1050"/>
              <a:t>) background-position:30px 20px;</a:t>
            </a:r>
            <a:br>
              <a:rPr lang="en-US" altLang="ko-KR" sz="1100"/>
            </a:br>
            <a:endParaRPr lang="en-US" altLang="ko-KR" sz="1100"/>
          </a:p>
          <a:p>
            <a:pPr fontAlgn="base">
              <a:lnSpc>
                <a:spcPct val="130000"/>
              </a:lnSpc>
            </a:pPr>
            <a:r>
              <a:rPr lang="ko-KR" altLang="en-US" sz="1200" b="1"/>
              <a:t>③ 키워드 </a:t>
            </a:r>
            <a:r>
              <a:rPr lang="en-US" altLang="ko-KR" sz="1200"/>
              <a:t>- top, left, center, right, top, middle, bottom</a:t>
            </a:r>
            <a:endParaRPr lang="ko-KR" altLang="en-US" sz="12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가로 배치는 </a:t>
            </a:r>
            <a:r>
              <a:rPr lang="en-US" altLang="ko-KR" sz="1200" b="1"/>
              <a:t>left</a:t>
            </a:r>
            <a:r>
              <a:rPr lang="ko-KR" altLang="en-US" sz="1200" b="1"/>
              <a:t>와 </a:t>
            </a:r>
            <a:r>
              <a:rPr lang="en-US" altLang="ko-KR" sz="1200" b="1"/>
              <a:t>center, top </a:t>
            </a:r>
            <a:r>
              <a:rPr lang="ko-KR" altLang="en-US" sz="1200"/>
              <a:t>중에서 선택</a:t>
            </a: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세로 배치는 </a:t>
            </a:r>
            <a:r>
              <a:rPr lang="en-US" altLang="ko-KR" sz="1200" b="1"/>
              <a:t>top</a:t>
            </a:r>
            <a:r>
              <a:rPr lang="ko-KR" altLang="en-US" sz="1200"/>
              <a:t>과 </a:t>
            </a:r>
            <a:r>
              <a:rPr lang="en-US" altLang="ko-KR" sz="1200" b="1"/>
              <a:t>bottom, center </a:t>
            </a:r>
            <a:r>
              <a:rPr lang="ko-KR" altLang="en-US" sz="1200"/>
              <a:t>중에서 선택</a:t>
            </a: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100"/>
              <a:t>   </a:t>
            </a:r>
            <a:r>
              <a:rPr lang="ko-KR" altLang="en-US" sz="1050"/>
              <a:t>예</a:t>
            </a:r>
            <a:r>
              <a:rPr lang="en-US" altLang="ko-KR" sz="1050"/>
              <a:t>) background-position:center bottom</a:t>
            </a:r>
            <a:endParaRPr lang="en-US" altLang="ko-KR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8500CC-5A56-4767-9F4F-3C42174B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84" y="861706"/>
            <a:ext cx="5620100" cy="5288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D033D1-BA62-4C38-BCFA-876BE7F7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226" y="3773100"/>
            <a:ext cx="3057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A2E7D-82CB-42AD-96C1-3F7A9DCAC69E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background-origin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B15C1-C15C-4AFA-8C2E-CD03308D35D2}"/>
              </a:ext>
            </a:extLst>
          </p:cNvPr>
          <p:cNvSpPr/>
          <p:nvPr/>
        </p:nvSpPr>
        <p:spPr>
          <a:xfrm>
            <a:off x="494950" y="1696748"/>
            <a:ext cx="3942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배치하기 위한 기준 설정</a:t>
            </a:r>
            <a:endParaRPr lang="en-US" altLang="ko-KR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87CB18-8815-4C0B-8863-DF27D1D3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06354"/>
            <a:ext cx="4118995" cy="2993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EB29ED-9CDD-45DA-B882-52129D34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595027"/>
            <a:ext cx="4118995" cy="1048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318E2-723A-4E38-9556-CDC727FB61E6}"/>
              </a:ext>
            </a:extLst>
          </p:cNvPr>
          <p:cNvSpPr txBox="1"/>
          <p:nvPr/>
        </p:nvSpPr>
        <p:spPr>
          <a:xfrm>
            <a:off x="612396" y="4019668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background-attachment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6FEDA-C099-49DE-8EC1-8BAF88A36604}"/>
              </a:ext>
            </a:extLst>
          </p:cNvPr>
          <p:cNvSpPr/>
          <p:nvPr/>
        </p:nvSpPr>
        <p:spPr>
          <a:xfrm>
            <a:off x="612397" y="4600680"/>
            <a:ext cx="33639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고정하는</a:t>
            </a:r>
            <a:r>
              <a:rPr lang="en-US" altLang="ko-KR" sz="1200"/>
              <a:t> </a:t>
            </a:r>
            <a:r>
              <a:rPr lang="ko-KR" altLang="en-US" sz="1200"/>
              <a:t>속성</a:t>
            </a:r>
            <a:endParaRPr lang="en-US" altLang="ko-KR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8DBE9F-1E8C-47B4-9604-6B947F1CF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94" y="5110101"/>
            <a:ext cx="3621510" cy="1386453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F04728-454A-4895-BAFD-2635660AA69E}"/>
              </a:ext>
            </a:extLst>
          </p:cNvPr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7D22B5-EAAD-4A46-8038-3D589D74A245}"/>
              </a:ext>
            </a:extLst>
          </p:cNvPr>
          <p:cNvSpPr txBox="1"/>
          <p:nvPr/>
        </p:nvSpPr>
        <p:spPr>
          <a:xfrm>
            <a:off x="6225233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3C22E-416E-4494-8323-412770932ACC}"/>
              </a:ext>
            </a:extLst>
          </p:cNvPr>
          <p:cNvSpPr/>
          <p:nvPr/>
        </p:nvSpPr>
        <p:spPr>
          <a:xfrm>
            <a:off x="6235647" y="1696748"/>
            <a:ext cx="472876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배경 관련 속성을 줄여서 표기</a:t>
            </a:r>
            <a:endParaRPr lang="en-US" altLang="ko-KR" sz="12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속성 값이 다르므로 표기 순서는 상관없음</a:t>
            </a:r>
            <a:endParaRPr lang="en-US" altLang="ko-KR" sz="1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E25BF29-04DA-4711-AB31-F97D5BD6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233" y="2505752"/>
            <a:ext cx="5376144" cy="26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62C785-D1DC-4A7B-A6D9-9FE86B9CF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3"/>
          <a:stretch/>
        </p:blipFill>
        <p:spPr>
          <a:xfrm>
            <a:off x="443575" y="982626"/>
            <a:ext cx="5548785" cy="45033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71275F-378E-4F60-BF26-507B881C2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"/>
          <a:stretch/>
        </p:blipFill>
        <p:spPr>
          <a:xfrm>
            <a:off x="6199642" y="1301172"/>
            <a:ext cx="5643296" cy="38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DC7C2-63AA-45B3-A152-E6E24FD72BB6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background-size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DE1EB-B566-4E5C-B667-695EE43D753D}"/>
              </a:ext>
            </a:extLst>
          </p:cNvPr>
          <p:cNvSpPr txBox="1"/>
          <p:nvPr/>
        </p:nvSpPr>
        <p:spPr>
          <a:xfrm>
            <a:off x="494950" y="1631839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크기</a:t>
            </a:r>
            <a:r>
              <a:rPr lang="en-US" altLang="ko-KR" sz="1200"/>
              <a:t> </a:t>
            </a:r>
            <a:r>
              <a:rPr lang="ko-KR" altLang="en-US" sz="1200"/>
              <a:t>조절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BD2B1-B4D9-4DA7-975C-187BEB1B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184812"/>
            <a:ext cx="4706224" cy="3439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04DD8-9751-47FF-89C6-AD24762D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83" y="1115736"/>
            <a:ext cx="5517300" cy="2085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31B5B1-A3F2-4BA0-A018-94472FA9D1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99"/>
          <a:stretch/>
        </p:blipFill>
        <p:spPr>
          <a:xfrm>
            <a:off x="148699" y="3610228"/>
            <a:ext cx="6611225" cy="2132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E34BD0-1348-4A2C-8362-ADECE5A7C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329" y="3201075"/>
            <a:ext cx="3961254" cy="35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선형 그러데이션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01327-A7A7-4A1F-A53E-B0D4E4BA69D5}"/>
              </a:ext>
            </a:extLst>
          </p:cNvPr>
          <p:cNvSpPr/>
          <p:nvPr/>
        </p:nvSpPr>
        <p:spPr>
          <a:xfrm>
            <a:off x="494950" y="1696748"/>
            <a:ext cx="652663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수직 방향이나 수평 방향으로</a:t>
            </a:r>
            <a:r>
              <a:rPr lang="en-US" altLang="ko-KR" sz="1200"/>
              <a:t>, </a:t>
            </a:r>
            <a:r>
              <a:rPr lang="ko-KR" altLang="en-US" sz="1200"/>
              <a:t>혹은 대각선 방향으로 색상이 일정하게 변하는 것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선형 그러데이션을 지정할 때는 방향과 색상이 필요하다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30C39-4B87-407B-BC1C-091F1FC5E8C4}"/>
              </a:ext>
            </a:extLst>
          </p:cNvPr>
          <p:cNvSpPr txBox="1"/>
          <p:nvPr/>
        </p:nvSpPr>
        <p:spPr>
          <a:xfrm>
            <a:off x="796953" y="3297530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1) </a:t>
            </a:r>
            <a:r>
              <a:rPr lang="ko-KR" altLang="en-US" sz="1200" b="1"/>
              <a:t>방향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9D1F2-8EA5-4CF0-A34C-9340D52B47C2}"/>
              </a:ext>
            </a:extLst>
          </p:cNvPr>
          <p:cNvSpPr/>
          <p:nvPr/>
        </p:nvSpPr>
        <p:spPr>
          <a:xfrm>
            <a:off x="796954" y="3638546"/>
            <a:ext cx="358210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끝 지점을 기준으로 ‘</a:t>
            </a:r>
            <a:r>
              <a:rPr lang="en-US" altLang="ko-KR" sz="1200"/>
              <a:t>to’ </a:t>
            </a:r>
            <a:r>
              <a:rPr lang="ko-KR" altLang="en-US" sz="1200"/>
              <a:t>키워드와 함께 사용</a:t>
            </a:r>
            <a:endParaRPr lang="en-US" altLang="ko-KR" sz="1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98ABAF9-7746-4EC6-8FA9-EA904F30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9822"/>
            <a:ext cx="5612237" cy="41722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270591-6BED-4845-A9B9-1C61796C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8" y="2425376"/>
            <a:ext cx="5265487" cy="6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선형 그러데이션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52AB-B7D0-434E-9F33-9DB3CDC9BC3F}"/>
              </a:ext>
            </a:extLst>
          </p:cNvPr>
          <p:cNvSpPr txBox="1"/>
          <p:nvPr/>
        </p:nvSpPr>
        <p:spPr>
          <a:xfrm>
            <a:off x="634146" y="1671433"/>
            <a:ext cx="271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2) </a:t>
            </a:r>
            <a:r>
              <a:rPr lang="ko-KR" altLang="en-US" sz="1200" b="1"/>
              <a:t>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3C32D-C829-4144-B25B-9E84BE0F3CDB}"/>
              </a:ext>
            </a:extLst>
          </p:cNvPr>
          <p:cNvSpPr/>
          <p:nvPr/>
        </p:nvSpPr>
        <p:spPr>
          <a:xfrm>
            <a:off x="603388" y="2066923"/>
            <a:ext cx="358210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그러데이션이 끝나는 각도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단위는 </a:t>
            </a:r>
            <a:r>
              <a:rPr lang="en-US" altLang="ko-KR" sz="1200"/>
              <a:t>deg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034F87C-6E99-4BC7-824B-9EBC282E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59" y="1599380"/>
            <a:ext cx="6305495" cy="39960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A7F1428-CC3D-4389-9BEC-59C908DA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83" y="3247019"/>
            <a:ext cx="2183396" cy="16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4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874</TotalTime>
  <Words>475</Words>
  <Application>Microsoft Office PowerPoint</Application>
  <PresentationFormat>와이드스크린</PresentationFormat>
  <Paragraphs>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09. 이미지와 그러데이션  효과로 배경 꾸미기</vt:lpstr>
      <vt:lpstr>배경색과 배경 범위 지정하기</vt:lpstr>
      <vt:lpstr>배경색과 배경 범위 지정하기</vt:lpstr>
      <vt:lpstr>배경색과 배경 범위 지정하기</vt:lpstr>
      <vt:lpstr>배경색과 배경 범위 지정하기</vt:lpstr>
      <vt:lpstr>배경색과 배경 범위 지정하기</vt:lpstr>
      <vt:lpstr>배경색과 배경 범위 지정하기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Ko Kyunghee</cp:lastModifiedBy>
  <cp:revision>25</cp:revision>
  <dcterms:created xsi:type="dcterms:W3CDTF">2021-01-08T13:29:08Z</dcterms:created>
  <dcterms:modified xsi:type="dcterms:W3CDTF">2021-01-22T05:02:40Z</dcterms:modified>
</cp:coreProperties>
</file>