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10. CSS </a:t>
            </a:r>
            <a:r>
              <a:rPr lang="ko-KR" altLang="en-US"/>
              <a:t>고급 선택자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연결 선택자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C4BBE6-FE62-44FB-BD25-0805A7EDECF2}"/>
              </a:ext>
            </a:extLst>
          </p:cNvPr>
          <p:cNvGrpSpPr/>
          <p:nvPr/>
        </p:nvGrpSpPr>
        <p:grpSpPr>
          <a:xfrm>
            <a:off x="2308161" y="2982475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6031CE-3F68-4929-80E6-32DDBD4507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7CD5F5-77D3-40A6-8E04-378FC4AF00A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속성 선택자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884B6D-54C8-46BC-A27A-96703AACA4E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59BB75-BFF1-49FF-BEF0-054976FB5475}"/>
              </a:ext>
            </a:extLst>
          </p:cNvPr>
          <p:cNvGrpSpPr/>
          <p:nvPr/>
        </p:nvGrpSpPr>
        <p:grpSpPr>
          <a:xfrm>
            <a:off x="2308161" y="3815530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0E3213-A05A-429C-AE82-2614A5F73F9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EBD79-4B36-497C-BF94-EAB0CDE3C27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가상 클래스와 가상 요소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7617444-6436-4175-A979-B92F6705121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68A93A-CF9C-4021-90B1-933858E8E018}"/>
              </a:ext>
            </a:extLst>
          </p:cNvPr>
          <p:cNvGrpSpPr/>
          <p:nvPr/>
        </p:nvGrpSpPr>
        <p:grpSpPr>
          <a:xfrm>
            <a:off x="472438" y="1620449"/>
            <a:ext cx="779178" cy="1895854"/>
            <a:chOff x="328169" y="1620451"/>
            <a:chExt cx="779178" cy="18958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C36A32-B248-4F9B-B0ED-1C8629F1E13A}"/>
                </a:ext>
              </a:extLst>
            </p:cNvPr>
            <p:cNvSpPr/>
            <p:nvPr/>
          </p:nvSpPr>
          <p:spPr>
            <a:xfrm>
              <a:off x="472439" y="1620451"/>
              <a:ext cx="634908" cy="11730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9FECA6F5-DB5F-4E02-946A-A74F48BEFC18}"/>
                </a:ext>
              </a:extLst>
            </p:cNvPr>
            <p:cNvCxnSpPr>
              <a:cxnSpLocks/>
              <a:stCxn id="5" idx="1"/>
              <a:endCxn id="11" idx="1"/>
            </p:cNvCxnSpPr>
            <p:nvPr/>
          </p:nvCxnSpPr>
          <p:spPr>
            <a:xfrm rot="10800000" flipH="1">
              <a:off x="328169" y="2206994"/>
              <a:ext cx="144269" cy="1309311"/>
            </a:xfrm>
            <a:prstGeom prst="bentConnector3">
              <a:avLst>
                <a:gd name="adj1" fmla="val -158454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사용자 동작에 반응하는 가상 클래스 선택자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D837D-5264-4989-B895-6D5A3C3A8A0E}"/>
              </a:ext>
            </a:extLst>
          </p:cNvPr>
          <p:cNvSpPr txBox="1"/>
          <p:nvPr/>
        </p:nvSpPr>
        <p:spPr>
          <a:xfrm>
            <a:off x="472439" y="3348884"/>
            <a:ext cx="3217547" cy="334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/>
              <a:t>순서 중요 </a:t>
            </a:r>
            <a:r>
              <a:rPr lang="en-US" altLang="ko-KR" sz="1200">
                <a:solidFill>
                  <a:srgbClr val="C00000"/>
                </a:solidFill>
              </a:rPr>
              <a:t>:link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rgbClr val="C00000"/>
                </a:solidFill>
              </a:rPr>
              <a:t> :visited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>
                <a:solidFill>
                  <a:srgbClr val="C00000"/>
                </a:solidFill>
              </a:rPr>
              <a:t>:hover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rgbClr val="C00000"/>
                </a:solidFill>
              </a:rPr>
              <a:t> :active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7CF31-1D0C-4BDE-902A-4E418E15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69" y="148770"/>
            <a:ext cx="5671634" cy="6735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5D4769-E075-4903-B919-235608C5F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4" r="22661"/>
          <a:stretch/>
        </p:blipFill>
        <p:spPr>
          <a:xfrm>
            <a:off x="1342239" y="5268594"/>
            <a:ext cx="3800214" cy="1188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D8133-465E-441C-A1D3-E8241C2C73C2}"/>
              </a:ext>
            </a:extLst>
          </p:cNvPr>
          <p:cNvSpPr txBox="1"/>
          <p:nvPr/>
        </p:nvSpPr>
        <p:spPr>
          <a:xfrm>
            <a:off x="621637" y="1589406"/>
            <a:ext cx="4396396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:link </a:t>
            </a:r>
            <a:r>
              <a:rPr lang="en-US" altLang="ko-KR" sz="1200"/>
              <a:t>-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방문하지 않은 링크에 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/>
              <a:t>:visited </a:t>
            </a:r>
            <a:r>
              <a:rPr lang="en-US" altLang="ko-KR" sz="1200"/>
              <a:t>-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방문한 링크에 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/>
              <a:t>:active </a:t>
            </a:r>
            <a:r>
              <a:rPr lang="en-US" altLang="ko-KR" sz="1200"/>
              <a:t>-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요소를 활성화했을 때의 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/>
              <a:t>:hover </a:t>
            </a:r>
            <a:r>
              <a:rPr lang="en-US" altLang="ko-KR" sz="1200"/>
              <a:t>-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요소에 마우스 커서를 올려놓을 때의 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/>
              <a:t>:focus </a:t>
            </a:r>
            <a:r>
              <a:rPr lang="en-US" altLang="ko-KR" sz="1200"/>
              <a:t>-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요소에 초점이 맞추어졌을 때의 스타일 적용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7100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322800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:target </a:t>
            </a:r>
            <a:r>
              <a:rPr lang="en-US" altLang="ko-KR" sz="1200"/>
              <a:t>– </a:t>
            </a:r>
            <a:r>
              <a:rPr lang="ko-KR" altLang="en-US" sz="1200"/>
              <a:t>앵커로 연결된 부분에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054DF-5986-4259-A6CA-09FF592F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67" y="822121"/>
            <a:ext cx="5246819" cy="5780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D6C648-4D85-4D4C-B43E-7119441C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3" y="3114407"/>
            <a:ext cx="5394976" cy="34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477162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:target </a:t>
            </a:r>
            <a:r>
              <a:rPr lang="en-US" altLang="ko-KR" sz="1200"/>
              <a:t>– </a:t>
            </a:r>
            <a:r>
              <a:rPr lang="ko-KR" altLang="en-US" sz="1200"/>
              <a:t>앵커로 연결된 부분에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>
                <a:highlight>
                  <a:srgbClr val="00FFFF"/>
                </a:highlight>
              </a:rPr>
              <a:t>:enabled, :disabled </a:t>
            </a:r>
            <a:r>
              <a:rPr lang="en-US" altLang="ko-KR" sz="1200">
                <a:highlight>
                  <a:srgbClr val="00FFFF"/>
                </a:highlight>
              </a:rPr>
              <a:t>– </a:t>
            </a:r>
            <a:r>
              <a:rPr lang="ko-KR" altLang="en-US" sz="1200">
                <a:highlight>
                  <a:srgbClr val="00FFFF"/>
                </a:highlight>
              </a:rPr>
              <a:t>요소의 사용 여부에 따라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스타일 적용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highlight>
                  <a:srgbClr val="00FFFF"/>
                </a:highlight>
              </a:rPr>
              <a:t>:checked </a:t>
            </a:r>
            <a:r>
              <a:rPr lang="en-US" altLang="ko-KR" sz="1200">
                <a:highlight>
                  <a:srgbClr val="00FFFF"/>
                </a:highlight>
              </a:rPr>
              <a:t>– </a:t>
            </a:r>
            <a:r>
              <a:rPr lang="ko-KR" altLang="en-US" sz="1200">
                <a:highlight>
                  <a:srgbClr val="00FFFF"/>
                </a:highlight>
              </a:rPr>
              <a:t>라디오</a:t>
            </a:r>
            <a:r>
              <a:rPr lang="en-US" altLang="ko-KR" sz="1200">
                <a:highlight>
                  <a:srgbClr val="00FFFF"/>
                </a:highlight>
              </a:rPr>
              <a:t> </a:t>
            </a:r>
            <a:r>
              <a:rPr lang="ko-KR" altLang="en-US" sz="1200">
                <a:highlight>
                  <a:srgbClr val="00FFFF"/>
                </a:highlight>
              </a:rPr>
              <a:t>버튼이나 체크 박스에 체크했을 때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스타일 적용</a:t>
            </a:r>
            <a:endParaRPr lang="ko-KR" altLang="en-US" sz="1200">
              <a:highlight>
                <a:srgbClr val="00FFFF"/>
              </a:highlight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94BB8E-9115-47B2-AE6F-3263F073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4685"/>
            <a:ext cx="5377604" cy="41165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149376-0AF9-49F3-A1B7-ADDFBB71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740" y="3858848"/>
            <a:ext cx="3197420" cy="16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477162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:target </a:t>
            </a:r>
            <a:r>
              <a:rPr lang="en-US" altLang="ko-KR" sz="1200"/>
              <a:t>– </a:t>
            </a:r>
            <a:r>
              <a:rPr lang="ko-KR" altLang="en-US" sz="1200"/>
              <a:t>앵커로 연결된 부분에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/>
              <a:t>:enabled, :disabled </a:t>
            </a:r>
            <a:r>
              <a:rPr lang="en-US" altLang="ko-KR" sz="1200"/>
              <a:t>– </a:t>
            </a:r>
            <a:r>
              <a:rPr lang="ko-KR" altLang="en-US" sz="1200"/>
              <a:t>요소의 사용 여부에 따라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:checked </a:t>
            </a:r>
            <a:r>
              <a:rPr lang="en-US" altLang="ko-KR" sz="1200"/>
              <a:t>– </a:t>
            </a:r>
            <a:r>
              <a:rPr lang="ko-KR" altLang="en-US" sz="1200"/>
              <a:t>라디오</a:t>
            </a:r>
            <a:r>
              <a:rPr lang="en-US" altLang="ko-KR" sz="1200"/>
              <a:t> </a:t>
            </a:r>
            <a:r>
              <a:rPr lang="ko-KR" altLang="en-US" sz="1200"/>
              <a:t>버튼이나 체크 박스에 체크했을 때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>
                <a:highlight>
                  <a:srgbClr val="00FFFF"/>
                </a:highlight>
              </a:rPr>
              <a:t>:not </a:t>
            </a:r>
            <a:r>
              <a:rPr lang="en-US" altLang="ko-KR" sz="1200">
                <a:highlight>
                  <a:srgbClr val="00FFFF"/>
                </a:highlight>
              </a:rPr>
              <a:t>– </a:t>
            </a:r>
            <a:r>
              <a:rPr lang="ko-KR" altLang="en-US" sz="1200">
                <a:highlight>
                  <a:srgbClr val="00FFFF"/>
                </a:highlight>
              </a:rPr>
              <a:t>특정</a:t>
            </a:r>
            <a:r>
              <a:rPr lang="en-US" altLang="ko-KR" sz="1200">
                <a:highlight>
                  <a:srgbClr val="00FFFF"/>
                </a:highlight>
              </a:rPr>
              <a:t> </a:t>
            </a:r>
            <a:r>
              <a:rPr lang="ko-KR" altLang="en-US" sz="1200">
                <a:highlight>
                  <a:srgbClr val="00FFFF"/>
                </a:highlight>
              </a:rPr>
              <a:t>요소를 제외하고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스타일 적용</a:t>
            </a:r>
            <a:endParaRPr lang="en-US" altLang="ko-KR" sz="1200">
              <a:highlight>
                <a:srgbClr val="00FFFF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4B7D5F-38E8-4DB4-BABB-9E941DF6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3" y="3280093"/>
            <a:ext cx="2961518" cy="316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0DE3-3CC5-4405-9B0F-CD47F759D896}"/>
              </a:ext>
            </a:extLst>
          </p:cNvPr>
          <p:cNvSpPr txBox="1"/>
          <p:nvPr/>
        </p:nvSpPr>
        <p:spPr>
          <a:xfrm>
            <a:off x="550546" y="3095383"/>
            <a:ext cx="3956847" cy="3336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type=“text” </a:t>
            </a:r>
            <a:r>
              <a:rPr lang="ko-KR" altLang="en-US" sz="1200">
                <a:solidFill>
                  <a:srgbClr val="C00000"/>
                </a:solidFill>
              </a:rPr>
              <a:t>필드와 </a:t>
            </a:r>
            <a:r>
              <a:rPr lang="en-US" altLang="ko-KR" sz="1200">
                <a:solidFill>
                  <a:srgbClr val="C00000"/>
                </a:solidFill>
              </a:rPr>
              <a:t>type=“tel” </a:t>
            </a:r>
            <a:r>
              <a:rPr lang="ko-KR" altLang="en-US" sz="1200">
                <a:solidFill>
                  <a:srgbClr val="C00000"/>
                </a:solidFill>
              </a:rPr>
              <a:t>필드에 스타일 적용하기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8BDBBD-FD76-4BB4-8433-B26CFE3C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80" y="1720057"/>
            <a:ext cx="5420774" cy="2067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82EBA-B124-45A5-B567-B63816973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974" y="4200939"/>
            <a:ext cx="5225554" cy="208892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753E82-7971-4ECB-A140-9AE240A626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20642" y="2754020"/>
            <a:ext cx="2400038" cy="1885092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A0BF9E-D6BE-4A13-9318-56F894ABCC2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858936" y="4842948"/>
            <a:ext cx="2400038" cy="40245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31F5EF-52D2-492E-B8A7-3DBC7825D9D9}"/>
              </a:ext>
            </a:extLst>
          </p:cNvPr>
          <p:cNvSpPr txBox="1"/>
          <p:nvPr/>
        </p:nvSpPr>
        <p:spPr>
          <a:xfrm>
            <a:off x="4567557" y="3511900"/>
            <a:ext cx="11624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일반적인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F3AB-B086-4D06-98EB-0D7484280B20}"/>
              </a:ext>
            </a:extLst>
          </p:cNvPr>
          <p:cNvSpPr txBox="1"/>
          <p:nvPr/>
        </p:nvSpPr>
        <p:spPr>
          <a:xfrm>
            <a:off x="4567557" y="4895325"/>
            <a:ext cx="13869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:not</a:t>
            </a:r>
            <a:r>
              <a:rPr lang="ko-KR" altLang="en-US" sz="1200"/>
              <a:t> 선택자 사용 </a:t>
            </a:r>
          </a:p>
        </p:txBody>
      </p:sp>
    </p:spTree>
    <p:extLst>
      <p:ext uri="{BB962C8B-B14F-4D97-AF65-F5344CB8AC3E}">
        <p14:creationId xmlns:p14="http://schemas.microsoft.com/office/powerpoint/2010/main" val="385075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문서 구조에 따른 가상 클래스 선택자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D62CF-B676-4086-A242-FA1D9B8C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552700"/>
            <a:ext cx="4765628" cy="281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FA15E-AE6B-492D-B216-3B0F6ED8CBFC}"/>
              </a:ext>
            </a:extLst>
          </p:cNvPr>
          <p:cNvSpPr txBox="1"/>
          <p:nvPr/>
        </p:nvSpPr>
        <p:spPr>
          <a:xfrm>
            <a:off x="472439" y="1661020"/>
            <a:ext cx="530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웹 문서의 구조를 기준으로 특정 위치에 있는 요소를 찾아 스타일 적용</a:t>
            </a:r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위치가 계속 바뀐다면 </a:t>
            </a:r>
            <a:r>
              <a:rPr lang="en-US" altLang="ko-KR" sz="1200"/>
              <a:t>a</a:t>
            </a:r>
            <a:r>
              <a:rPr lang="en-US" altLang="ko-KR" sz="1200" i="1"/>
              <a:t>n</a:t>
            </a:r>
            <a:r>
              <a:rPr lang="en-US" altLang="ko-KR" sz="1200"/>
              <a:t>+b </a:t>
            </a:r>
            <a:r>
              <a:rPr lang="ko-KR" altLang="en-US" sz="1200"/>
              <a:t>처럼 수식을 사용할 수도 있음</a:t>
            </a:r>
            <a:r>
              <a:rPr lang="en-US" altLang="ko-KR" sz="1200"/>
              <a:t>. </a:t>
            </a:r>
            <a:br>
              <a:rPr lang="en-US" altLang="ko-KR" sz="1200"/>
            </a:br>
            <a:r>
              <a:rPr lang="ko-KR" altLang="en-US" sz="1200"/>
              <a:t>이 때 </a:t>
            </a:r>
            <a:r>
              <a:rPr lang="en-US" altLang="ko-KR" sz="1200"/>
              <a:t>n </a:t>
            </a:r>
            <a:r>
              <a:rPr lang="ko-KR" altLang="en-US" sz="1200"/>
              <a:t>값은 </a:t>
            </a:r>
            <a:r>
              <a:rPr lang="en-US" altLang="ko-KR" sz="1200"/>
              <a:t>0</a:t>
            </a:r>
            <a:r>
              <a:rPr lang="ko-KR" altLang="en-US" sz="1200"/>
              <a:t>부터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849FE-5066-4C60-BD7A-03A5109C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745" y="872617"/>
            <a:ext cx="5641815" cy="400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2E5264-751B-45A4-A32B-FC44BC8D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25" y="2845831"/>
            <a:ext cx="3083404" cy="40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209136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가상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604006" y="1838310"/>
            <a:ext cx="550317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꾸미기용 요소를 웹 문서에 포함시키지 않기 위해 가상 요소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::first-line : </a:t>
            </a:r>
            <a:r>
              <a:rPr lang="ko-KR" altLang="en-US" sz="1200"/>
              <a:t>특정 요소의 첫번째 줄에 스타일 적용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::first-letter : </a:t>
            </a:r>
            <a:r>
              <a:rPr lang="ko-KR" altLang="en-US" sz="1200"/>
              <a:t>특정 요소의 첫번째 글자에 스타일 적용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::before : </a:t>
            </a:r>
            <a:r>
              <a:rPr lang="ko-KR" altLang="en-US" sz="1200"/>
              <a:t>특정 요소의 앞에 지정한 콘텐츠 추가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::after : </a:t>
            </a:r>
            <a:r>
              <a:rPr lang="ko-KR" altLang="en-US" sz="1200"/>
              <a:t>특정 요소의 뒤에 지정한 콘텐츠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7DBF8-C9B9-402A-A0A9-F0CC88DC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28" y="1040104"/>
            <a:ext cx="3320774" cy="53182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8CB434-D151-4EFC-8194-F8E3DBEE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876" y="4869989"/>
            <a:ext cx="1568315" cy="15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C8A46-B7AD-4C14-A03F-BD3BE17EC11A}"/>
              </a:ext>
            </a:extLst>
          </p:cNvPr>
          <p:cNvSpPr txBox="1"/>
          <p:nvPr/>
        </p:nvSpPr>
        <p:spPr>
          <a:xfrm>
            <a:off x="616591" y="1108084"/>
            <a:ext cx="61189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연결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선택자와 선택자를 연결해 적용 대상을 제한하는 선택자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컴비네이션 선택자</a:t>
            </a:r>
            <a:r>
              <a:rPr lang="en-US" altLang="ko-KR" sz="1400">
                <a:latin typeface="+mn-ea"/>
              </a:rPr>
              <a:t>(combination selector) </a:t>
            </a:r>
            <a:r>
              <a:rPr lang="ko-KR" altLang="en-US" sz="1400">
                <a:latin typeface="+mn-ea"/>
              </a:rPr>
              <a:t>또는</a:t>
            </a:r>
            <a:r>
              <a:rPr lang="en-US" altLang="ko-KR" sz="1400">
                <a:latin typeface="+mn-ea"/>
              </a:rPr>
              <a:t> ‘</a:t>
            </a:r>
            <a:r>
              <a:rPr lang="ko-KR" altLang="en-US" sz="1400" b="1">
                <a:latin typeface="+mn-ea"/>
              </a:rPr>
              <a:t>조합 선택자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라고도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41307-44B9-4C18-8DB6-DF37EE67693D}"/>
              </a:ext>
            </a:extLst>
          </p:cNvPr>
          <p:cNvSpPr txBox="1"/>
          <p:nvPr/>
        </p:nvSpPr>
        <p:spPr>
          <a:xfrm>
            <a:off x="746620" y="2123196"/>
            <a:ext cx="409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하위 선택자</a:t>
            </a:r>
            <a:r>
              <a:rPr lang="en-US" altLang="ko-KR" sz="1400" b="1"/>
              <a:t>(descendant selector)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B725DC-6C32-4DFF-BE58-3ACA6C80895C}"/>
              </a:ext>
            </a:extLst>
          </p:cNvPr>
          <p:cNvSpPr/>
          <p:nvPr/>
        </p:nvSpPr>
        <p:spPr>
          <a:xfrm>
            <a:off x="746620" y="2639929"/>
            <a:ext cx="59889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부모 요소에 포함된 </a:t>
            </a:r>
            <a:r>
              <a:rPr lang="ko-KR" altLang="en-US" sz="1200" u="sng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200">
                <a:latin typeface="+mn-ea"/>
              </a:rPr>
              <a:t>스타일이 적용된다</a:t>
            </a:r>
            <a:r>
              <a:rPr lang="en-US" altLang="ko-KR" sz="12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요소뿐만 아니라 손자 요소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손자의 손자 요소 등 모든 하위 요소까지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하위 선택자를 정의할 때는 상위 요소와 하위 요소를 나란히 쓴다</a:t>
            </a:r>
            <a:r>
              <a:rPr lang="en-US" altLang="ko-KR" sz="1200">
                <a:latin typeface="+mn-ea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AC9E18-99CB-4913-B449-D17CDF38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97" y="3799898"/>
            <a:ext cx="1901024" cy="34267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8256-4816-45CE-BF29-B0A89C1E328B}"/>
              </a:ext>
            </a:extLst>
          </p:cNvPr>
          <p:cNvGrpSpPr/>
          <p:nvPr/>
        </p:nvGrpSpPr>
        <p:grpSpPr>
          <a:xfrm>
            <a:off x="975943" y="4362339"/>
            <a:ext cx="5214674" cy="1705934"/>
            <a:chOff x="1068680" y="4043982"/>
            <a:chExt cx="5214674" cy="17059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32B7EC-E025-4210-9DF1-8B3235E68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680" y="4349741"/>
              <a:ext cx="2514600" cy="1400175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41B54CD-007F-4CFB-BDC0-E3C6770A2D34}"/>
                </a:ext>
              </a:extLst>
            </p:cNvPr>
            <p:cNvGrpSpPr/>
            <p:nvPr/>
          </p:nvGrpSpPr>
          <p:grpSpPr>
            <a:xfrm>
              <a:off x="2325987" y="4043982"/>
              <a:ext cx="3957367" cy="897134"/>
              <a:chOff x="2393203" y="4286041"/>
              <a:chExt cx="3957367" cy="897134"/>
            </a:xfrm>
          </p:grpSpPr>
          <p:sp>
            <p:nvSpPr>
              <p:cNvPr id="7" name="사각형 설명선 8">
                <a:extLst>
                  <a:ext uri="{FF2B5EF4-FFF2-40B4-BE49-F238E27FC236}">
                    <a16:creationId xmlns:a16="http://schemas.microsoft.com/office/drawing/2014/main" id="{3417B299-A908-4D7F-A4DD-DAC6A3D65AF7}"/>
                  </a:ext>
                </a:extLst>
              </p:cNvPr>
              <p:cNvSpPr/>
              <p:nvPr/>
            </p:nvSpPr>
            <p:spPr>
              <a:xfrm>
                <a:off x="2811021" y="4286041"/>
                <a:ext cx="3539549" cy="4177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solidFill>
                      <a:srgbClr val="0070C0"/>
                    </a:solidFill>
                  </a:rPr>
                  <a:t>section </a:t>
                </a:r>
                <a:r>
                  <a:rPr lang="ko-KR" altLang="en-US" sz="1100">
                    <a:solidFill>
                      <a:srgbClr val="0070C0"/>
                    </a:solidFill>
                  </a:rPr>
                  <a:t>요소 안의 모든 </a:t>
                </a:r>
                <a:r>
                  <a:rPr lang="en-US" altLang="ko-KR" sz="1100">
                    <a:solidFill>
                      <a:srgbClr val="0070C0"/>
                    </a:solidFill>
                  </a:rPr>
                  <a:t>p </a:t>
                </a:r>
                <a:r>
                  <a:rPr lang="ko-KR" altLang="en-US" sz="1100">
                    <a:solidFill>
                      <a:srgbClr val="0070C0"/>
                    </a:solidFill>
                  </a:rPr>
                  <a:t>요소에 적용할 스타일 규칙</a:t>
                </a:r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6964165F-D85E-41ED-93ED-9DCE8959C0C5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2393203" y="4494939"/>
                <a:ext cx="417819" cy="68823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2B4D911-CE5C-4B9C-9503-A9563025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46" y="978213"/>
            <a:ext cx="5267477" cy="49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746620" y="1225914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자식 선택자</a:t>
            </a:r>
            <a:r>
              <a:rPr lang="en-US" altLang="ko-KR" sz="1400" b="1"/>
              <a:t>(child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746621" y="1691973"/>
            <a:ext cx="534938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요소에 스타일을 적용하는 선택자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두 요소 사이에 ‘</a:t>
            </a:r>
            <a:r>
              <a:rPr lang="en-US" altLang="ko-KR" sz="1200">
                <a:latin typeface="+mn-ea"/>
              </a:rPr>
              <a:t>&gt;(</a:t>
            </a:r>
            <a:r>
              <a:rPr lang="ko-KR" altLang="en-US" sz="1200">
                <a:latin typeface="+mn-ea"/>
              </a:rPr>
              <a:t>부등호</a:t>
            </a:r>
            <a:r>
              <a:rPr lang="en-US" altLang="ko-KR" sz="1200">
                <a:latin typeface="+mn-ea"/>
              </a:rPr>
              <a:t>)’</a:t>
            </a:r>
            <a:r>
              <a:rPr lang="ko-KR" altLang="en-US" sz="1200">
                <a:latin typeface="+mn-ea"/>
              </a:rPr>
              <a:t>를 표시해 부모 요소와 자식 요소를 구분</a:t>
            </a:r>
            <a:endParaRPr lang="en-US" altLang="ko-KR" sz="120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70BD6C-2059-4C1F-AAD4-CE2D3777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99" y="2483072"/>
            <a:ext cx="2077455" cy="32386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FABAAF-1E63-40C5-B739-B5881E7C3838}"/>
              </a:ext>
            </a:extLst>
          </p:cNvPr>
          <p:cNvGrpSpPr/>
          <p:nvPr/>
        </p:nvGrpSpPr>
        <p:grpSpPr>
          <a:xfrm>
            <a:off x="953923" y="3287980"/>
            <a:ext cx="3364927" cy="2263775"/>
            <a:chOff x="953923" y="3287980"/>
            <a:chExt cx="3364927" cy="22637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F1634-BCEE-49FF-9CC5-042FF94F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923" y="3287980"/>
              <a:ext cx="2466591" cy="1438086"/>
            </a:xfrm>
            <a:prstGeom prst="rect">
              <a:avLst/>
            </a:prstGeom>
          </p:spPr>
        </p:pic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solidFill>
                    <a:srgbClr val="0070C0"/>
                  </a:solidFill>
                </a:rPr>
                <a:t>section </a:t>
              </a:r>
              <a:r>
                <a:rPr lang="ko-KR" altLang="en-US" sz="1050">
                  <a:solidFill>
                    <a:srgbClr val="0070C0"/>
                  </a:solidFill>
                </a:rPr>
                <a:t>요소 안에 포함된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 중 </a:t>
              </a:r>
              <a:br>
                <a:rPr lang="en-US" altLang="ko-KR" sz="1050">
                  <a:solidFill>
                    <a:srgbClr val="0070C0"/>
                  </a:solidFill>
                </a:rPr>
              </a:br>
              <a:r>
                <a:rPr lang="ko-KR" altLang="en-US" sz="1050">
                  <a:solidFill>
                    <a:srgbClr val="0070C0"/>
                  </a:solidFill>
                </a:rPr>
                <a:t>자식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요소에만 적용할 스타일 규칙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344" y="4113669"/>
              <a:ext cx="268447" cy="80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7952DA7-D1A8-432C-9871-CD90B201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53" y="942930"/>
            <a:ext cx="5546147" cy="49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746620" y="1225914"/>
            <a:ext cx="387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인접 형제 선택자</a:t>
            </a:r>
            <a:r>
              <a:rPr lang="en-US" altLang="ko-KR" sz="1400" b="1"/>
              <a:t>(adjacent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746621" y="1691973"/>
            <a:ext cx="555066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부모를 가진 형제 요소 중 첫 번째 동생 요소에만 스타일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과 요소</a:t>
            </a:r>
            <a:r>
              <a:rPr lang="en-US" altLang="ko-KR" sz="1200">
                <a:latin typeface="+mn-ea"/>
              </a:rPr>
              <a:t>2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‘+’ </a:t>
            </a:r>
            <a:r>
              <a:rPr lang="ko-KR" altLang="en-US" sz="1200">
                <a:latin typeface="+mn-ea"/>
              </a:rPr>
              <a:t>기호 사용</a:t>
            </a:r>
            <a:r>
              <a:rPr lang="en-US" altLang="ko-KR" sz="12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과 요소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는 같은 레벨이면서 요소</a:t>
            </a:r>
            <a:r>
              <a:rPr lang="en-US" altLang="ko-KR" sz="1200">
                <a:latin typeface="+mn-ea"/>
              </a:rPr>
              <a:t>1 </a:t>
            </a:r>
            <a:r>
              <a:rPr lang="ko-KR" altLang="en-US" sz="1200">
                <a:latin typeface="+mn-ea"/>
              </a:rPr>
              <a:t>이후 첫번째 요소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에 적용</a:t>
            </a:r>
            <a:endParaRPr lang="en-US" altLang="ko-KR" sz="120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4BD2FA-3102-4EC0-934D-AC418B85C470}"/>
              </a:ext>
            </a:extLst>
          </p:cNvPr>
          <p:cNvGrpSpPr/>
          <p:nvPr/>
        </p:nvGrpSpPr>
        <p:grpSpPr>
          <a:xfrm>
            <a:off x="811461" y="3498906"/>
            <a:ext cx="3507389" cy="2052849"/>
            <a:chOff x="811461" y="3498906"/>
            <a:chExt cx="3507389" cy="20528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37937F-46E2-4BA0-B3D1-235B6F85C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461" y="3498906"/>
              <a:ext cx="2609850" cy="1047750"/>
            </a:xfrm>
            <a:prstGeom prst="rect">
              <a:avLst/>
            </a:prstGeom>
          </p:spPr>
        </p:pic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solidFill>
                    <a:srgbClr val="0070C0"/>
                  </a:solidFill>
                </a:rPr>
                <a:t>h1 </a:t>
              </a:r>
              <a:r>
                <a:rPr lang="ko-KR" altLang="en-US" sz="1050">
                  <a:solidFill>
                    <a:srgbClr val="0070C0"/>
                  </a:solidFill>
                </a:rPr>
                <a:t>요소 다음에 오는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요소들 중 </a:t>
              </a:r>
              <a:endParaRPr lang="en-US" altLang="ko-KR" sz="105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rgbClr val="0070C0"/>
                  </a:solidFill>
                </a:rPr>
                <a:t>첫번째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요소에만 파란색 글씨 적용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1660" y="4438409"/>
              <a:ext cx="246132" cy="477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869F6F-7FEA-42A1-85B9-13A33E2A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61" y="2744694"/>
            <a:ext cx="1723231" cy="305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A69F84-A89F-4FB7-8223-26586143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58" y="1541611"/>
            <a:ext cx="5086021" cy="2629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18B89D-4710-499F-8DDC-3DA132F63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263" y="4330163"/>
            <a:ext cx="3578884" cy="20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39BC52-1D13-4ACF-9DA1-60167D6D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1" y="3375153"/>
            <a:ext cx="2148423" cy="9630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746620" y="1225914"/>
            <a:ext cx="387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형제 선택자</a:t>
            </a:r>
            <a:r>
              <a:rPr lang="en-US" altLang="ko-KR" sz="1400" b="1"/>
              <a:t>(sibling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746621" y="1691973"/>
            <a:ext cx="534938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형제 요소들에 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인접 형제 선택자와 다른 점은 모든 형제 요소에 다 적용된다는 것</a:t>
            </a:r>
            <a:r>
              <a:rPr lang="en-US" altLang="ko-KR" sz="12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과 요소</a:t>
            </a:r>
            <a:r>
              <a:rPr lang="en-US" altLang="ko-KR" sz="1200">
                <a:latin typeface="+mn-ea"/>
              </a:rPr>
              <a:t>2 </a:t>
            </a:r>
            <a:r>
              <a:rPr lang="ko-KR" altLang="en-US" sz="1200">
                <a:latin typeface="+mn-ea"/>
              </a:rPr>
              <a:t>사이에 기호 </a:t>
            </a:r>
            <a:r>
              <a:rPr lang="en-US" altLang="ko-KR" sz="1200">
                <a:latin typeface="+mn-ea"/>
              </a:rPr>
              <a:t>‘~’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FABAAF-1E63-40C5-B739-B5881E7C3838}"/>
              </a:ext>
            </a:extLst>
          </p:cNvPr>
          <p:cNvGrpSpPr/>
          <p:nvPr/>
        </p:nvGrpSpPr>
        <p:grpSpPr>
          <a:xfrm>
            <a:off x="1852259" y="4225954"/>
            <a:ext cx="2466591" cy="1325801"/>
            <a:chOff x="1852259" y="4225954"/>
            <a:chExt cx="2466591" cy="1325801"/>
          </a:xfrm>
        </p:grpSpPr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>
                  <a:solidFill>
                    <a:srgbClr val="0070C0"/>
                  </a:solidFill>
                </a:rPr>
                <a:t>h1 </a:t>
              </a:r>
              <a:r>
                <a:rPr lang="ko-KR" altLang="en-US" sz="1050">
                  <a:solidFill>
                    <a:srgbClr val="0070C0"/>
                  </a:solidFill>
                </a:rPr>
                <a:t>요소 다음에 오는</a:t>
              </a:r>
              <a:endParaRPr lang="en-US" altLang="ko-KR" sz="105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rgbClr val="0070C0"/>
                  </a:solidFill>
                </a:rPr>
                <a:t>모든 형제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요소에 밑줄 적용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1660" y="4225954"/>
              <a:ext cx="246132" cy="690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40668B-52D7-4567-B20A-293B46CD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1" y="2769582"/>
            <a:ext cx="1793868" cy="307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CCECAF-A02D-4AB4-B97F-0AA62077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269" y="1225914"/>
            <a:ext cx="5439298" cy="47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0F8DF-E9CA-4495-937D-BBA19CBDDC6A}"/>
              </a:ext>
            </a:extLst>
          </p:cNvPr>
          <p:cNvSpPr txBox="1"/>
          <p:nvPr/>
        </p:nvSpPr>
        <p:spPr>
          <a:xfrm>
            <a:off x="684209" y="1009749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584F0-841A-4358-80C2-D905D906247F}"/>
              </a:ext>
            </a:extLst>
          </p:cNvPr>
          <p:cNvSpPr/>
          <p:nvPr/>
        </p:nvSpPr>
        <p:spPr>
          <a:xfrm>
            <a:off x="684210" y="1475808"/>
            <a:ext cx="379182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지정한 속성을 가진 요소를 찾아 스타일 적용</a:t>
            </a:r>
            <a:endParaRPr lang="en-US" altLang="ko-KR" sz="1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C0FBF-0CB8-400E-BAD0-7895E1B4C894}"/>
              </a:ext>
            </a:extLst>
          </p:cNvPr>
          <p:cNvSpPr txBox="1"/>
          <p:nvPr/>
        </p:nvSpPr>
        <p:spPr>
          <a:xfrm>
            <a:off x="6214798" y="1009749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022D40-460B-4371-B7A6-69BE949CD609}"/>
              </a:ext>
            </a:extLst>
          </p:cNvPr>
          <p:cNvSpPr/>
          <p:nvPr/>
        </p:nvSpPr>
        <p:spPr>
          <a:xfrm>
            <a:off x="6214799" y="1475808"/>
            <a:ext cx="50767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주어진 속성과 속성 값이 일치하는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C7693-8466-420B-81B3-050C1E12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6" y="2014708"/>
            <a:ext cx="4708103" cy="282858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B91351-30EF-4E7E-A90D-F83B362449F7}"/>
              </a:ext>
            </a:extLst>
          </p:cNvPr>
          <p:cNvCxnSpPr/>
          <p:nvPr/>
        </p:nvCxnSpPr>
        <p:spPr>
          <a:xfrm>
            <a:off x="5924469" y="844505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F96CD7B-03C9-4EF1-9A14-B3DCF2CF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32" y="1936930"/>
            <a:ext cx="4928817" cy="2898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7EE4C8-3A6A-4964-AB94-3A9377A6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3" y="5359292"/>
            <a:ext cx="4779066" cy="5455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4280A0-5355-43AF-8131-AB66894E8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60" y="5235996"/>
            <a:ext cx="1850726" cy="1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E2D3C-045F-43C0-BB51-1218891C5FA0}"/>
              </a:ext>
            </a:extLst>
          </p:cNvPr>
          <p:cNvSpPr txBox="1"/>
          <p:nvPr/>
        </p:nvSpPr>
        <p:spPr>
          <a:xfrm>
            <a:off x="497562" y="985042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~=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259BA4-80D0-43BF-8825-2A718BEB6A55}"/>
              </a:ext>
            </a:extLst>
          </p:cNvPr>
          <p:cNvSpPr/>
          <p:nvPr/>
        </p:nvSpPr>
        <p:spPr>
          <a:xfrm>
            <a:off x="472439" y="1424813"/>
            <a:ext cx="534937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여러 속성 값 중에 해당 값이 포함되어 있는 요소를 찾아 스타일 적용</a:t>
            </a:r>
            <a:endParaRPr lang="en-US" altLang="ko-KR" sz="120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>
            <a:cxnSpLocks/>
          </p:cNvCxnSpPr>
          <p:nvPr/>
        </p:nvCxnSpPr>
        <p:spPr>
          <a:xfrm>
            <a:off x="6022356" y="886450"/>
            <a:ext cx="0" cy="4923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5D952-377F-4555-88C3-ABBD96D98E22}"/>
              </a:ext>
            </a:extLst>
          </p:cNvPr>
          <p:cNvSpPr txBox="1"/>
          <p:nvPr/>
        </p:nvSpPr>
        <p:spPr>
          <a:xfrm>
            <a:off x="6275627" y="958754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|=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B60AF2-D9E9-46A2-8D1B-8B93F2303F73}"/>
              </a:ext>
            </a:extLst>
          </p:cNvPr>
          <p:cNvSpPr/>
          <p:nvPr/>
        </p:nvSpPr>
        <p:spPr>
          <a:xfrm>
            <a:off x="6275628" y="1424813"/>
            <a:ext cx="507677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특정 값이 포함된 속성을 가진 요소를 찾아 스타일 적용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하이픈으로 연결해 한 단어 값을 이루는 요소에도 적용</a:t>
            </a:r>
            <a:endParaRPr lang="en-US" altLang="ko-KR" sz="120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E1284E-49C2-4B5D-8C88-64C6A14D5689}"/>
              </a:ext>
            </a:extLst>
          </p:cNvPr>
          <p:cNvGrpSpPr/>
          <p:nvPr/>
        </p:nvGrpSpPr>
        <p:grpSpPr>
          <a:xfrm>
            <a:off x="486437" y="1923310"/>
            <a:ext cx="5273027" cy="3706745"/>
            <a:chOff x="500560" y="2186024"/>
            <a:chExt cx="5273027" cy="37067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675775-4805-42CB-A26A-B435210C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560" y="2186024"/>
              <a:ext cx="5192169" cy="370674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A086A78-B029-4003-972D-BE64648CC5FA}"/>
                </a:ext>
              </a:extLst>
            </p:cNvPr>
            <p:cNvGrpSpPr/>
            <p:nvPr/>
          </p:nvGrpSpPr>
          <p:grpSpPr>
            <a:xfrm>
              <a:off x="727878" y="2507480"/>
              <a:ext cx="5045709" cy="503501"/>
              <a:chOff x="746620" y="2843706"/>
              <a:chExt cx="5045709" cy="50350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2F819C-7FAA-4EB5-80E1-95D34F2280C7}"/>
                  </a:ext>
                </a:extLst>
              </p:cNvPr>
              <p:cNvSpPr/>
              <p:nvPr/>
            </p:nvSpPr>
            <p:spPr>
              <a:xfrm>
                <a:off x="746620" y="3137483"/>
                <a:ext cx="1761688" cy="20972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4A7745-F332-4131-923B-F563389A8088}"/>
                  </a:ext>
                </a:extLst>
              </p:cNvPr>
              <p:cNvSpPr txBox="1"/>
              <p:nvPr/>
            </p:nvSpPr>
            <p:spPr>
              <a:xfrm>
                <a:off x="2122414" y="2843706"/>
                <a:ext cx="3669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rgbClr val="C00000"/>
                    </a:solidFill>
                  </a:rPr>
                  <a:t>class </a:t>
                </a:r>
                <a:r>
                  <a:rPr lang="ko-KR" altLang="en-US" sz="1200">
                    <a:solidFill>
                      <a:srgbClr val="C00000"/>
                    </a:solidFill>
                  </a:rPr>
                  <a:t>속성에 </a:t>
                </a:r>
                <a:r>
                  <a:rPr lang="en-US" altLang="ko-KR" sz="1200">
                    <a:solidFill>
                      <a:srgbClr val="C00000"/>
                    </a:solidFill>
                  </a:rPr>
                  <a:t>button </a:t>
                </a:r>
                <a:r>
                  <a:rPr lang="ko-KR" altLang="en-US" sz="1200">
                    <a:solidFill>
                      <a:srgbClr val="C00000"/>
                    </a:solidFill>
                  </a:rPr>
                  <a:t>값이 있는 요소를 찾는 선택자</a:t>
                </a:r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8E699144-B2C1-4D97-A30E-5488726527B9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 rot="10800000" flipV="1">
                <a:off x="1627464" y="2961313"/>
                <a:ext cx="494950" cy="176169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040731D-EB8F-4060-B3AC-9C40F02B6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87"/>
          <a:stretch/>
        </p:blipFill>
        <p:spPr>
          <a:xfrm>
            <a:off x="6268538" y="2092055"/>
            <a:ext cx="5442759" cy="4291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254289E-D9B6-4172-B7B4-E8F38BEC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943" y="5971888"/>
            <a:ext cx="3589057" cy="5562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1180D2-E56A-45C9-85E9-C77C9606992F}"/>
              </a:ext>
            </a:extLst>
          </p:cNvPr>
          <p:cNvCxnSpPr/>
          <p:nvPr/>
        </p:nvCxnSpPr>
        <p:spPr>
          <a:xfrm>
            <a:off x="486437" y="5809923"/>
            <a:ext cx="55359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2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6008358" y="844505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F08352-858E-4C28-9FC2-E73FAD8FD5C9}"/>
              </a:ext>
            </a:extLst>
          </p:cNvPr>
          <p:cNvSpPr txBox="1"/>
          <p:nvPr/>
        </p:nvSpPr>
        <p:spPr>
          <a:xfrm>
            <a:off x="597965" y="953476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^=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A407A-2110-4674-8E00-F173022B1CFB}"/>
              </a:ext>
            </a:extLst>
          </p:cNvPr>
          <p:cNvSpPr/>
          <p:nvPr/>
        </p:nvSpPr>
        <p:spPr>
          <a:xfrm>
            <a:off x="597965" y="1372115"/>
            <a:ext cx="50767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값으로 시작하는 속성을 가진 요소를 찾아 스타일 적용</a:t>
            </a:r>
            <a:endParaRPr lang="en-US" altLang="ko-KR" sz="1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11FBE-56EC-4DD8-8031-B7EFF4A51CA0}"/>
              </a:ext>
            </a:extLst>
          </p:cNvPr>
          <p:cNvSpPr txBox="1"/>
          <p:nvPr/>
        </p:nvSpPr>
        <p:spPr>
          <a:xfrm>
            <a:off x="6341974" y="906056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$=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9D5BB-1F50-4CA5-955F-CE58AE275146}"/>
              </a:ext>
            </a:extLst>
          </p:cNvPr>
          <p:cNvSpPr/>
          <p:nvPr/>
        </p:nvSpPr>
        <p:spPr>
          <a:xfrm>
            <a:off x="6341975" y="1372115"/>
            <a:ext cx="50767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값으로 끝나는 속성을 가진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C591D-CF2A-4050-9581-E72E56E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3" y="1785817"/>
            <a:ext cx="5014264" cy="4840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E2D03-3C1E-4B1B-B0C3-DB738F38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82" y="1720321"/>
            <a:ext cx="5317564" cy="49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921C8-0DDE-4996-BB97-87F75E11C577}"/>
              </a:ext>
            </a:extLst>
          </p:cNvPr>
          <p:cNvSpPr txBox="1"/>
          <p:nvPr/>
        </p:nvSpPr>
        <p:spPr>
          <a:xfrm>
            <a:off x="472439" y="966248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*=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B36067-B47B-4AB2-91F1-1F5FCA0A182F}"/>
              </a:ext>
            </a:extLst>
          </p:cNvPr>
          <p:cNvSpPr/>
          <p:nvPr/>
        </p:nvSpPr>
        <p:spPr>
          <a:xfrm>
            <a:off x="472439" y="1432307"/>
            <a:ext cx="507677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Gothic_160_OTF"/>
              </a:rPr>
              <a:t>값의 일부가 일치하는 속성을 </a:t>
            </a:r>
            <a:r>
              <a:rPr lang="ko-KR" altLang="en-US" sz="1200">
                <a:latin typeface="+mn-ea"/>
              </a:rPr>
              <a:t>가진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DF6D7-9F88-48A4-9B6A-07E549A6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771502"/>
            <a:ext cx="5473549" cy="5061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2AAAE-96BB-4464-898D-DDE21A2426F8}"/>
              </a:ext>
            </a:extLst>
          </p:cNvPr>
          <p:cNvSpPr txBox="1"/>
          <p:nvPr/>
        </p:nvSpPr>
        <p:spPr>
          <a:xfrm>
            <a:off x="6551391" y="966248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속성 선택자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F73E5-A5AD-487D-B36A-2C29EFB2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99" y="1877370"/>
            <a:ext cx="5342962" cy="21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63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241</TotalTime>
  <Words>651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TDc_SSiGothic_160_OTF</vt:lpstr>
      <vt:lpstr>맑은 고딕</vt:lpstr>
      <vt:lpstr>Arial</vt:lpstr>
      <vt:lpstr>1_Office 테마</vt:lpstr>
      <vt:lpstr>10. CSS 고급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CSS 고급 선택자</dc:title>
  <dc:creator>Ko Kyunghee</dc:creator>
  <cp:lastModifiedBy>Ko Kyunghee</cp:lastModifiedBy>
  <cp:revision>42</cp:revision>
  <dcterms:created xsi:type="dcterms:W3CDTF">2021-01-09T04:03:38Z</dcterms:created>
  <dcterms:modified xsi:type="dcterms:W3CDTF">2021-01-23T08:14:43Z</dcterms:modified>
</cp:coreProperties>
</file>