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11. </a:t>
            </a:r>
            <a:r>
              <a:rPr lang="ko-KR" altLang="en-US"/>
              <a:t>트랜지션과 애니메이션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11-1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변형 알아보기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D8FBBDF-8BF5-4C05-9F46-5808B3591E7E}"/>
              </a:ext>
            </a:extLst>
          </p:cNvPr>
          <p:cNvGrpSpPr/>
          <p:nvPr/>
        </p:nvGrpSpPr>
        <p:grpSpPr>
          <a:xfrm>
            <a:off x="2308161" y="3028690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E9F05E-7ACE-43A6-974F-0EFC0D67B099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11-2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E9DF2F-C12C-4BC4-A10E-4A71F0ABE7C2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트랜지션 알아보기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E1C845E-80B1-43EB-9FEC-31D365B4331D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A2F4B5-EBCD-46CD-985C-A4A907DA4201}"/>
              </a:ext>
            </a:extLst>
          </p:cNvPr>
          <p:cNvGrpSpPr/>
          <p:nvPr/>
        </p:nvGrpSpPr>
        <p:grpSpPr>
          <a:xfrm>
            <a:off x="2308161" y="3907959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5CFE30F-DAA2-42FF-BF82-3937F70CE69E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11-3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B71622-C07D-4D63-AE74-7A109358203D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애니메이션 알아보기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452A05A-646B-4733-B9F2-0346CB2F8F67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트랜지션 알아보기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C8770D-39DC-4AD6-A8FB-99622D76F9DB}"/>
              </a:ext>
            </a:extLst>
          </p:cNvPr>
          <p:cNvSpPr txBox="1"/>
          <p:nvPr/>
        </p:nvSpPr>
        <p:spPr>
          <a:xfrm>
            <a:off x="643155" y="963796"/>
            <a:ext cx="461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transition-timing-function </a:t>
            </a:r>
            <a:r>
              <a:rPr lang="ko-KR" altLang="en-US" sz="1600" b="1"/>
              <a:t>속성</a:t>
            </a:r>
            <a:endParaRPr lang="en-US" altLang="ko-KR" sz="1600" b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4A3F3A-7577-4F6B-ADFF-F0B9C976F6D6}"/>
              </a:ext>
            </a:extLst>
          </p:cNvPr>
          <p:cNvSpPr/>
          <p:nvPr/>
        </p:nvSpPr>
        <p:spPr>
          <a:xfrm>
            <a:off x="643155" y="1353653"/>
            <a:ext cx="545284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트랜지션의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시작과 중간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끝에서의 속도 지정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A4DA14-FD00-4597-895B-52B1766FD7C6}"/>
              </a:ext>
            </a:extLst>
          </p:cNvPr>
          <p:cNvSpPr txBox="1"/>
          <p:nvPr/>
        </p:nvSpPr>
        <p:spPr>
          <a:xfrm>
            <a:off x="643155" y="4893731"/>
            <a:ext cx="461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transition-delay </a:t>
            </a:r>
            <a:r>
              <a:rPr lang="ko-KR" altLang="en-US" sz="1600" b="1"/>
              <a:t>속성</a:t>
            </a:r>
            <a:endParaRPr lang="en-US" altLang="ko-KR" sz="1600" b="1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0555E1-3033-4924-8B72-47BB53711A6B}"/>
              </a:ext>
            </a:extLst>
          </p:cNvPr>
          <p:cNvSpPr/>
          <p:nvPr/>
        </p:nvSpPr>
        <p:spPr>
          <a:xfrm>
            <a:off x="643155" y="5283588"/>
            <a:ext cx="545284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트랜지션이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언제부터 시작될지 지연 시간 지정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시간 단위는 초</a:t>
            </a:r>
            <a:r>
              <a:rPr lang="en-US" altLang="ko-KR" sz="1200">
                <a:latin typeface="+mn-ea"/>
              </a:rPr>
              <a:t>(seconds) </a:t>
            </a:r>
            <a:r>
              <a:rPr lang="ko-KR" altLang="en-US" sz="1200">
                <a:latin typeface="+mn-ea"/>
              </a:rPr>
              <a:t>또는 밀리초</a:t>
            </a:r>
            <a:r>
              <a:rPr lang="en-US" altLang="ko-KR" sz="1200">
                <a:latin typeface="+mn-ea"/>
              </a:rPr>
              <a:t>(milliseconds). </a:t>
            </a:r>
            <a:r>
              <a:rPr lang="ko-KR" altLang="en-US" sz="1200">
                <a:latin typeface="+mn-ea"/>
              </a:rPr>
              <a:t>기본값</a:t>
            </a:r>
            <a:r>
              <a:rPr lang="en-US" altLang="ko-KR" sz="1200">
                <a:latin typeface="+mn-ea"/>
              </a:rPr>
              <a:t> 0</a:t>
            </a:r>
            <a:endParaRPr lang="ko-KR" altLang="en-US" sz="1200"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82D2161-3BA0-4E64-9B0E-933A97BBE7CE}"/>
              </a:ext>
            </a:extLst>
          </p:cNvPr>
          <p:cNvCxnSpPr/>
          <p:nvPr/>
        </p:nvCxnSpPr>
        <p:spPr>
          <a:xfrm>
            <a:off x="6096000" y="706582"/>
            <a:ext cx="0" cy="61514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5B3C6C09-7E15-4942-8A42-52793E8CF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1" y="1838894"/>
            <a:ext cx="4874004" cy="4846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6BF57E-195E-4A89-B9B7-B300C5AA1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8" y="2383237"/>
            <a:ext cx="5406297" cy="227905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98CCA49-F5B8-43A4-828A-84D233E20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26" y="6011144"/>
            <a:ext cx="2570920" cy="3020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DFBF68D-561D-4EB1-8E94-16854FB3299E}"/>
              </a:ext>
            </a:extLst>
          </p:cNvPr>
          <p:cNvSpPr txBox="1"/>
          <p:nvPr/>
        </p:nvSpPr>
        <p:spPr>
          <a:xfrm>
            <a:off x="6512221" y="984876"/>
            <a:ext cx="461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transition </a:t>
            </a:r>
            <a:r>
              <a:rPr lang="ko-KR" altLang="en-US" sz="1600" b="1"/>
              <a:t>속성</a:t>
            </a:r>
            <a:endParaRPr lang="en-US" altLang="ko-KR" sz="16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EE3549-C25B-44AD-A3F7-105A63E533B2}"/>
              </a:ext>
            </a:extLst>
          </p:cNvPr>
          <p:cNvSpPr/>
          <p:nvPr/>
        </p:nvSpPr>
        <p:spPr>
          <a:xfrm>
            <a:off x="6512221" y="1374733"/>
            <a:ext cx="5452845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트랜지션 관련 속성을 한꺼번에 지정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시간 값 속성이 </a:t>
            </a:r>
            <a:r>
              <a:rPr lang="en-US" altLang="ko-KR" sz="1200">
                <a:latin typeface="+mn-ea"/>
              </a:rPr>
              <a:t>2</a:t>
            </a:r>
            <a:r>
              <a:rPr lang="ko-KR" altLang="en-US" sz="1200">
                <a:latin typeface="+mn-ea"/>
              </a:rPr>
              <a:t>개이므로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앞에 오는 시간값은 </a:t>
            </a:r>
            <a:r>
              <a:rPr lang="en-US" altLang="ko-KR" sz="1200">
                <a:latin typeface="+mn-ea"/>
              </a:rPr>
              <a:t>transition-duration, </a:t>
            </a:r>
            <a:r>
              <a:rPr lang="ko-KR" altLang="en-US" sz="1200">
                <a:latin typeface="+mn-ea"/>
              </a:rPr>
              <a:t>뒤에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오는 시간 값은 </a:t>
            </a:r>
            <a:r>
              <a:rPr lang="en-US" altLang="ko-KR" sz="1200">
                <a:latin typeface="+mn-ea"/>
              </a:rPr>
              <a:t>transition-delay </a:t>
            </a:r>
            <a:r>
              <a:rPr lang="ko-KR" altLang="en-US" sz="1200">
                <a:latin typeface="+mn-ea"/>
              </a:rPr>
              <a:t>속성으로 간주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597A1FA-7ECB-4269-876F-7CEC0CF7F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2221" y="2383237"/>
            <a:ext cx="5100938" cy="51009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7985810-9D00-484C-8ACA-0148C476F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8412" y="3141191"/>
            <a:ext cx="5688216" cy="318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8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AD74C-2C87-4F96-87E8-452A1056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32395-1361-4FD2-A876-32E1234879AF}"/>
              </a:ext>
            </a:extLst>
          </p:cNvPr>
          <p:cNvSpPr txBox="1"/>
          <p:nvPr/>
        </p:nvSpPr>
        <p:spPr>
          <a:xfrm>
            <a:off x="576044" y="1106409"/>
            <a:ext cx="461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CSS</a:t>
            </a:r>
            <a:r>
              <a:rPr lang="ko-KR" altLang="en-US" sz="1600" b="1"/>
              <a:t>와 애니메이션</a:t>
            </a:r>
            <a:endParaRPr lang="en-US" altLang="ko-KR" sz="1600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53A03B-7007-4981-B5FF-8D8F13D7BBA2}"/>
              </a:ext>
            </a:extLst>
          </p:cNvPr>
          <p:cNvSpPr/>
          <p:nvPr/>
        </p:nvSpPr>
        <p:spPr>
          <a:xfrm>
            <a:off x="576043" y="1496266"/>
            <a:ext cx="8257563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웹 요소에 애니메이션 추가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애니메이션을 시작해 끝내는 동안 원하는 곳 어디서든 스타일을 바꾸며 애니메이션을 정의할 수 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키프레임</a:t>
            </a:r>
            <a:r>
              <a:rPr lang="en-US" altLang="ko-KR" sz="1200">
                <a:latin typeface="+mn-ea"/>
              </a:rPr>
              <a:t>(keyframe) : </a:t>
            </a:r>
            <a:r>
              <a:rPr lang="ko-KR" altLang="en-US" sz="1200">
                <a:latin typeface="+mn-ea"/>
              </a:rPr>
              <a:t>애니메이션 중간에 스타일이 바뀌는 지점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506C0F-D16F-411D-AEB6-CEF2E0D9F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66" y="3079572"/>
            <a:ext cx="5831747" cy="2789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53BD28-3DE3-46D8-BE5F-00FA46331EC4}"/>
              </a:ext>
            </a:extLst>
          </p:cNvPr>
          <p:cNvSpPr txBox="1"/>
          <p:nvPr/>
        </p:nvSpPr>
        <p:spPr>
          <a:xfrm>
            <a:off x="711666" y="2717163"/>
            <a:ext cx="4613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애니메이션 관련 속성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2370407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AD74C-2C87-4F96-87E8-452A1056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 알아보기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AB04E-6B1D-422F-B7B8-DBC94CD2A391}"/>
              </a:ext>
            </a:extLst>
          </p:cNvPr>
          <p:cNvSpPr txBox="1"/>
          <p:nvPr/>
        </p:nvSpPr>
        <p:spPr>
          <a:xfrm>
            <a:off x="578840" y="1290967"/>
            <a:ext cx="461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@keyframes </a:t>
            </a:r>
            <a:r>
              <a:rPr lang="ko-KR" altLang="en-US" sz="1600" b="1"/>
              <a:t>속성</a:t>
            </a:r>
            <a:endParaRPr lang="en-US" altLang="ko-KR" sz="1600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CAC7D7-16A5-4866-8CA1-CD9CD238C18C}"/>
              </a:ext>
            </a:extLst>
          </p:cNvPr>
          <p:cNvSpPr/>
          <p:nvPr/>
        </p:nvSpPr>
        <p:spPr>
          <a:xfrm>
            <a:off x="578840" y="1680824"/>
            <a:ext cx="545284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애니메이션의 시작과 끝을 비롯해 상태가 바뀌는 지점을 설정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‘</a:t>
            </a:r>
            <a:r>
              <a:rPr lang="ko-KR" altLang="en-US" sz="1200">
                <a:latin typeface="+mn-ea"/>
              </a:rPr>
              <a:t>이름</a:t>
            </a:r>
            <a:r>
              <a:rPr lang="en-US" altLang="ko-KR" sz="1200">
                <a:latin typeface="+mn-ea"/>
              </a:rPr>
              <a:t>’</a:t>
            </a:r>
            <a:r>
              <a:rPr lang="ko-KR" altLang="en-US" sz="1200">
                <a:latin typeface="+mn-ea"/>
              </a:rPr>
              <a:t>으로 애니메이션 구별</a:t>
            </a:r>
            <a:endParaRPr lang="en-US" altLang="ko-KR" sz="120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63D99-9EE5-4B13-AFCB-47BE40B9194A}"/>
              </a:ext>
            </a:extLst>
          </p:cNvPr>
          <p:cNvSpPr txBox="1"/>
          <p:nvPr/>
        </p:nvSpPr>
        <p:spPr>
          <a:xfrm>
            <a:off x="578840" y="3161521"/>
            <a:ext cx="4613945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@keyframes</a:t>
            </a:r>
            <a:r>
              <a:rPr lang="ko-KR" altLang="en-US" sz="1200">
                <a:latin typeface="+mn-ea"/>
              </a:rPr>
              <a:t>의 선택자에서 속성값이 바뀌는 지점을 가리킴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시작 위치는 </a:t>
            </a:r>
            <a:r>
              <a:rPr lang="en-US" altLang="ko-KR" sz="1200">
                <a:latin typeface="+mn-ea"/>
              </a:rPr>
              <a:t>0%, </a:t>
            </a:r>
            <a:r>
              <a:rPr lang="ko-KR" altLang="en-US" sz="1200">
                <a:latin typeface="+mn-ea"/>
              </a:rPr>
              <a:t>끝 위치 </a:t>
            </a:r>
            <a:r>
              <a:rPr lang="en-US" altLang="ko-KR" sz="1200">
                <a:latin typeface="+mn-ea"/>
              </a:rPr>
              <a:t>100%</a:t>
            </a:r>
            <a:r>
              <a:rPr lang="ko-KR" altLang="en-US" sz="1200">
                <a:latin typeface="+mn-ea"/>
              </a:rPr>
              <a:t>로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놓고 위치 지정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시작과 끝 위치만 사용한다면 </a:t>
            </a:r>
            <a:r>
              <a:rPr lang="en-US" altLang="ko-KR" sz="1200">
                <a:latin typeface="+mn-ea"/>
              </a:rPr>
              <a:t>from, to </a:t>
            </a:r>
            <a:r>
              <a:rPr lang="ko-KR" altLang="en-US" sz="1200">
                <a:latin typeface="+mn-ea"/>
              </a:rPr>
              <a:t>키워드 사용 가능</a:t>
            </a:r>
            <a:endParaRPr lang="en-US" altLang="ko-KR" sz="120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4A0A22-BA14-4063-B511-B14DC5521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08" y="2365972"/>
            <a:ext cx="2382954" cy="6808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CFBC15-3153-4016-B3D5-F903A60A55F2}"/>
              </a:ext>
            </a:extLst>
          </p:cNvPr>
          <p:cNvSpPr txBox="1"/>
          <p:nvPr/>
        </p:nvSpPr>
        <p:spPr>
          <a:xfrm>
            <a:off x="578839" y="4224052"/>
            <a:ext cx="461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animation-name </a:t>
            </a:r>
            <a:r>
              <a:rPr lang="ko-KR" altLang="en-US" sz="1600" b="1"/>
              <a:t>속성</a:t>
            </a:r>
            <a:endParaRPr lang="en-US" altLang="ko-KR" sz="160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630948-34E6-492A-A486-3A89FF5B85AB}"/>
              </a:ext>
            </a:extLst>
          </p:cNvPr>
          <p:cNvSpPr/>
          <p:nvPr/>
        </p:nvSpPr>
        <p:spPr>
          <a:xfrm>
            <a:off x="578840" y="4613909"/>
            <a:ext cx="4496500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어떤 애니메이션을 사용할지 구별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@keyframes </a:t>
            </a:r>
            <a:r>
              <a:rPr lang="ko-KR" altLang="en-US" sz="1200">
                <a:latin typeface="+mn-ea"/>
              </a:rPr>
              <a:t>속성에서 만든 애니메이션 </a:t>
            </a:r>
            <a:r>
              <a:rPr lang="en-US" altLang="ko-KR" sz="1200">
                <a:latin typeface="+mn-ea"/>
              </a:rPr>
              <a:t>‘</a:t>
            </a:r>
            <a:r>
              <a:rPr lang="ko-KR" altLang="en-US" sz="1200">
                <a:latin typeface="+mn-ea"/>
              </a:rPr>
              <a:t>이름</a:t>
            </a:r>
            <a:r>
              <a:rPr lang="en-US" altLang="ko-KR" sz="1200">
                <a:latin typeface="+mn-ea"/>
              </a:rPr>
              <a:t>’</a:t>
            </a:r>
            <a:r>
              <a:rPr lang="ko-KR" altLang="en-US" sz="1200">
                <a:latin typeface="+mn-ea"/>
              </a:rPr>
              <a:t>을 사용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9CA5D8C-1DA5-4849-A270-23D93304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30" y="5413784"/>
            <a:ext cx="3359398" cy="3093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E3F322-4648-4DDB-99EB-91A7DEF206C0}"/>
              </a:ext>
            </a:extLst>
          </p:cNvPr>
          <p:cNvSpPr txBox="1"/>
          <p:nvPr/>
        </p:nvSpPr>
        <p:spPr>
          <a:xfrm>
            <a:off x="6316910" y="1274466"/>
            <a:ext cx="461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animation-duration </a:t>
            </a:r>
            <a:r>
              <a:rPr lang="ko-KR" altLang="en-US" sz="1600" b="1"/>
              <a:t>속성</a:t>
            </a:r>
            <a:endParaRPr lang="en-US" altLang="ko-KR" sz="1600" b="1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7E6CDF-587B-4893-90E5-146E850AFB6F}"/>
              </a:ext>
            </a:extLst>
          </p:cNvPr>
          <p:cNvSpPr/>
          <p:nvPr/>
        </p:nvSpPr>
        <p:spPr>
          <a:xfrm>
            <a:off x="6316911" y="1664323"/>
            <a:ext cx="369115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애니메이션 실행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시간 설정</a:t>
            </a:r>
            <a:r>
              <a:rPr lang="en-US" altLang="ko-KR" sz="1200">
                <a:latin typeface="+mn-ea"/>
              </a:rPr>
              <a:t>. </a:t>
            </a:r>
            <a:r>
              <a:rPr lang="ko-KR" altLang="en-US" sz="1200">
                <a:latin typeface="+mn-ea"/>
              </a:rPr>
              <a:t>기본값</a:t>
            </a:r>
            <a:r>
              <a:rPr lang="en-US" altLang="ko-KR" sz="1200">
                <a:latin typeface="+mn-ea"/>
              </a:rPr>
              <a:t> 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사용 가능한 값은 초</a:t>
            </a:r>
            <a:r>
              <a:rPr lang="en-US" altLang="ko-KR" sz="1200">
                <a:latin typeface="+mn-ea"/>
              </a:rPr>
              <a:t>(s)</a:t>
            </a:r>
            <a:r>
              <a:rPr lang="ko-KR" altLang="en-US" sz="1200">
                <a:latin typeface="+mn-ea"/>
              </a:rPr>
              <a:t>나 밀리초</a:t>
            </a:r>
            <a:r>
              <a:rPr lang="en-US" altLang="ko-KR" sz="1200">
                <a:latin typeface="+mn-ea"/>
              </a:rPr>
              <a:t>(ms)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3F68441-C08A-4148-801C-A3FE7944D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176" y="2416178"/>
            <a:ext cx="2947552" cy="32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8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00915-719C-451A-9603-B33548D9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 알아보기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B8DC02-4EFD-46C7-8DB9-5C545E6D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20" y="706582"/>
            <a:ext cx="5187180" cy="58788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DC05F3-2D60-4B87-9C7D-8C42B2567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560" y="2088116"/>
            <a:ext cx="2882496" cy="16701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252D80-63F1-4A76-9F60-CB15BA3CD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559" y="3920541"/>
            <a:ext cx="3205341" cy="167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07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00915-719C-451A-9603-B33548D9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 알아보기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24C93-BEE7-4674-862F-C900D65F9063}"/>
              </a:ext>
            </a:extLst>
          </p:cNvPr>
          <p:cNvSpPr txBox="1"/>
          <p:nvPr/>
        </p:nvSpPr>
        <p:spPr>
          <a:xfrm>
            <a:off x="553672" y="1290967"/>
            <a:ext cx="461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animation-direction </a:t>
            </a:r>
            <a:r>
              <a:rPr lang="ko-KR" altLang="en-US" sz="1600" b="1"/>
              <a:t>속성</a:t>
            </a:r>
            <a:endParaRPr lang="en-US" altLang="ko-KR" sz="1600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5741D5-1B4C-4C52-9DF4-10049861A99A}"/>
              </a:ext>
            </a:extLst>
          </p:cNvPr>
          <p:cNvSpPr/>
          <p:nvPr/>
        </p:nvSpPr>
        <p:spPr>
          <a:xfrm>
            <a:off x="553672" y="1680824"/>
            <a:ext cx="545284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>
                <a:latin typeface="+mn-ea"/>
              </a:rPr>
              <a:t>애니메이션이 끝난 후 원래 위치로 돌아가거나 반대 방향으로 실행하도록 지정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00CCF8-390A-4097-8752-C6D6991DA7BE}"/>
              </a:ext>
            </a:extLst>
          </p:cNvPr>
          <p:cNvSpPr txBox="1"/>
          <p:nvPr/>
        </p:nvSpPr>
        <p:spPr>
          <a:xfrm>
            <a:off x="553672" y="3622686"/>
            <a:ext cx="461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animation-iteration-count </a:t>
            </a:r>
            <a:r>
              <a:rPr lang="ko-KR" altLang="en-US" sz="1600" b="1"/>
              <a:t>속성</a:t>
            </a:r>
            <a:endParaRPr lang="en-US" altLang="ko-KR" sz="16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68C57E-857B-4CC9-AD4B-98A276FBFD6B}"/>
              </a:ext>
            </a:extLst>
          </p:cNvPr>
          <p:cNvSpPr/>
          <p:nvPr/>
        </p:nvSpPr>
        <p:spPr>
          <a:xfrm>
            <a:off x="553672" y="4012543"/>
            <a:ext cx="353176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애니메이션 반복 횟수 지정하기</a:t>
            </a:r>
            <a:endParaRPr lang="en-US" altLang="ko-KR" sz="120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FF9053-3A30-4243-A428-6FAC135A1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72" y="2107890"/>
            <a:ext cx="3447877" cy="3068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A3CB99D-65F7-48D9-B48C-2A094262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72" y="2528288"/>
            <a:ext cx="4613945" cy="77354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53D28F8-4754-4F42-9064-D103A9212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44" y="4416036"/>
            <a:ext cx="3264104" cy="27068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F6DF61F-F4B0-4CC9-929B-F3DF97771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44" y="4869692"/>
            <a:ext cx="4505673" cy="73666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498476A-A7CA-4669-BA8A-416EE8BB6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2001" y="1343025"/>
            <a:ext cx="51054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31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00915-719C-451A-9603-B33548D9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 알아보기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52A56D-F449-4632-997F-29136FF49BAA}"/>
              </a:ext>
            </a:extLst>
          </p:cNvPr>
          <p:cNvSpPr txBox="1"/>
          <p:nvPr/>
        </p:nvSpPr>
        <p:spPr>
          <a:xfrm>
            <a:off x="793063" y="1365491"/>
            <a:ext cx="461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animation-timing-function </a:t>
            </a:r>
            <a:r>
              <a:rPr lang="ko-KR" altLang="en-US" sz="1600" b="1"/>
              <a:t>속성</a:t>
            </a:r>
            <a:endParaRPr lang="en-US" altLang="ko-KR" sz="16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1AC9F9-2D76-4988-9C89-81589876D418}"/>
              </a:ext>
            </a:extLst>
          </p:cNvPr>
          <p:cNvSpPr/>
          <p:nvPr/>
        </p:nvSpPr>
        <p:spPr>
          <a:xfrm>
            <a:off x="793063" y="1755348"/>
            <a:ext cx="545284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애니메이션 속도 곡선 지정</a:t>
            </a:r>
            <a:endParaRPr lang="en-US" altLang="ko-KR" sz="120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6BE877-75B0-4D2C-B56D-3363894EC03F}"/>
              </a:ext>
            </a:extLst>
          </p:cNvPr>
          <p:cNvSpPr txBox="1"/>
          <p:nvPr/>
        </p:nvSpPr>
        <p:spPr>
          <a:xfrm>
            <a:off x="793063" y="2752811"/>
            <a:ext cx="461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animation </a:t>
            </a:r>
            <a:r>
              <a:rPr lang="ko-KR" altLang="en-US" sz="1600" b="1"/>
              <a:t>속성</a:t>
            </a:r>
            <a:endParaRPr lang="en-US" altLang="ko-KR" sz="1600" b="1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4E4BBE-1A9F-462A-9E1C-F251D7AEB44D}"/>
              </a:ext>
            </a:extLst>
          </p:cNvPr>
          <p:cNvSpPr/>
          <p:nvPr/>
        </p:nvSpPr>
        <p:spPr>
          <a:xfrm>
            <a:off x="793063" y="3142668"/>
            <a:ext cx="5452845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여러 개의 애니메이션 속성을 하나의 속성으로 줄여서 사용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지정하지 않은 속성은 기본 값 사용</a:t>
            </a:r>
            <a:r>
              <a:rPr lang="en-US" altLang="ko-KR" sz="1200">
                <a:latin typeface="+mn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animation-duration </a:t>
            </a:r>
            <a:r>
              <a:rPr lang="ko-KR" altLang="en-US" sz="1200">
                <a:latin typeface="+mn-ea"/>
              </a:rPr>
              <a:t>속성 값은 반드시 지정해야 함</a:t>
            </a:r>
            <a:r>
              <a:rPr lang="en-US" altLang="ko-KR" sz="120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7A5B99-4E72-4630-9041-BC29F933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14"/>
          <a:stretch/>
        </p:blipFill>
        <p:spPr>
          <a:xfrm>
            <a:off x="6245908" y="839249"/>
            <a:ext cx="4898297" cy="57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1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03F5C-87A6-4318-8065-67ED654C0359}"/>
              </a:ext>
            </a:extLst>
          </p:cNvPr>
          <p:cNvSpPr txBox="1"/>
          <p:nvPr/>
        </p:nvSpPr>
        <p:spPr>
          <a:xfrm>
            <a:off x="578840" y="1208015"/>
            <a:ext cx="775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C00000"/>
                </a:solidFill>
              </a:rPr>
              <a:t>변형</a:t>
            </a:r>
            <a:r>
              <a:rPr lang="en-US" altLang="ko-KR" sz="1200" b="1">
                <a:solidFill>
                  <a:srgbClr val="C00000"/>
                </a:solidFill>
              </a:rPr>
              <a:t>(transform, </a:t>
            </a:r>
            <a:r>
              <a:rPr lang="ko-KR" altLang="en-US" sz="1200" b="1">
                <a:solidFill>
                  <a:srgbClr val="C00000"/>
                </a:solidFill>
              </a:rPr>
              <a:t>트랜스폼</a:t>
            </a:r>
            <a:r>
              <a:rPr lang="en-US" altLang="ko-KR" sz="1200" b="1">
                <a:solidFill>
                  <a:srgbClr val="C00000"/>
                </a:solidFill>
              </a:rPr>
              <a:t>) </a:t>
            </a:r>
            <a:r>
              <a:rPr lang="en-US" altLang="ko-KR" sz="1200"/>
              <a:t>: </a:t>
            </a:r>
            <a:r>
              <a:rPr lang="ko-KR" altLang="en-US" sz="1200"/>
              <a:t>특정</a:t>
            </a:r>
            <a:r>
              <a:rPr lang="en-US" altLang="ko-KR" sz="1200"/>
              <a:t> </a:t>
            </a:r>
            <a:r>
              <a:rPr lang="ko-KR" altLang="en-US" sz="1200"/>
              <a:t>요소의 크기나 형태 등 스타일이 바뀌는 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19193-F249-4FE4-B5CB-2500BEBF9825}"/>
              </a:ext>
            </a:extLst>
          </p:cNvPr>
          <p:cNvSpPr txBox="1"/>
          <p:nvPr/>
        </p:nvSpPr>
        <p:spPr>
          <a:xfrm>
            <a:off x="578840" y="2144306"/>
            <a:ext cx="330526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수평이나 수직으로 웹 요소 변형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크기나 각도만 지정하면 됨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2</a:t>
            </a:r>
            <a:r>
              <a:rPr lang="ko-KR" altLang="en-US" sz="1200"/>
              <a:t>차원 좌표 사용</a:t>
            </a:r>
            <a:endParaRPr lang="en-US" altLang="ko-KR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A4486-6B0B-4282-800C-56B408219D8C}"/>
              </a:ext>
            </a:extLst>
          </p:cNvPr>
          <p:cNvSpPr txBox="1"/>
          <p:nvPr/>
        </p:nvSpPr>
        <p:spPr>
          <a:xfrm>
            <a:off x="578840" y="1802973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</a:t>
            </a:r>
            <a:r>
              <a:rPr lang="ko-KR" altLang="en-US" sz="1400" b="1"/>
              <a:t>차원 변형</a:t>
            </a:r>
            <a:endParaRPr lang="en-US" altLang="ko-KR" sz="1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9CC696-D12F-43BA-B9BE-CAEA6E9EB550}"/>
              </a:ext>
            </a:extLst>
          </p:cNvPr>
          <p:cNvSpPr txBox="1"/>
          <p:nvPr/>
        </p:nvSpPr>
        <p:spPr>
          <a:xfrm>
            <a:off x="7013197" y="1542639"/>
            <a:ext cx="306198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</a:t>
            </a:r>
            <a:r>
              <a:rPr lang="ko-KR" altLang="en-US" sz="1200"/>
              <a:t>축과 </a:t>
            </a:r>
            <a:r>
              <a:rPr lang="en-US" altLang="ko-KR" sz="1200"/>
              <a:t>y</a:t>
            </a:r>
            <a:r>
              <a:rPr lang="ko-KR" altLang="en-US" sz="1200"/>
              <a:t>축에 원근감 추가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z</a:t>
            </a:r>
            <a:r>
              <a:rPr lang="ko-KR" altLang="en-US" sz="1200"/>
              <a:t>축은 앞뒤로 이동</a:t>
            </a:r>
            <a:r>
              <a:rPr lang="en-US" altLang="ko-KR" sz="1200"/>
              <a:t>. </a:t>
            </a:r>
            <a:r>
              <a:rPr lang="ko-KR" altLang="en-US" sz="1200"/>
              <a:t>보는 사람 쪽으로 다가올 수록 값이 더 커짐</a:t>
            </a:r>
            <a:endParaRPr lang="en-US" altLang="ko-KR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DDFF0-46B9-48AE-8653-AD52B326ECA1}"/>
              </a:ext>
            </a:extLst>
          </p:cNvPr>
          <p:cNvSpPr txBox="1"/>
          <p:nvPr/>
        </p:nvSpPr>
        <p:spPr>
          <a:xfrm>
            <a:off x="7013196" y="1177237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</a:t>
            </a:r>
            <a:r>
              <a:rPr lang="ko-KR" altLang="en-US" sz="1400" b="1"/>
              <a:t>차원 변형</a:t>
            </a:r>
            <a:endParaRPr lang="en-US" altLang="ko-KR" sz="1400" b="1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9CAC3BC-8A7D-45AC-B7AF-E3D2C4CDC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22" y="3170088"/>
            <a:ext cx="3801857" cy="30072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A3E9513-CE15-4BDC-B94D-CD8BDFA6C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897" y="2821726"/>
            <a:ext cx="4225562" cy="306037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F0B390E-0EB8-4754-9A5C-F48F56A18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222" y="1542639"/>
            <a:ext cx="1747583" cy="178685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68737D3-5F52-4AEE-AF05-DF471AF85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4120" y="833534"/>
            <a:ext cx="1752494" cy="178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 알아보기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6E236C-830F-46BE-8E88-B932BD44419C}"/>
              </a:ext>
            </a:extLst>
          </p:cNvPr>
          <p:cNvSpPr txBox="1"/>
          <p:nvPr/>
        </p:nvSpPr>
        <p:spPr>
          <a:xfrm>
            <a:off x="578840" y="1290967"/>
            <a:ext cx="330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translate </a:t>
            </a:r>
            <a:r>
              <a:rPr lang="ko-KR" altLang="en-US" sz="1600" b="1"/>
              <a:t>함수</a:t>
            </a:r>
            <a:endParaRPr lang="en-US" altLang="ko-KR" sz="1600" b="1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B9893E-F19F-444F-94A2-21EAA6D9C812}"/>
              </a:ext>
            </a:extLst>
          </p:cNvPr>
          <p:cNvSpPr/>
          <p:nvPr/>
        </p:nvSpPr>
        <p:spPr>
          <a:xfrm>
            <a:off x="578840" y="1755207"/>
            <a:ext cx="6096000" cy="3336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지정한 방향으로 이동할 거리를 지정하면 해당 요소를 이동시킴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588753-43D3-4EFD-9A57-FBE27C4F070B}"/>
              </a:ext>
            </a:extLst>
          </p:cNvPr>
          <p:cNvSpPr/>
          <p:nvPr/>
        </p:nvSpPr>
        <p:spPr>
          <a:xfrm>
            <a:off x="578840" y="3544351"/>
            <a:ext cx="5645791" cy="1837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>
                <a:latin typeface="+mn-ea"/>
              </a:rPr>
              <a:t>transform:translate(tx, ty) </a:t>
            </a:r>
            <a:r>
              <a:rPr lang="en-US" altLang="ko-KR" sz="1100">
                <a:latin typeface="+mn-ea"/>
              </a:rPr>
              <a:t>- x</a:t>
            </a:r>
            <a:r>
              <a:rPr lang="ko-KR" altLang="en-US" sz="1100">
                <a:latin typeface="+mn-ea"/>
              </a:rPr>
              <a:t>축 방향으로 </a:t>
            </a:r>
            <a:r>
              <a:rPr lang="en-US" altLang="ko-KR" sz="1100">
                <a:latin typeface="+mn-ea"/>
              </a:rPr>
              <a:t>tx</a:t>
            </a:r>
            <a:r>
              <a:rPr lang="ko-KR" altLang="en-US" sz="1100">
                <a:latin typeface="+mn-ea"/>
              </a:rPr>
              <a:t>만큼</a:t>
            </a:r>
            <a:r>
              <a:rPr lang="en-US" altLang="ko-KR" sz="1100">
                <a:latin typeface="+mn-ea"/>
              </a:rPr>
              <a:t>, y</a:t>
            </a:r>
            <a:r>
              <a:rPr lang="ko-KR" altLang="en-US" sz="1100">
                <a:latin typeface="+mn-ea"/>
              </a:rPr>
              <a:t>축 방향으로 </a:t>
            </a:r>
            <a:r>
              <a:rPr lang="en-US" altLang="ko-KR" sz="1100">
                <a:latin typeface="+mn-ea"/>
              </a:rPr>
              <a:t>ty</a:t>
            </a:r>
            <a:r>
              <a:rPr lang="ko-KR" altLang="en-US" sz="1100">
                <a:latin typeface="+mn-ea"/>
              </a:rPr>
              <a:t>만큼 이동</a:t>
            </a:r>
            <a:br>
              <a:rPr lang="en-US" altLang="ko-KR" sz="1100">
                <a:latin typeface="+mn-ea"/>
              </a:rPr>
            </a:br>
            <a:r>
              <a:rPr lang="en-US" altLang="ko-KR" sz="1100">
                <a:latin typeface="+mn-ea"/>
              </a:rPr>
              <a:t>tx</a:t>
            </a:r>
            <a:r>
              <a:rPr lang="ko-KR" altLang="en-US" sz="1100">
                <a:latin typeface="+mn-ea"/>
              </a:rPr>
              <a:t>와 </a:t>
            </a:r>
            <a:r>
              <a:rPr lang="en-US" altLang="ko-KR" sz="1100">
                <a:latin typeface="+mn-ea"/>
              </a:rPr>
              <a:t>ty </a:t>
            </a:r>
            <a:r>
              <a:rPr lang="ko-KR" altLang="en-US" sz="1100">
                <a:latin typeface="+mn-ea"/>
              </a:rPr>
              <a:t>두 가지 값을 사용하지만 </a:t>
            </a:r>
            <a:r>
              <a:rPr lang="en-US" altLang="ko-KR" sz="1100">
                <a:latin typeface="+mn-ea"/>
              </a:rPr>
              <a:t>ty </a:t>
            </a:r>
            <a:r>
              <a:rPr lang="ko-KR" altLang="en-US" sz="1100">
                <a:latin typeface="+mn-ea"/>
              </a:rPr>
              <a:t>값이 주어지지 않으면 </a:t>
            </a:r>
            <a:r>
              <a:rPr lang="en-US" altLang="ko-KR" sz="1100">
                <a:latin typeface="+mn-ea"/>
              </a:rPr>
              <a:t>0</a:t>
            </a:r>
            <a:r>
              <a:rPr lang="ko-KR" altLang="en-US" sz="1100">
                <a:latin typeface="+mn-ea"/>
              </a:rPr>
              <a:t>으로 간주</a:t>
            </a:r>
            <a:r>
              <a:rPr lang="en-US" altLang="ko-KR" sz="110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>
                <a:latin typeface="+mn-ea"/>
              </a:rPr>
              <a:t>transform:translate3d(tx, ty, tz) </a:t>
            </a:r>
            <a:r>
              <a:rPr lang="en-US" altLang="ko-KR" sz="1100">
                <a:latin typeface="+mn-ea"/>
              </a:rPr>
              <a:t>- x</a:t>
            </a:r>
            <a:r>
              <a:rPr lang="ko-KR" altLang="en-US" sz="1100">
                <a:latin typeface="+mn-ea"/>
              </a:rPr>
              <a:t>축 방향으로 </a:t>
            </a:r>
            <a:r>
              <a:rPr lang="en-US" altLang="ko-KR" sz="1100">
                <a:latin typeface="+mn-ea"/>
              </a:rPr>
              <a:t>tx</a:t>
            </a:r>
            <a:r>
              <a:rPr lang="ko-KR" altLang="en-US" sz="1100">
                <a:latin typeface="+mn-ea"/>
              </a:rPr>
              <a:t>만큼</a:t>
            </a:r>
            <a:r>
              <a:rPr lang="en-US" altLang="ko-KR" sz="1100">
                <a:latin typeface="+mn-ea"/>
              </a:rPr>
              <a:t>, y</a:t>
            </a:r>
            <a:r>
              <a:rPr lang="ko-KR" altLang="en-US" sz="1100">
                <a:latin typeface="+mn-ea"/>
              </a:rPr>
              <a:t>축 방향으로 </a:t>
            </a:r>
            <a:r>
              <a:rPr lang="en-US" altLang="ko-KR" sz="1100">
                <a:latin typeface="+mn-ea"/>
              </a:rPr>
              <a:t>ty</a:t>
            </a:r>
            <a:r>
              <a:rPr lang="ko-KR" altLang="en-US" sz="1100">
                <a:latin typeface="+mn-ea"/>
              </a:rPr>
              <a:t>만큼</a:t>
            </a:r>
            <a:r>
              <a:rPr lang="en-US" altLang="ko-KR" sz="1100">
                <a:latin typeface="+mn-ea"/>
              </a:rPr>
              <a:t>, </a:t>
            </a:r>
            <a:br>
              <a:rPr lang="en-US" altLang="ko-KR" sz="1100">
                <a:latin typeface="+mn-ea"/>
              </a:rPr>
            </a:br>
            <a:r>
              <a:rPr lang="en-US" altLang="ko-KR" sz="1100">
                <a:latin typeface="+mn-ea"/>
              </a:rPr>
              <a:t>z</a:t>
            </a:r>
            <a:r>
              <a:rPr lang="ko-KR" altLang="en-US" sz="1100">
                <a:latin typeface="+mn-ea"/>
              </a:rPr>
              <a:t>축 방향</a:t>
            </a:r>
            <a:r>
              <a:rPr lang="en-US" altLang="ko-KR" sz="1100">
                <a:latin typeface="+mn-ea"/>
              </a:rPr>
              <a:t>(</a:t>
            </a:r>
            <a:r>
              <a:rPr lang="ko-KR" altLang="en-US" sz="1100">
                <a:latin typeface="+mn-ea"/>
              </a:rPr>
              <a:t>앞뒤</a:t>
            </a:r>
            <a:r>
              <a:rPr lang="en-US" altLang="ko-KR" sz="1100">
                <a:latin typeface="+mn-ea"/>
              </a:rPr>
              <a:t>)</a:t>
            </a:r>
            <a:r>
              <a:rPr lang="ko-KR" altLang="en-US" sz="1100">
                <a:latin typeface="+mn-ea"/>
              </a:rPr>
              <a:t>으로 </a:t>
            </a:r>
            <a:r>
              <a:rPr lang="en-US" altLang="ko-KR" sz="1100">
                <a:latin typeface="+mn-ea"/>
              </a:rPr>
              <a:t>tz</a:t>
            </a:r>
            <a:r>
              <a:rPr lang="ko-KR" altLang="en-US" sz="1100">
                <a:latin typeface="+mn-ea"/>
              </a:rPr>
              <a:t>만큼 이동</a:t>
            </a:r>
            <a:r>
              <a:rPr lang="en-US" altLang="ko-KR" sz="110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>
                <a:latin typeface="+mn-ea"/>
              </a:rPr>
              <a:t>transform:translateX(tx) </a:t>
            </a:r>
            <a:r>
              <a:rPr lang="en-US" altLang="ko-KR" sz="1100">
                <a:latin typeface="+mn-ea"/>
              </a:rPr>
              <a:t>- x</a:t>
            </a:r>
            <a:r>
              <a:rPr lang="ko-KR" altLang="en-US" sz="1100">
                <a:latin typeface="+mn-ea"/>
              </a:rPr>
              <a:t>축 방향으로 </a:t>
            </a:r>
            <a:r>
              <a:rPr lang="en-US" altLang="ko-KR" sz="1100">
                <a:latin typeface="+mn-ea"/>
              </a:rPr>
              <a:t>tx</a:t>
            </a:r>
            <a:r>
              <a:rPr lang="ko-KR" altLang="en-US" sz="1100">
                <a:latin typeface="+mn-ea"/>
              </a:rPr>
              <a:t>만큼 이동</a:t>
            </a:r>
            <a:r>
              <a:rPr lang="en-US" altLang="ko-KR" sz="110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>
                <a:latin typeface="+mn-ea"/>
              </a:rPr>
              <a:t>transform:translateY(ty) </a:t>
            </a:r>
            <a:r>
              <a:rPr lang="en-US" altLang="ko-KR" sz="1100">
                <a:latin typeface="+mn-ea"/>
              </a:rPr>
              <a:t>- y</a:t>
            </a:r>
            <a:r>
              <a:rPr lang="ko-KR" altLang="en-US" sz="1100">
                <a:latin typeface="+mn-ea"/>
              </a:rPr>
              <a:t>축 방향으로 </a:t>
            </a:r>
            <a:r>
              <a:rPr lang="en-US" altLang="ko-KR" sz="1100">
                <a:latin typeface="+mn-ea"/>
              </a:rPr>
              <a:t>ty</a:t>
            </a:r>
            <a:r>
              <a:rPr lang="ko-KR" altLang="en-US" sz="1100">
                <a:latin typeface="+mn-ea"/>
              </a:rPr>
              <a:t>만큼 이동</a:t>
            </a:r>
            <a:r>
              <a:rPr lang="en-US" altLang="ko-KR" sz="110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>
                <a:latin typeface="+mn-ea"/>
              </a:rPr>
              <a:t>transform:translateZ(tz) </a:t>
            </a:r>
            <a:r>
              <a:rPr lang="en-US" altLang="ko-KR" sz="1100">
                <a:latin typeface="+mn-ea"/>
              </a:rPr>
              <a:t>- z</a:t>
            </a:r>
            <a:r>
              <a:rPr lang="ko-KR" altLang="en-US" sz="1100">
                <a:latin typeface="+mn-ea"/>
              </a:rPr>
              <a:t>축 방향으로 </a:t>
            </a:r>
            <a:r>
              <a:rPr lang="en-US" altLang="ko-KR" sz="1100">
                <a:latin typeface="+mn-ea"/>
              </a:rPr>
              <a:t>tz</a:t>
            </a:r>
            <a:r>
              <a:rPr lang="ko-KR" altLang="en-US" sz="1100">
                <a:latin typeface="+mn-ea"/>
              </a:rPr>
              <a:t>만큼 이동</a:t>
            </a:r>
            <a:r>
              <a:rPr lang="en-US" altLang="ko-KR" sz="1100">
                <a:latin typeface="+mn-ea"/>
              </a:rPr>
              <a:t>.</a:t>
            </a:r>
            <a:endParaRPr lang="ko-KR" altLang="en-US" sz="110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6043D3-4D92-40CB-A665-8DA4848F9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04" y="2173139"/>
            <a:ext cx="3428844" cy="114051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3EB7499-BA6B-4C50-A8DB-412D44A2D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67" y="1629521"/>
            <a:ext cx="5736322" cy="336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2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 알아보기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7E3261-C63E-4F21-A805-097BD12B6CDC}"/>
              </a:ext>
            </a:extLst>
          </p:cNvPr>
          <p:cNvSpPr txBox="1"/>
          <p:nvPr/>
        </p:nvSpPr>
        <p:spPr>
          <a:xfrm>
            <a:off x="578840" y="1290967"/>
            <a:ext cx="330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scale </a:t>
            </a:r>
            <a:r>
              <a:rPr lang="ko-KR" altLang="en-US" sz="1600" b="1"/>
              <a:t>함수</a:t>
            </a:r>
            <a:endParaRPr lang="en-US" altLang="ko-KR" sz="1600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B9050F-4BA9-4BCD-8F8C-F9F1EED5630F}"/>
              </a:ext>
            </a:extLst>
          </p:cNvPr>
          <p:cNvSpPr/>
          <p:nvPr/>
        </p:nvSpPr>
        <p:spPr>
          <a:xfrm>
            <a:off x="578840" y="1755207"/>
            <a:ext cx="6096000" cy="3336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지정한 크기만큼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요소를 확대</a:t>
            </a:r>
            <a:r>
              <a:rPr lang="en-US" altLang="ko-KR" sz="1200">
                <a:latin typeface="+mn-ea"/>
              </a:rPr>
              <a:t>/</a:t>
            </a:r>
            <a:r>
              <a:rPr lang="ko-KR" altLang="en-US" sz="1200">
                <a:latin typeface="+mn-ea"/>
              </a:rPr>
              <a:t>축소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9C56C9-9F5E-403B-BC27-5F7DBC6861A1}"/>
              </a:ext>
            </a:extLst>
          </p:cNvPr>
          <p:cNvSpPr/>
          <p:nvPr/>
        </p:nvSpPr>
        <p:spPr>
          <a:xfrm>
            <a:off x="472439" y="3541813"/>
            <a:ext cx="5530444" cy="2090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>
                <a:latin typeface="+mn-ea"/>
              </a:rPr>
              <a:t>transform:scale(sx, sy) </a:t>
            </a:r>
            <a:r>
              <a:rPr lang="en-US" altLang="ko-KR" sz="1100">
                <a:latin typeface="+mn-ea"/>
              </a:rPr>
              <a:t>- x</a:t>
            </a:r>
            <a:r>
              <a:rPr lang="ko-KR" altLang="en-US" sz="1100">
                <a:latin typeface="+mn-ea"/>
              </a:rPr>
              <a:t>축 방향으로 </a:t>
            </a:r>
            <a:r>
              <a:rPr lang="en-US" altLang="ko-KR" sz="1100">
                <a:latin typeface="+mn-ea"/>
              </a:rPr>
              <a:t>sx</a:t>
            </a:r>
            <a:r>
              <a:rPr lang="ko-KR" altLang="en-US" sz="1100">
                <a:latin typeface="+mn-ea"/>
              </a:rPr>
              <a:t>만큼</a:t>
            </a:r>
            <a:r>
              <a:rPr lang="en-US" altLang="ko-KR" sz="1100">
                <a:latin typeface="+mn-ea"/>
              </a:rPr>
              <a:t>, y</a:t>
            </a:r>
            <a:r>
              <a:rPr lang="ko-KR" altLang="en-US" sz="1100">
                <a:latin typeface="+mn-ea"/>
              </a:rPr>
              <a:t>축 방향으로 </a:t>
            </a:r>
            <a:r>
              <a:rPr lang="en-US" altLang="ko-KR" sz="1100">
                <a:latin typeface="+mn-ea"/>
              </a:rPr>
              <a:t>sy</a:t>
            </a:r>
            <a:r>
              <a:rPr lang="ko-KR" altLang="en-US" sz="1100">
                <a:latin typeface="+mn-ea"/>
              </a:rPr>
              <a:t>만큼 확대</a:t>
            </a:r>
            <a:r>
              <a:rPr lang="en-US" altLang="ko-KR" sz="1100">
                <a:latin typeface="+mn-ea"/>
              </a:rPr>
              <a:t>. </a:t>
            </a:r>
            <a:br>
              <a:rPr lang="en-US" altLang="ko-KR" sz="1100">
                <a:latin typeface="+mn-ea"/>
              </a:rPr>
            </a:br>
            <a:r>
              <a:rPr lang="en-US" altLang="ko-KR" sz="1100">
                <a:latin typeface="+mn-ea"/>
              </a:rPr>
              <a:t>sy </a:t>
            </a:r>
            <a:r>
              <a:rPr lang="ko-KR" altLang="en-US" sz="1100">
                <a:latin typeface="+mn-ea"/>
              </a:rPr>
              <a:t>값이 주어지지 않는다면 </a:t>
            </a:r>
            <a:r>
              <a:rPr lang="en-US" altLang="ko-KR" sz="1100">
                <a:latin typeface="+mn-ea"/>
              </a:rPr>
              <a:t>sx </a:t>
            </a:r>
            <a:r>
              <a:rPr lang="ko-KR" altLang="en-US" sz="1100">
                <a:latin typeface="+mn-ea"/>
              </a:rPr>
              <a:t>값과 같다고 간주</a:t>
            </a:r>
            <a:r>
              <a:rPr lang="en-US" altLang="ko-KR" sz="1100">
                <a:latin typeface="+mn-ea"/>
              </a:rPr>
              <a:t>. </a:t>
            </a:r>
            <a:br>
              <a:rPr lang="en-US" altLang="ko-KR" sz="1100">
                <a:latin typeface="+mn-ea"/>
              </a:rPr>
            </a:br>
            <a:r>
              <a:rPr lang="ko-KR" altLang="en-US" sz="1100">
                <a:latin typeface="+mn-ea"/>
              </a:rPr>
              <a:t>예</a:t>
            </a:r>
            <a:r>
              <a:rPr lang="en-US" altLang="ko-KR" sz="1100">
                <a:latin typeface="+mn-ea"/>
              </a:rPr>
              <a:t>) scale(2.0)</a:t>
            </a:r>
            <a:r>
              <a:rPr lang="ko-KR" altLang="en-US" sz="1100">
                <a:latin typeface="+mn-ea"/>
              </a:rPr>
              <a:t>는 </a:t>
            </a:r>
            <a:r>
              <a:rPr lang="en-US" altLang="ko-KR" sz="1100">
                <a:latin typeface="+mn-ea"/>
              </a:rPr>
              <a:t>scale(2,2)</a:t>
            </a:r>
            <a:r>
              <a:rPr lang="ko-KR" altLang="en-US" sz="1100">
                <a:latin typeface="+mn-ea"/>
              </a:rPr>
              <a:t>와 같은 함수이며 요소를 두 배로 확대</a:t>
            </a:r>
            <a:r>
              <a:rPr lang="en-US" altLang="ko-KR" sz="11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>
                <a:latin typeface="+mn-ea"/>
              </a:rPr>
              <a:t>transform:scale3d(sx, sy, sz) </a:t>
            </a:r>
            <a:r>
              <a:rPr lang="en-US" altLang="ko-KR" sz="1100">
                <a:latin typeface="+mn-ea"/>
              </a:rPr>
              <a:t>- x</a:t>
            </a:r>
            <a:r>
              <a:rPr lang="ko-KR" altLang="en-US" sz="1100">
                <a:latin typeface="+mn-ea"/>
              </a:rPr>
              <a:t>축 방향으로 </a:t>
            </a:r>
            <a:r>
              <a:rPr lang="en-US" altLang="ko-KR" sz="1100">
                <a:latin typeface="+mn-ea"/>
              </a:rPr>
              <a:t>sx</a:t>
            </a:r>
            <a:r>
              <a:rPr lang="ko-KR" altLang="en-US" sz="1100">
                <a:latin typeface="+mn-ea"/>
              </a:rPr>
              <a:t>만큼</a:t>
            </a:r>
            <a:r>
              <a:rPr lang="en-US" altLang="ko-KR" sz="1100">
                <a:latin typeface="+mn-ea"/>
              </a:rPr>
              <a:t>, y</a:t>
            </a:r>
            <a:r>
              <a:rPr lang="ko-KR" altLang="en-US" sz="1100">
                <a:latin typeface="+mn-ea"/>
              </a:rPr>
              <a:t>축 방향으로 </a:t>
            </a:r>
            <a:r>
              <a:rPr lang="en-US" altLang="ko-KR" sz="1100">
                <a:latin typeface="+mn-ea"/>
              </a:rPr>
              <a:t>sy</a:t>
            </a:r>
            <a:r>
              <a:rPr lang="ko-KR" altLang="en-US" sz="1100">
                <a:latin typeface="+mn-ea"/>
              </a:rPr>
              <a:t>만큼</a:t>
            </a:r>
            <a:r>
              <a:rPr lang="en-US" altLang="ko-KR" sz="1100">
                <a:latin typeface="+mn-ea"/>
              </a:rPr>
              <a:t>, </a:t>
            </a:r>
            <a:br>
              <a:rPr lang="en-US" altLang="ko-KR" sz="1100">
                <a:latin typeface="+mn-ea"/>
              </a:rPr>
            </a:br>
            <a:r>
              <a:rPr lang="en-US" altLang="ko-KR" sz="1100">
                <a:latin typeface="+mn-ea"/>
              </a:rPr>
              <a:t>z</a:t>
            </a:r>
            <a:r>
              <a:rPr lang="ko-KR" altLang="en-US" sz="1100">
                <a:latin typeface="+mn-ea"/>
              </a:rPr>
              <a:t>축 방향으로 </a:t>
            </a:r>
            <a:r>
              <a:rPr lang="en-US" altLang="ko-KR" sz="1100">
                <a:latin typeface="+mn-ea"/>
              </a:rPr>
              <a:t>sz</a:t>
            </a:r>
            <a:r>
              <a:rPr lang="ko-KR" altLang="en-US" sz="1100">
                <a:latin typeface="+mn-ea"/>
              </a:rPr>
              <a:t>만큼 확대</a:t>
            </a:r>
            <a:r>
              <a:rPr lang="en-US" altLang="ko-KR" sz="11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>
                <a:latin typeface="+mn-ea"/>
              </a:rPr>
              <a:t>transform:scaleX(sx) </a:t>
            </a:r>
            <a:r>
              <a:rPr lang="en-US" altLang="ko-KR" sz="1100">
                <a:latin typeface="+mn-ea"/>
              </a:rPr>
              <a:t>– x</a:t>
            </a:r>
            <a:r>
              <a:rPr lang="ko-KR" altLang="en-US" sz="1100">
                <a:latin typeface="+mn-ea"/>
              </a:rPr>
              <a:t>축 방향으로 </a:t>
            </a:r>
            <a:r>
              <a:rPr lang="en-US" altLang="ko-KR" sz="1100">
                <a:latin typeface="+mn-ea"/>
              </a:rPr>
              <a:t>sx</a:t>
            </a:r>
            <a:r>
              <a:rPr lang="ko-KR" altLang="en-US" sz="1100">
                <a:latin typeface="+mn-ea"/>
              </a:rPr>
              <a:t>만큼 확대</a:t>
            </a:r>
            <a:r>
              <a:rPr lang="en-US" altLang="ko-KR" sz="11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>
                <a:latin typeface="+mn-ea"/>
              </a:rPr>
              <a:t>transform:scaleY(sy) </a:t>
            </a:r>
            <a:r>
              <a:rPr lang="en-US" altLang="ko-KR" sz="1100">
                <a:latin typeface="+mn-ea"/>
              </a:rPr>
              <a:t>- y</a:t>
            </a:r>
            <a:r>
              <a:rPr lang="ko-KR" altLang="en-US" sz="1100">
                <a:latin typeface="+mn-ea"/>
              </a:rPr>
              <a:t>축 방향으로 </a:t>
            </a:r>
            <a:r>
              <a:rPr lang="en-US" altLang="ko-KR" sz="1100">
                <a:latin typeface="+mn-ea"/>
              </a:rPr>
              <a:t>sy</a:t>
            </a:r>
            <a:r>
              <a:rPr lang="ko-KR" altLang="en-US" sz="1100">
                <a:latin typeface="+mn-ea"/>
              </a:rPr>
              <a:t>만큼 확대</a:t>
            </a:r>
            <a:r>
              <a:rPr lang="en-US" altLang="ko-KR" sz="11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>
                <a:latin typeface="+mn-ea"/>
              </a:rPr>
              <a:t>transform:scaleZ(sz) </a:t>
            </a:r>
            <a:r>
              <a:rPr lang="en-US" altLang="ko-KR" sz="1100">
                <a:latin typeface="+mn-ea"/>
              </a:rPr>
              <a:t>-z</a:t>
            </a:r>
            <a:r>
              <a:rPr lang="ko-KR" altLang="en-US" sz="1100">
                <a:latin typeface="+mn-ea"/>
              </a:rPr>
              <a:t>축 방향으로 </a:t>
            </a:r>
            <a:r>
              <a:rPr lang="en-US" altLang="ko-KR" sz="1100">
                <a:latin typeface="+mn-ea"/>
              </a:rPr>
              <a:t>sz</a:t>
            </a:r>
            <a:r>
              <a:rPr lang="ko-KR" altLang="en-US" sz="1100">
                <a:latin typeface="+mn-ea"/>
              </a:rPr>
              <a:t>만큼 확대</a:t>
            </a:r>
            <a:r>
              <a:rPr lang="en-US" altLang="ko-KR" sz="1100">
                <a:latin typeface="+mn-ea"/>
              </a:rPr>
              <a:t>.</a:t>
            </a:r>
            <a:endParaRPr lang="ko-KR" altLang="en-US" sz="110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770A4A-97F0-4AA9-BD77-3B118505D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9" y="2088824"/>
            <a:ext cx="3352800" cy="12273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342521-7E8C-4FA2-9D0D-69F3F4CF8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928" y="1629521"/>
            <a:ext cx="5828121" cy="364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5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 알아보기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F48E9-3B36-496B-8D4B-AD5C3DFEAD84}"/>
              </a:ext>
            </a:extLst>
          </p:cNvPr>
          <p:cNvSpPr txBox="1"/>
          <p:nvPr/>
        </p:nvSpPr>
        <p:spPr>
          <a:xfrm>
            <a:off x="578840" y="1290967"/>
            <a:ext cx="330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rotate </a:t>
            </a:r>
            <a:r>
              <a:rPr lang="ko-KR" altLang="en-US" sz="1600" b="1"/>
              <a:t>함수</a:t>
            </a:r>
            <a:endParaRPr lang="en-US" altLang="ko-KR" sz="1600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12F183-CDC9-4D0C-A9F8-3D7946625E85}"/>
              </a:ext>
            </a:extLst>
          </p:cNvPr>
          <p:cNvSpPr/>
          <p:nvPr/>
        </p:nvSpPr>
        <p:spPr>
          <a:xfrm>
            <a:off x="578840" y="1755207"/>
            <a:ext cx="5670958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각도만큼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웹 요소를 시계 방향이나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시계 반대 방향으로 회전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일반 각도</a:t>
            </a:r>
            <a:r>
              <a:rPr lang="en-US" altLang="ko-KR" sz="1200">
                <a:latin typeface="+mn-ea"/>
              </a:rPr>
              <a:t>(degree)</a:t>
            </a:r>
            <a:r>
              <a:rPr lang="ko-KR" altLang="en-US" sz="1200">
                <a:latin typeface="+mn-ea"/>
              </a:rPr>
              <a:t>나 래디안</a:t>
            </a:r>
            <a:r>
              <a:rPr lang="en-US" altLang="ko-KR" sz="1200">
                <a:latin typeface="+mn-ea"/>
              </a:rPr>
              <a:t>(radian) </a:t>
            </a:r>
            <a:r>
              <a:rPr lang="ko-KR" altLang="en-US" sz="1200">
                <a:latin typeface="+mn-ea"/>
              </a:rPr>
              <a:t>값 사용</a:t>
            </a:r>
            <a:r>
              <a:rPr lang="en-US" altLang="ko-KR" sz="1200">
                <a:latin typeface="+mn-ea"/>
              </a:rPr>
              <a:t>(1</a:t>
            </a:r>
            <a:r>
              <a:rPr lang="ko-KR" altLang="en-US" sz="1200">
                <a:latin typeface="+mn-ea"/>
              </a:rPr>
              <a:t>래디안</a:t>
            </a:r>
            <a:r>
              <a:rPr lang="en-US" altLang="ko-KR" sz="1200">
                <a:latin typeface="+mn-ea"/>
              </a:rPr>
              <a:t>=1/180°)</a:t>
            </a:r>
            <a:endParaRPr lang="ko-KR" altLang="en-US" sz="120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8D1C9A-630B-4E68-BF46-FD478EA91C54}"/>
              </a:ext>
            </a:extLst>
          </p:cNvPr>
          <p:cNvSpPr txBox="1"/>
          <p:nvPr/>
        </p:nvSpPr>
        <p:spPr>
          <a:xfrm>
            <a:off x="1150865" y="2901654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</a:t>
            </a:r>
            <a:r>
              <a:rPr lang="ko-KR" altLang="en-US" sz="1400" b="1"/>
              <a:t>차원 </a:t>
            </a:r>
            <a:r>
              <a:rPr lang="en-US" altLang="ko-KR" sz="1400" b="1"/>
              <a:t>rotate( ) </a:t>
            </a:r>
            <a:r>
              <a:rPr lang="ko-KR" altLang="en-US" sz="1400" b="1"/>
              <a:t>함수</a:t>
            </a:r>
            <a:endParaRPr lang="en-US" altLang="ko-KR" sz="14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69998D-D71A-4502-9F75-E64428B57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22" y="3460036"/>
            <a:ext cx="2442945" cy="3351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40DF1BF-1EFF-47CC-9F48-BB7DFEE91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430" y="2658669"/>
            <a:ext cx="5183558" cy="274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2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 알아보기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F48E9-3B36-496B-8D4B-AD5C3DFEAD84}"/>
              </a:ext>
            </a:extLst>
          </p:cNvPr>
          <p:cNvSpPr txBox="1"/>
          <p:nvPr/>
        </p:nvSpPr>
        <p:spPr>
          <a:xfrm>
            <a:off x="578840" y="1290967"/>
            <a:ext cx="330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rotate </a:t>
            </a:r>
            <a:r>
              <a:rPr lang="ko-KR" altLang="en-US" sz="1600" b="1"/>
              <a:t>함수</a:t>
            </a:r>
            <a:endParaRPr lang="en-US" altLang="ko-KR" sz="16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8D1C9A-630B-4E68-BF46-FD478EA91C54}"/>
              </a:ext>
            </a:extLst>
          </p:cNvPr>
          <p:cNvSpPr txBox="1"/>
          <p:nvPr/>
        </p:nvSpPr>
        <p:spPr>
          <a:xfrm>
            <a:off x="1093204" y="1862419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</a:t>
            </a:r>
            <a:r>
              <a:rPr lang="ko-KR" altLang="en-US" sz="1400" b="1"/>
              <a:t>차원 </a:t>
            </a:r>
            <a:r>
              <a:rPr lang="en-US" altLang="ko-KR" sz="1400" b="1"/>
              <a:t>rotate( ) </a:t>
            </a:r>
            <a:r>
              <a:rPr lang="ko-KR" altLang="en-US" sz="1400" b="1"/>
              <a:t>함수</a:t>
            </a:r>
            <a:endParaRPr lang="en-US" altLang="ko-KR" sz="1400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D62732-E58C-4ECB-BB1C-8EAE3E2F5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28" y="2349555"/>
            <a:ext cx="3691847" cy="11020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25D92D-1DE2-4E36-B071-899E31DB7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415" y="725853"/>
            <a:ext cx="5229821" cy="6010712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B483897-EA15-4F1F-8F07-9B5BBCF1F2A9}"/>
              </a:ext>
            </a:extLst>
          </p:cNvPr>
          <p:cNvGrpSpPr/>
          <p:nvPr/>
        </p:nvGrpSpPr>
        <p:grpSpPr>
          <a:xfrm>
            <a:off x="1093204" y="1660461"/>
            <a:ext cx="7958517" cy="3299593"/>
            <a:chOff x="1093204" y="1660461"/>
            <a:chExt cx="7958517" cy="329959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81B70B-2C0F-48A6-A7C8-45CB8EC5F5F5}"/>
                </a:ext>
              </a:extLst>
            </p:cNvPr>
            <p:cNvSpPr txBox="1"/>
            <p:nvPr/>
          </p:nvSpPr>
          <p:spPr>
            <a:xfrm>
              <a:off x="1093204" y="3607761"/>
              <a:ext cx="4735382" cy="135229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/>
                <a:t>perspective 속성</a:t>
              </a:r>
              <a:endParaRPr lang="en-US" altLang="ko-KR" sz="1200" b="1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/>
                <a:t>원근감을 표현하기 위해 사용하는 속성</a:t>
              </a:r>
              <a:endParaRPr lang="en-US" altLang="ko-KR" sz="110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/>
                <a:t>원래 있던 위치에서 사용자가 있는 쪽으로 얼마나 이동하는지 나타냄</a:t>
              </a:r>
              <a:r>
                <a:rPr lang="en-US" altLang="ko-KR" sz="1100"/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/>
                <a:t>값</a:t>
              </a:r>
              <a:r>
                <a:rPr lang="en-US" altLang="ko-KR" sz="1100"/>
                <a:t>(</a:t>
              </a:r>
              <a:r>
                <a:rPr lang="ko-KR" altLang="en-US" sz="1100"/>
                <a:t>픽셀 단위</a:t>
              </a:r>
              <a:r>
                <a:rPr lang="en-US" altLang="ko-KR" sz="1100"/>
                <a:t>)</a:t>
              </a:r>
              <a:r>
                <a:rPr lang="ko-KR" altLang="en-US" sz="1100"/>
                <a:t>은 </a:t>
              </a:r>
              <a:r>
                <a:rPr lang="en-US" altLang="ko-KR" sz="1100"/>
                <a:t>0</a:t>
              </a:r>
              <a:r>
                <a:rPr lang="ko-KR" altLang="en-US" sz="1100"/>
                <a:t>보다 커야 하며 값이 클수록 사용자로부터 멀어짐.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/>
                <a:t>perspective 속성은 변형하는 요소의 부모 요소에 정의해야 한다.</a:t>
              </a:r>
              <a:endParaRPr lang="ko-KR" altLang="en-US" sz="12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5ED6874-8F14-4A8A-B228-281D4B2517B8}"/>
                </a:ext>
              </a:extLst>
            </p:cNvPr>
            <p:cNvSpPr/>
            <p:nvPr/>
          </p:nvSpPr>
          <p:spPr>
            <a:xfrm>
              <a:off x="6660859" y="1660461"/>
              <a:ext cx="2390862" cy="25222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5464A668-258C-453C-84B4-04DD5D271086}"/>
                </a:ext>
              </a:extLst>
            </p:cNvPr>
            <p:cNvCxnSpPr>
              <a:cxnSpLocks/>
              <a:stCxn id="10" idx="1"/>
              <a:endCxn id="9" idx="3"/>
            </p:cNvCxnSpPr>
            <p:nvPr/>
          </p:nvCxnSpPr>
          <p:spPr>
            <a:xfrm rot="10800000" flipV="1">
              <a:off x="5828587" y="1786576"/>
              <a:ext cx="832273" cy="249733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B3666010-F4D3-4D77-BBEF-3A3EEE81E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889" y="5272784"/>
            <a:ext cx="5055906" cy="12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3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 알아보기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82CED-0A42-427A-81E8-B1F9055F3123}"/>
              </a:ext>
            </a:extLst>
          </p:cNvPr>
          <p:cNvSpPr txBox="1"/>
          <p:nvPr/>
        </p:nvSpPr>
        <p:spPr>
          <a:xfrm>
            <a:off x="578840" y="1290967"/>
            <a:ext cx="330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skew </a:t>
            </a:r>
            <a:r>
              <a:rPr lang="ko-KR" altLang="en-US" sz="1600" b="1"/>
              <a:t>함수</a:t>
            </a:r>
            <a:endParaRPr lang="en-US" altLang="ko-KR" sz="1600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4770C7-7472-4C0C-A929-0DD255C1A4DC}"/>
              </a:ext>
            </a:extLst>
          </p:cNvPr>
          <p:cNvSpPr/>
          <p:nvPr/>
        </p:nvSpPr>
        <p:spPr>
          <a:xfrm>
            <a:off x="578840" y="1680824"/>
            <a:ext cx="567095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요소를 지정한 각도만큼 비틀어 왜곡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E7FAB4-E0AB-4C0C-83F9-ABCF8F92B2D8}"/>
              </a:ext>
            </a:extLst>
          </p:cNvPr>
          <p:cNvSpPr/>
          <p:nvPr/>
        </p:nvSpPr>
        <p:spPr>
          <a:xfrm>
            <a:off x="681911" y="2988683"/>
            <a:ext cx="5617828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transform:skewX(ax)</a:t>
            </a:r>
            <a:r>
              <a:rPr lang="en-US" altLang="ko-KR" sz="1200">
                <a:latin typeface="+mn-ea"/>
              </a:rPr>
              <a:t> – x</a:t>
            </a:r>
            <a:r>
              <a:rPr lang="ko-KR" altLang="en-US" sz="1200">
                <a:latin typeface="+mn-ea"/>
              </a:rPr>
              <a:t>축을 따라 당김</a:t>
            </a:r>
            <a:r>
              <a:rPr lang="en-US" altLang="ko-KR" sz="1200">
                <a:latin typeface="+mn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transform:skewY(ay) </a:t>
            </a:r>
            <a:r>
              <a:rPr lang="en-US" altLang="ko-KR" sz="1200">
                <a:latin typeface="+mn-ea"/>
              </a:rPr>
              <a:t>– y</a:t>
            </a:r>
            <a:r>
              <a:rPr lang="ko-KR" altLang="en-US" sz="1200">
                <a:latin typeface="+mn-ea"/>
              </a:rPr>
              <a:t>축을 따라 당김</a:t>
            </a:r>
            <a:r>
              <a:rPr lang="en-US" altLang="ko-KR" sz="1200">
                <a:latin typeface="+mn-ea"/>
              </a:rPr>
              <a:t>.</a:t>
            </a:r>
            <a:r>
              <a:rPr lang="ko-KR" altLang="en-US" sz="1200">
                <a:latin typeface="+mn-ea"/>
              </a:rPr>
              <a:t> 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transform:skew(ax, ay) </a:t>
            </a:r>
            <a:r>
              <a:rPr lang="en-US" altLang="ko-KR" sz="1200">
                <a:latin typeface="+mn-ea"/>
              </a:rPr>
              <a:t>– </a:t>
            </a:r>
            <a:r>
              <a:rPr lang="ko-KR" altLang="en-US" sz="1200">
                <a:latin typeface="+mn-ea"/>
              </a:rPr>
              <a:t>첫 번째 각도는 </a:t>
            </a:r>
            <a:r>
              <a:rPr lang="en-US" altLang="ko-KR" sz="1200">
                <a:latin typeface="+mn-ea"/>
              </a:rPr>
              <a:t>x</a:t>
            </a:r>
            <a:r>
              <a:rPr lang="ko-KR" altLang="en-US" sz="1200">
                <a:latin typeface="+mn-ea"/>
              </a:rPr>
              <a:t>축을 따라 당기는 각도이고 두 번째 각도는 </a:t>
            </a:r>
            <a:r>
              <a:rPr lang="en-US" altLang="ko-KR" sz="1200">
                <a:latin typeface="+mn-ea"/>
              </a:rPr>
              <a:t>y</a:t>
            </a:r>
            <a:r>
              <a:rPr lang="ko-KR" altLang="en-US" sz="1200">
                <a:latin typeface="+mn-ea"/>
              </a:rPr>
              <a:t>축을 따라 당기는 각도</a:t>
            </a:r>
            <a:r>
              <a:rPr lang="en-US" altLang="ko-KR" sz="1200">
                <a:latin typeface="+mn-ea"/>
              </a:rPr>
              <a:t>. </a:t>
            </a:r>
            <a:r>
              <a:rPr lang="ko-KR" altLang="en-US" sz="1200">
                <a:latin typeface="+mn-ea"/>
              </a:rPr>
              <a:t>두 번째 값이 주어지지 않으면 </a:t>
            </a:r>
            <a:r>
              <a:rPr lang="en-US" altLang="ko-KR" sz="1200">
                <a:latin typeface="+mn-ea"/>
              </a:rPr>
              <a:t>y</a:t>
            </a:r>
            <a:r>
              <a:rPr lang="ko-KR" altLang="en-US" sz="1200">
                <a:latin typeface="+mn-ea"/>
              </a:rPr>
              <a:t>축에 대한 각도를 </a:t>
            </a:r>
            <a:r>
              <a:rPr lang="en-US" altLang="ko-KR" sz="1200">
                <a:latin typeface="+mn-ea"/>
              </a:rPr>
              <a:t>0</a:t>
            </a:r>
            <a:r>
              <a:rPr lang="ko-KR" altLang="en-US" sz="1200">
                <a:latin typeface="+mn-ea"/>
              </a:rPr>
              <a:t>으로 간주함</a:t>
            </a:r>
            <a:r>
              <a:rPr lang="en-US" altLang="ko-KR" sz="1200">
                <a:latin typeface="+mn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BF3907-7206-461E-9109-262BF41BD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11" y="2100428"/>
            <a:ext cx="2858243" cy="6983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7BBB19-A39D-4D96-8B8B-85642D003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236" y="1478965"/>
            <a:ext cx="5479409" cy="325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3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트랜지션 알아보기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D9077A-8016-4BDB-A651-FB64B3E55AE6}"/>
              </a:ext>
            </a:extLst>
          </p:cNvPr>
          <p:cNvSpPr txBox="1"/>
          <p:nvPr/>
        </p:nvSpPr>
        <p:spPr>
          <a:xfrm>
            <a:off x="578840" y="1290967"/>
            <a:ext cx="461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트랜지션이란</a:t>
            </a:r>
            <a:endParaRPr lang="en-US" altLang="ko-KR" sz="1600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DDB38D-0C6A-4695-B5E4-DA9D000B4606}"/>
              </a:ext>
            </a:extLst>
          </p:cNvPr>
          <p:cNvSpPr/>
          <p:nvPr/>
        </p:nvSpPr>
        <p:spPr>
          <a:xfrm>
            <a:off x="578840" y="1680824"/>
            <a:ext cx="545284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웹 요소의 스타일 속성이 조금씩 자연스럽게 바뀌는 것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139799-EC8B-433D-989F-C4AEEED292DD}"/>
              </a:ext>
            </a:extLst>
          </p:cNvPr>
          <p:cNvSpPr/>
          <p:nvPr/>
        </p:nvSpPr>
        <p:spPr>
          <a:xfrm>
            <a:off x="578840" y="2295666"/>
            <a:ext cx="4706224" cy="572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>
                <a:solidFill>
                  <a:srgbClr val="0070C0"/>
                </a:solidFill>
                <a:latin typeface="TDc_SSiMyungJo_120_OTF"/>
              </a:rPr>
              <a:t>예</a:t>
            </a:r>
            <a:r>
              <a:rPr lang="en-US" altLang="ko-KR" sz="1100">
                <a:solidFill>
                  <a:srgbClr val="0070C0"/>
                </a:solidFill>
                <a:latin typeface="TDc_SSiMyungJo_120_OTF"/>
              </a:rPr>
              <a:t>) </a:t>
            </a:r>
            <a:r>
              <a:rPr lang="ko-KR" altLang="en-US" sz="1100">
                <a:solidFill>
                  <a:srgbClr val="0070C0"/>
                </a:solidFill>
                <a:latin typeface="TDc_SSiMyungJo_120_OTF"/>
              </a:rPr>
              <a:t>하늘색 도형 위로 마우스를 올려놓으면 도형이 하늘색에서 파란색으로 바뀌고 마우스를 치우면 원래 배경 색으로 되돌아감</a:t>
            </a:r>
            <a:r>
              <a:rPr lang="en-US" altLang="ko-KR" sz="1100">
                <a:solidFill>
                  <a:srgbClr val="0070C0"/>
                </a:solidFill>
                <a:latin typeface="TDc_SSiMyungJo_120_OTF"/>
              </a:rPr>
              <a:t>.</a:t>
            </a:r>
            <a:endParaRPr lang="ko-KR" altLang="en-US" sz="1100">
              <a:solidFill>
                <a:srgbClr val="0070C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0CC3CF-712B-4838-BFE9-B0222BAEF479}"/>
              </a:ext>
            </a:extLst>
          </p:cNvPr>
          <p:cNvSpPr/>
          <p:nvPr/>
        </p:nvSpPr>
        <p:spPr>
          <a:xfrm>
            <a:off x="578840" y="4428601"/>
            <a:ext cx="4790114" cy="572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>
                <a:solidFill>
                  <a:srgbClr val="0070C0"/>
                </a:solidFill>
                <a:latin typeface="TDc_SSiMyungJo_120_OTF"/>
              </a:rPr>
              <a:t>예</a:t>
            </a:r>
            <a:r>
              <a:rPr lang="en-US" altLang="ko-KR" sz="1100">
                <a:solidFill>
                  <a:srgbClr val="0070C0"/>
                </a:solidFill>
                <a:latin typeface="TDc_SSiMyungJo_120_OTF"/>
              </a:rPr>
              <a:t>) </a:t>
            </a:r>
            <a:r>
              <a:rPr lang="ko-KR" altLang="en-US" sz="1100">
                <a:solidFill>
                  <a:srgbClr val="0070C0"/>
                </a:solidFill>
                <a:latin typeface="TDc_SSiMyungJo_120_OTF"/>
              </a:rPr>
              <a:t>도형 위로 마우스를 올려놓으면 사각형의 테두리와 테두리색이 바뀌고 마우스를 치우면 원래 스타일로 되돌아감</a:t>
            </a:r>
            <a:r>
              <a:rPr lang="en-US" altLang="ko-KR" sz="1100">
                <a:solidFill>
                  <a:srgbClr val="0070C0"/>
                </a:solidFill>
                <a:latin typeface="TDc_SSiMyungJo_120_OTF"/>
              </a:rPr>
              <a:t>.</a:t>
            </a:r>
            <a:endParaRPr lang="ko-KR" altLang="en-US" sz="110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64222-9142-4371-B450-36C6E435FFF9}"/>
              </a:ext>
            </a:extLst>
          </p:cNvPr>
          <p:cNvSpPr txBox="1"/>
          <p:nvPr/>
        </p:nvSpPr>
        <p:spPr>
          <a:xfrm>
            <a:off x="6327140" y="1580796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트랜지션의 속성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802A47-D14A-4C53-A7B1-A0F1621F9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89" y="2911860"/>
            <a:ext cx="2616273" cy="12086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ED019B9-EC16-4E68-B1D3-1AA56891D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89" y="5044795"/>
            <a:ext cx="2778445" cy="129819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F55C06E-079B-423A-91FF-176A567EF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140" y="2110924"/>
            <a:ext cx="4998178" cy="214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7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트랜지션 알아보기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91D411-9D2B-497F-8F97-3C9D5A5EBA75}"/>
              </a:ext>
            </a:extLst>
          </p:cNvPr>
          <p:cNvSpPr txBox="1"/>
          <p:nvPr/>
        </p:nvSpPr>
        <p:spPr>
          <a:xfrm>
            <a:off x="578840" y="934857"/>
            <a:ext cx="461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transition-property </a:t>
            </a:r>
            <a:r>
              <a:rPr lang="ko-KR" altLang="en-US" sz="1600" b="1"/>
              <a:t>속성</a:t>
            </a:r>
            <a:endParaRPr lang="en-US" altLang="ko-KR" sz="16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1C00A8-AA04-4C38-8B43-29595C449A3B}"/>
              </a:ext>
            </a:extLst>
          </p:cNvPr>
          <p:cNvSpPr/>
          <p:nvPr/>
        </p:nvSpPr>
        <p:spPr>
          <a:xfrm>
            <a:off x="578840" y="1324714"/>
            <a:ext cx="545284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트랜지션을 적용할 속성 선택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이 속성을 지정하지 않으면 모든 속성이 트랜지션 대상이 됨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E47B4F-3EA9-41AA-B6EA-275ABB616226}"/>
              </a:ext>
            </a:extLst>
          </p:cNvPr>
          <p:cNvSpPr txBox="1"/>
          <p:nvPr/>
        </p:nvSpPr>
        <p:spPr>
          <a:xfrm>
            <a:off x="6520495" y="934857"/>
            <a:ext cx="461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transition-duration </a:t>
            </a:r>
            <a:r>
              <a:rPr lang="ko-KR" altLang="en-US" sz="1600" b="1"/>
              <a:t>속성</a:t>
            </a:r>
            <a:endParaRPr lang="en-US" altLang="ko-KR" sz="16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5E6B1D-AF2E-4AF2-AA77-91958FF9C797}"/>
              </a:ext>
            </a:extLst>
          </p:cNvPr>
          <p:cNvSpPr/>
          <p:nvPr/>
        </p:nvSpPr>
        <p:spPr>
          <a:xfrm>
            <a:off x="6520495" y="1324714"/>
            <a:ext cx="5452845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트랜지션 진행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시간 지정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시간 단위는 초</a:t>
            </a:r>
            <a:r>
              <a:rPr lang="en-US" altLang="ko-KR" sz="1200">
                <a:latin typeface="+mn-ea"/>
              </a:rPr>
              <a:t>(seconds) </a:t>
            </a:r>
            <a:r>
              <a:rPr lang="ko-KR" altLang="en-US" sz="1200">
                <a:latin typeface="+mn-ea"/>
              </a:rPr>
              <a:t>또는 밀리초</a:t>
            </a:r>
            <a:r>
              <a:rPr lang="en-US" altLang="ko-KR" sz="1200">
                <a:latin typeface="+mn-ea"/>
              </a:rPr>
              <a:t>(milliseconds)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트랜지션이 여러 개라면 쉼표</a:t>
            </a:r>
            <a:r>
              <a:rPr lang="en-US" altLang="ko-KR" sz="1200">
                <a:latin typeface="+mn-ea"/>
              </a:rPr>
              <a:t>(,)</a:t>
            </a:r>
            <a:r>
              <a:rPr lang="ko-KR" altLang="en-US" sz="1200">
                <a:latin typeface="+mn-ea"/>
              </a:rPr>
              <a:t>로 구분해 진행 시간 지정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B4F3A8-27D2-406D-AF55-4B816DA7A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10" y="2090339"/>
            <a:ext cx="3824725" cy="2439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6E5DED-1367-4830-A9E8-39BE2772F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66" y="2573845"/>
            <a:ext cx="5478693" cy="16586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5FA65B-37D7-4614-9077-595E682DF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40" y="4684734"/>
            <a:ext cx="4893928" cy="61174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E6989B1-70AE-4A54-9A41-C6E4D6FE9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946" y="2295122"/>
            <a:ext cx="2560116" cy="2781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D92A3BB-AEDA-4F4B-81C9-2145F76B95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8040" y="2656033"/>
            <a:ext cx="5099941" cy="271996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F1B5399-2214-4683-9E6E-95B097BCE0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8914" y="5309544"/>
            <a:ext cx="4613945" cy="1227198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D798D94-1896-4C18-9672-A43CDEC25DA2}"/>
              </a:ext>
            </a:extLst>
          </p:cNvPr>
          <p:cNvCxnSpPr/>
          <p:nvPr/>
        </p:nvCxnSpPr>
        <p:spPr>
          <a:xfrm>
            <a:off x="6325299" y="830510"/>
            <a:ext cx="0" cy="59226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2653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1291</TotalTime>
  <Words>814</Words>
  <Application>Microsoft Office PowerPoint</Application>
  <PresentationFormat>와이드스크린</PresentationFormat>
  <Paragraphs>106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TDc_SSiMyungJo_120_OTF</vt:lpstr>
      <vt:lpstr>맑은 고딕</vt:lpstr>
      <vt:lpstr>Arial</vt:lpstr>
      <vt:lpstr>1_Office 테마</vt:lpstr>
      <vt:lpstr>11. 트랜지션과 애니메이션</vt:lpstr>
      <vt:lpstr>변형 알아보기</vt:lpstr>
      <vt:lpstr>변형 알아보기</vt:lpstr>
      <vt:lpstr>변형 알아보기</vt:lpstr>
      <vt:lpstr>변형 알아보기</vt:lpstr>
      <vt:lpstr>변형 알아보기</vt:lpstr>
      <vt:lpstr>변형 알아보기</vt:lpstr>
      <vt:lpstr>트랜지션 알아보기</vt:lpstr>
      <vt:lpstr>트랜지션 알아보기</vt:lpstr>
      <vt:lpstr>트랜지션 알아보기</vt:lpstr>
      <vt:lpstr>애니메이션 알아보기</vt:lpstr>
      <vt:lpstr>애니메이션 알아보기</vt:lpstr>
      <vt:lpstr>애니메이션 알아보기</vt:lpstr>
      <vt:lpstr>애니메이션 알아보기</vt:lpstr>
      <vt:lpstr>애니메이션 알아보기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 트랜지션과 애니메이션</dc:title>
  <dc:creator>Ko Kyunghee</dc:creator>
  <cp:lastModifiedBy>Ko Kyunghee</cp:lastModifiedBy>
  <cp:revision>37</cp:revision>
  <dcterms:created xsi:type="dcterms:W3CDTF">2021-01-09T08:05:35Z</dcterms:created>
  <dcterms:modified xsi:type="dcterms:W3CDTF">2021-01-10T14:12:11Z</dcterms:modified>
</cp:coreProperties>
</file>