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8826"/>
    <a:srgbClr val="FF9933"/>
    <a:srgbClr val="FFA725"/>
    <a:srgbClr val="C13A15"/>
    <a:srgbClr val="EF9D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712259"/>
            <a:ext cx="9144000" cy="831565"/>
          </a:xfrm>
        </p:spPr>
        <p:txBody>
          <a:bodyPr anchor="b">
            <a:normAutofit/>
          </a:bodyPr>
          <a:lstStyle>
            <a:lvl1pPr algn="ctr">
              <a:defRPr sz="4400" b="1" cap="none" spc="0">
                <a:ln w="9525">
                  <a:noFill/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2021-01-11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7614ECC-682A-43C2-99CA-0638D3969CA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71009">
            <a:off x="7646173" y="2865352"/>
            <a:ext cx="3172648" cy="216947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DACDF48-EF40-451F-A48F-AFF99B09971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4" r="3252"/>
          <a:stretch/>
        </p:blipFill>
        <p:spPr>
          <a:xfrm rot="621839">
            <a:off x="8873914" y="3991600"/>
            <a:ext cx="2762918" cy="192128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4E0D822C-E76D-4041-9019-177102919703}"/>
              </a:ext>
            </a:extLst>
          </p:cNvPr>
          <p:cNvSpPr/>
          <p:nvPr userDrawn="1"/>
        </p:nvSpPr>
        <p:spPr>
          <a:xfrm>
            <a:off x="7639065" y="2670757"/>
            <a:ext cx="4330931" cy="3474984"/>
          </a:xfrm>
          <a:prstGeom prst="rect">
            <a:avLst/>
          </a:prstGeom>
          <a:solidFill>
            <a:schemeClr val="bg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6732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2021-01-11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17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2021-01-11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54199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06266A-C624-42C8-B7AE-4176FFA57D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F1E8150-D664-4750-BFAF-800E899E16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7FCA92-17C5-41B3-A975-E0729DBEB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B29D9-43B6-4ACD-848D-FA6E666794B9}" type="datetimeFigureOut">
              <a:rPr lang="ko-KR" altLang="en-US" smtClean="0"/>
              <a:t>2021-01-11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773A2D-2644-4295-A92E-C83D7ECA0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B65557-D1D1-44F5-9A09-7A27A7500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626D2-B723-444C-BBAD-4C24AAAC68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0972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2437" y="136525"/>
            <a:ext cx="9091189" cy="577314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2437" y="1014196"/>
            <a:ext cx="11240193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2021-01-11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5635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2021-01-11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6594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2021-01-11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1721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2021-01-11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501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2439" y="136525"/>
            <a:ext cx="9091189" cy="5700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2021-01-11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3977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2021-01-11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1121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2021-01-11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1917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2021-01-11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2845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63317FCE-2A0E-48C2-8A7C-05C172CEA588}"/>
              </a:ext>
            </a:extLst>
          </p:cNvPr>
          <p:cNvSpPr/>
          <p:nvPr userDrawn="1"/>
        </p:nvSpPr>
        <p:spPr>
          <a:xfrm>
            <a:off x="0" y="136525"/>
            <a:ext cx="12192000" cy="559716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30000">
                <a:srgbClr val="ACCDEA"/>
              </a:gs>
              <a:gs pos="100000">
                <a:schemeClr val="accent1"/>
              </a:gs>
            </a:gsLst>
            <a:lin ang="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72439" y="1041356"/>
            <a:ext cx="1124019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93C23F-80D8-41F7-A602-5BAA4D96D6F7}" type="datetimeFigureOut">
              <a:rPr lang="ko-KR" altLang="en-US" smtClean="0"/>
              <a:t>2021-01-11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72439" y="136525"/>
            <a:ext cx="9091189" cy="5717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191546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000" b="1" kern="1200">
          <a:solidFill>
            <a:schemeClr val="tx1"/>
          </a:solidFill>
          <a:effectLst/>
          <a:latin typeface="+mj-ea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google.github.io/styleguide/jsguide.html" TargetMode="Externa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0.png"/><Relationship Id="rId4" Type="http://schemas.openxmlformats.org/officeDocument/2006/relationships/hyperlink" Target="https://github.com/airbnb/javascript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C7C753-9F88-4254-9862-F6A87176F7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13. </a:t>
            </a:r>
            <a:r>
              <a:rPr lang="ko-KR" altLang="en-US"/>
              <a:t>자바스크립트와 첫 만남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3020E55D-5D6E-47B7-BF49-67DF43FF0CB8}"/>
              </a:ext>
            </a:extLst>
          </p:cNvPr>
          <p:cNvGrpSpPr/>
          <p:nvPr/>
        </p:nvGrpSpPr>
        <p:grpSpPr>
          <a:xfrm>
            <a:off x="2308161" y="2149420"/>
            <a:ext cx="4686299" cy="485775"/>
            <a:chOff x="2282994" y="2753427"/>
            <a:chExt cx="4686299" cy="485775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7E6505BA-A9A1-46F5-BFC6-A45ABCE494AF}"/>
                </a:ext>
              </a:extLst>
            </p:cNvPr>
            <p:cNvSpPr/>
            <p:nvPr/>
          </p:nvSpPr>
          <p:spPr>
            <a:xfrm>
              <a:off x="2282994" y="2753427"/>
              <a:ext cx="685800" cy="48577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>
                  <a:solidFill>
                    <a:schemeClr val="tx1"/>
                  </a:solidFill>
                </a:rPr>
                <a:t>13-1</a:t>
              </a:r>
              <a:endParaRPr lang="ko-KR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FAFC29B-A5E1-4F15-A5FF-C528129D6456}"/>
                </a:ext>
              </a:extLst>
            </p:cNvPr>
            <p:cNvSpPr txBox="1"/>
            <p:nvPr/>
          </p:nvSpPr>
          <p:spPr>
            <a:xfrm>
              <a:off x="2993233" y="2791371"/>
              <a:ext cx="39760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/>
                <a:t>자바스크립트로 무엇을 할까</a:t>
              </a: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D5239A65-4609-4585-95B3-13DD43DCD16F}"/>
                </a:ext>
              </a:extLst>
            </p:cNvPr>
            <p:cNvCxnSpPr/>
            <p:nvPr/>
          </p:nvCxnSpPr>
          <p:spPr>
            <a:xfrm>
              <a:off x="2959269" y="3220152"/>
              <a:ext cx="3333749" cy="0"/>
            </a:xfrm>
            <a:prstGeom prst="line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144C8DDA-B740-489E-B7BA-3D41A5728AC9}"/>
              </a:ext>
            </a:extLst>
          </p:cNvPr>
          <p:cNvGrpSpPr/>
          <p:nvPr/>
        </p:nvGrpSpPr>
        <p:grpSpPr>
          <a:xfrm>
            <a:off x="2308161" y="2854687"/>
            <a:ext cx="5258709" cy="485775"/>
            <a:chOff x="2282994" y="2753427"/>
            <a:chExt cx="5258709" cy="485775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3B95F53-221C-49A2-BC60-0B6005976A92}"/>
                </a:ext>
              </a:extLst>
            </p:cNvPr>
            <p:cNvSpPr/>
            <p:nvPr/>
          </p:nvSpPr>
          <p:spPr>
            <a:xfrm>
              <a:off x="2282994" y="2753427"/>
              <a:ext cx="685800" cy="48577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>
                  <a:solidFill>
                    <a:schemeClr val="tx1"/>
                  </a:solidFill>
                </a:rPr>
                <a:t>13-2</a:t>
              </a:r>
              <a:endParaRPr lang="ko-KR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6C54AF9-36AC-420F-A4E4-2FC3FBE22746}"/>
                </a:ext>
              </a:extLst>
            </p:cNvPr>
            <p:cNvSpPr txBox="1"/>
            <p:nvPr/>
          </p:nvSpPr>
          <p:spPr>
            <a:xfrm>
              <a:off x="2993233" y="2791371"/>
              <a:ext cx="45484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/>
                <a:t>웹 브라우저가 자바스크립트를 만났을 때 </a:t>
              </a:r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E9AB3B62-E007-4207-B474-4C4719450DA6}"/>
                </a:ext>
              </a:extLst>
            </p:cNvPr>
            <p:cNvCxnSpPr/>
            <p:nvPr/>
          </p:nvCxnSpPr>
          <p:spPr>
            <a:xfrm>
              <a:off x="2959269" y="3220152"/>
              <a:ext cx="3333749" cy="0"/>
            </a:xfrm>
            <a:prstGeom prst="line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4CF3C884-02DC-40BE-B3E6-4919B22514E2}"/>
              </a:ext>
            </a:extLst>
          </p:cNvPr>
          <p:cNvGrpSpPr/>
          <p:nvPr/>
        </p:nvGrpSpPr>
        <p:grpSpPr>
          <a:xfrm>
            <a:off x="2308161" y="3559954"/>
            <a:ext cx="5015427" cy="485775"/>
            <a:chOff x="2282994" y="2753427"/>
            <a:chExt cx="5015427" cy="485775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81910DA9-DCE9-430C-A350-043B0D6F3E40}"/>
                </a:ext>
              </a:extLst>
            </p:cNvPr>
            <p:cNvSpPr/>
            <p:nvPr/>
          </p:nvSpPr>
          <p:spPr>
            <a:xfrm>
              <a:off x="2282994" y="2753427"/>
              <a:ext cx="685800" cy="48577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>
                  <a:solidFill>
                    <a:schemeClr val="tx1"/>
                  </a:solidFill>
                </a:rPr>
                <a:t>13-3</a:t>
              </a:r>
              <a:endParaRPr lang="ko-KR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F6DA0B6-4635-4D82-8650-1323A3A1DBA2}"/>
                </a:ext>
              </a:extLst>
            </p:cNvPr>
            <p:cNvSpPr txBox="1"/>
            <p:nvPr/>
          </p:nvSpPr>
          <p:spPr>
            <a:xfrm>
              <a:off x="2993232" y="2791371"/>
              <a:ext cx="43051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/>
                <a:t>자바스크립트 용어와 기본 입출력 방법</a:t>
              </a:r>
            </a:p>
          </p:txBody>
        </p: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2A1A1A4C-5205-40F4-88C4-749C5565CDA0}"/>
                </a:ext>
              </a:extLst>
            </p:cNvPr>
            <p:cNvCxnSpPr/>
            <p:nvPr/>
          </p:nvCxnSpPr>
          <p:spPr>
            <a:xfrm>
              <a:off x="2959269" y="3220152"/>
              <a:ext cx="3333749" cy="0"/>
            </a:xfrm>
            <a:prstGeom prst="line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F460E177-309C-46DF-B683-CCA9AC558CD1}"/>
              </a:ext>
            </a:extLst>
          </p:cNvPr>
          <p:cNvGrpSpPr/>
          <p:nvPr/>
        </p:nvGrpSpPr>
        <p:grpSpPr>
          <a:xfrm>
            <a:off x="2308161" y="4265220"/>
            <a:ext cx="4686299" cy="485775"/>
            <a:chOff x="2282994" y="2753427"/>
            <a:chExt cx="4686299" cy="485775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41BB4FEA-03AB-4001-B239-BE2862214951}"/>
                </a:ext>
              </a:extLst>
            </p:cNvPr>
            <p:cNvSpPr/>
            <p:nvPr/>
          </p:nvSpPr>
          <p:spPr>
            <a:xfrm>
              <a:off x="2282994" y="2753427"/>
              <a:ext cx="685800" cy="48577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>
                  <a:solidFill>
                    <a:schemeClr val="tx1"/>
                  </a:solidFill>
                </a:rPr>
                <a:t>13-4</a:t>
              </a:r>
              <a:endParaRPr lang="ko-KR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9A669A8-023B-4295-82C5-E7BBACF14FBD}"/>
                </a:ext>
              </a:extLst>
            </p:cNvPr>
            <p:cNvSpPr txBox="1"/>
            <p:nvPr/>
          </p:nvSpPr>
          <p:spPr>
            <a:xfrm>
              <a:off x="2993233" y="2791371"/>
              <a:ext cx="39760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/>
                <a:t>자바스크립트 스타일 가이드</a:t>
              </a:r>
            </a:p>
          </p:txBody>
        </p: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25ED91BB-DC5D-4184-A27F-595183DA9835}"/>
                </a:ext>
              </a:extLst>
            </p:cNvPr>
            <p:cNvCxnSpPr/>
            <p:nvPr/>
          </p:nvCxnSpPr>
          <p:spPr>
            <a:xfrm>
              <a:off x="2959269" y="3220152"/>
              <a:ext cx="3333749" cy="0"/>
            </a:xfrm>
            <a:prstGeom prst="line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37623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86A481-9EDF-4037-9C12-76B9F7A95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자바스크립트 스타일 가이드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CF00D9-1856-4D0B-836C-70ABBBFB9315}"/>
              </a:ext>
            </a:extLst>
          </p:cNvPr>
          <p:cNvSpPr txBox="1"/>
          <p:nvPr/>
        </p:nvSpPr>
        <p:spPr>
          <a:xfrm>
            <a:off x="472439" y="1047794"/>
            <a:ext cx="29838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/>
              <a:t>스타일 가이드란</a:t>
            </a:r>
            <a:endParaRPr lang="en-US" altLang="ko-KR" sz="1600" b="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9DF903-950E-4D21-B224-7B58629808D1}"/>
              </a:ext>
            </a:extLst>
          </p:cNvPr>
          <p:cNvSpPr txBox="1"/>
          <p:nvPr/>
        </p:nvSpPr>
        <p:spPr>
          <a:xfrm>
            <a:off x="472439" y="1512622"/>
            <a:ext cx="10181579" cy="33806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>
                <a:latin typeface="+mn-ea"/>
              </a:rPr>
              <a:t>코딩 규칙을 </a:t>
            </a:r>
            <a:r>
              <a:rPr lang="en-US" altLang="ko-KR" sz="1200">
                <a:latin typeface="+mn-ea"/>
              </a:rPr>
              <a:t>‘</a:t>
            </a:r>
            <a:r>
              <a:rPr lang="ko-KR" altLang="en-US" sz="1200">
                <a:latin typeface="+mn-ea"/>
              </a:rPr>
              <a:t>스타일 가이드</a:t>
            </a:r>
            <a:r>
              <a:rPr lang="en-US" altLang="ko-KR" sz="1200">
                <a:latin typeface="+mn-ea"/>
              </a:rPr>
              <a:t>’, ‘</a:t>
            </a:r>
            <a:r>
              <a:rPr lang="ko-KR" altLang="en-US" sz="1200">
                <a:latin typeface="+mn-ea"/>
              </a:rPr>
              <a:t>코딩 컨벤션</a:t>
            </a:r>
            <a:r>
              <a:rPr lang="en-US" altLang="ko-KR" sz="1200">
                <a:latin typeface="+mn-ea"/>
              </a:rPr>
              <a:t>‘, ‘</a:t>
            </a:r>
            <a:r>
              <a:rPr lang="ko-KR" altLang="en-US" sz="1200">
                <a:latin typeface="+mn-ea"/>
              </a:rPr>
              <a:t>코딩 스타일</a:t>
            </a:r>
            <a:r>
              <a:rPr lang="en-US" altLang="ko-KR" sz="1200">
                <a:latin typeface="+mn-ea"/>
              </a:rPr>
              <a:t>‘, ‘</a:t>
            </a:r>
            <a:r>
              <a:rPr lang="ko-KR" altLang="en-US" sz="1200">
                <a:latin typeface="+mn-ea"/>
              </a:rPr>
              <a:t>표준 스타일</a:t>
            </a:r>
            <a:r>
              <a:rPr lang="en-US" altLang="ko-KR" sz="1200">
                <a:latin typeface="+mn-ea"/>
              </a:rPr>
              <a:t>‘ </a:t>
            </a:r>
            <a:r>
              <a:rPr lang="ko-KR" altLang="en-US" sz="1200">
                <a:latin typeface="+mn-ea"/>
              </a:rPr>
              <a:t>등으로 부름</a:t>
            </a:r>
            <a:endParaRPr lang="en-US" altLang="ko-KR" sz="120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20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b="1">
                <a:latin typeface="+mn-ea"/>
              </a:rPr>
              <a:t>코딩 규칙이 왜 필요할까</a:t>
            </a:r>
            <a:r>
              <a:rPr lang="en-US" altLang="ko-KR" sz="1200" b="1">
                <a:latin typeface="+mn-ea"/>
              </a:rPr>
              <a:t>?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>
                <a:latin typeface="+mn-ea"/>
              </a:rPr>
              <a:t>자바스크립트는 다른 프로그래밍 언어에 비해 데이터 유형이 유연해서 오류 발생이 잦다</a:t>
            </a:r>
            <a:endParaRPr lang="en-US" altLang="ko-KR" sz="1200"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>
                <a:latin typeface="+mn-ea"/>
              </a:rPr>
              <a:t>오픈 소스에 기여하거나 누군가와 공유할 소스라면 더욱 깔끔한 소스가 중요하다</a:t>
            </a:r>
            <a:endParaRPr lang="en-US" altLang="ko-KR" sz="1200"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>
                <a:latin typeface="+mn-ea"/>
              </a:rPr>
              <a:t>팀 프로젝트를 진행한다면 통일된 코딩 규칙이 필요하다</a:t>
            </a:r>
            <a:endParaRPr lang="en-US" altLang="ko-KR" sz="1200"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>
                <a:latin typeface="+mn-ea"/>
              </a:rPr>
              <a:t>코딩 규칙에 따라 작성된 웹 사이트는 유지 보수도 수월하고 그만큼 비용도 줄어든다</a:t>
            </a:r>
            <a:endParaRPr lang="en-US" altLang="ko-KR" sz="1200"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b="1">
                <a:latin typeface="+mn-ea"/>
              </a:rPr>
              <a:t>자바스크립트 스타일 가이드</a:t>
            </a:r>
            <a:endParaRPr lang="en-US" altLang="ko-KR" sz="1200" b="1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>
                <a:latin typeface="+mn-ea"/>
              </a:rPr>
              <a:t>구글 자바스크립트 스타일 가이드 </a:t>
            </a:r>
            <a:r>
              <a:rPr lang="en-US" altLang="ko-KR" sz="1200">
                <a:latin typeface="+mn-ea"/>
              </a:rPr>
              <a:t>(google.github.io/styleguide/jsguide.html) </a:t>
            </a:r>
            <a:r>
              <a:rPr lang="ko-KR" altLang="en-US" sz="1200">
                <a:latin typeface="+mn-ea"/>
              </a:rPr>
              <a:t>또는</a:t>
            </a:r>
            <a:endParaRPr lang="en-US" altLang="ko-KR" sz="120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>
                <a:latin typeface="+mn-ea"/>
              </a:rPr>
              <a:t>에어비앤비 자바스크립트 스타일 가이드</a:t>
            </a:r>
            <a:r>
              <a:rPr lang="en-US" altLang="ko-KR" sz="1200">
                <a:latin typeface="+mn-ea"/>
              </a:rPr>
              <a:t>(github.com/airbnb/javascript) </a:t>
            </a:r>
            <a:r>
              <a:rPr lang="ko-KR" altLang="en-US" sz="1200">
                <a:latin typeface="+mn-ea"/>
              </a:rPr>
              <a:t>참고</a:t>
            </a:r>
            <a:endParaRPr lang="en-US" altLang="ko-KR" sz="120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>
                <a:latin typeface="+mn-ea"/>
              </a:rPr>
              <a:t>회사 프로젝트의 경우 팀 내에서 상의해서 결정</a:t>
            </a:r>
            <a:endParaRPr lang="en-US" altLang="ko-KR" sz="1200">
              <a:latin typeface="+mn-ea"/>
            </a:endParaRPr>
          </a:p>
        </p:txBody>
      </p:sp>
      <p:pic>
        <p:nvPicPr>
          <p:cNvPr id="6" name="그림 5">
            <a:hlinkClick r:id="rId2"/>
            <a:extLst>
              <a:ext uri="{FF2B5EF4-FFF2-40B4-BE49-F238E27FC236}">
                <a16:creationId xmlns:a16="http://schemas.microsoft.com/office/drawing/2014/main" id="{3D2C760F-B83E-4890-AF48-8BFDF27582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5001" y="1047794"/>
            <a:ext cx="3779017" cy="2639835"/>
          </a:xfrm>
          <a:prstGeom prst="rect">
            <a:avLst/>
          </a:prstGeom>
          <a:ln>
            <a:solidFill>
              <a:srgbClr val="0070C0"/>
            </a:solidFill>
          </a:ln>
        </p:spPr>
      </p:pic>
      <p:pic>
        <p:nvPicPr>
          <p:cNvPr id="8" name="그림 7">
            <a:hlinkClick r:id="rId4"/>
            <a:extLst>
              <a:ext uri="{FF2B5EF4-FFF2-40B4-BE49-F238E27FC236}">
                <a16:creationId xmlns:a16="http://schemas.microsoft.com/office/drawing/2014/main" id="{CE2DD17E-4020-4D92-AA97-74804DEDB8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75002" y="3890307"/>
            <a:ext cx="3781074" cy="2639835"/>
          </a:xfrm>
          <a:prstGeom prst="rect">
            <a:avLst/>
          </a:prstGeom>
          <a:ln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35250743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86A481-9EDF-4037-9C12-76B9F7A95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자바스크립트 스타일 가이드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CF00D9-1856-4D0B-836C-70ABBBFB9315}"/>
              </a:ext>
            </a:extLst>
          </p:cNvPr>
          <p:cNvSpPr txBox="1"/>
          <p:nvPr/>
        </p:nvSpPr>
        <p:spPr>
          <a:xfrm>
            <a:off x="472439" y="1047794"/>
            <a:ext cx="53159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/>
              <a:t>자바스크립트</a:t>
            </a:r>
            <a:r>
              <a:rPr lang="en-US" altLang="ko-KR" sz="1600" b="1"/>
              <a:t> </a:t>
            </a:r>
            <a:r>
              <a:rPr lang="ko-KR" altLang="en-US" sz="1600" b="1"/>
              <a:t>소스를 작성할 때 지켜야 할 기본 규칙</a:t>
            </a:r>
            <a:endParaRPr lang="en-US" altLang="ko-KR" sz="1600" b="1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C227A9C5-470C-4798-814A-E2EFF6E59F83}"/>
              </a:ext>
            </a:extLst>
          </p:cNvPr>
          <p:cNvGrpSpPr/>
          <p:nvPr/>
        </p:nvGrpSpPr>
        <p:grpSpPr>
          <a:xfrm>
            <a:off x="562061" y="1677798"/>
            <a:ext cx="4555221" cy="882900"/>
            <a:chOff x="562061" y="1677798"/>
            <a:chExt cx="4555221" cy="882900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47ED110-1648-4F3B-9930-5B8B71C77EC7}"/>
                </a:ext>
              </a:extLst>
            </p:cNvPr>
            <p:cNvSpPr/>
            <p:nvPr/>
          </p:nvSpPr>
          <p:spPr>
            <a:xfrm>
              <a:off x="562061" y="1787446"/>
              <a:ext cx="4555221" cy="77325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4295AEC-59CB-4E58-8027-D80DCB0FF581}"/>
                </a:ext>
              </a:extLst>
            </p:cNvPr>
            <p:cNvSpPr txBox="1"/>
            <p:nvPr/>
          </p:nvSpPr>
          <p:spPr>
            <a:xfrm>
              <a:off x="604006" y="1907100"/>
              <a:ext cx="3884103" cy="61061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200"/>
                <a:t>‘Tab’ </a:t>
              </a:r>
              <a:r>
                <a:rPr lang="ko-KR" altLang="en-US" sz="1200"/>
                <a:t>키나</a:t>
              </a:r>
              <a:r>
                <a:rPr lang="en-US" altLang="ko-KR" sz="1200"/>
                <a:t> ‘</a:t>
              </a:r>
              <a:r>
                <a:rPr lang="ko-KR" altLang="en-US" sz="1200"/>
                <a:t>스페이스바</a:t>
              </a:r>
              <a:r>
                <a:rPr lang="en-US" altLang="ko-KR" sz="1200"/>
                <a:t>’</a:t>
              </a:r>
              <a:r>
                <a:rPr lang="ko-KR" altLang="en-US" sz="1200"/>
                <a:t>를 눌러 </a:t>
              </a:r>
              <a:r>
                <a:rPr lang="en-US" altLang="ko-KR" sz="1200"/>
                <a:t>2</a:t>
              </a:r>
              <a:r>
                <a:rPr lang="ko-KR" altLang="en-US" sz="1200"/>
                <a:t>칸이나 </a:t>
              </a:r>
              <a:r>
                <a:rPr lang="en-US" altLang="ko-KR" sz="1200"/>
                <a:t>4</a:t>
              </a:r>
              <a:r>
                <a:rPr lang="ko-KR" altLang="en-US" sz="1200"/>
                <a:t>칸 들여씀</a:t>
              </a:r>
              <a:endParaRPr lang="en-US" altLang="ko-KR" sz="1200"/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200"/>
                <a:t>최근에는 공백 </a:t>
              </a:r>
              <a:r>
                <a:rPr lang="en-US" altLang="ko-KR" sz="1200"/>
                <a:t>2</a:t>
              </a:r>
              <a:r>
                <a:rPr lang="ko-KR" altLang="en-US" sz="1200"/>
                <a:t>칸 들여쓰기를 많이 사용함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03A1C89-BEB4-41B0-814A-D74A5F83BF37}"/>
                </a:ext>
              </a:extLst>
            </p:cNvPr>
            <p:cNvSpPr txBox="1"/>
            <p:nvPr/>
          </p:nvSpPr>
          <p:spPr>
            <a:xfrm>
              <a:off x="796954" y="1677798"/>
              <a:ext cx="2281806" cy="2769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200" b="1">
                  <a:latin typeface="+mn-ea"/>
                </a:rPr>
                <a:t>1. </a:t>
              </a:r>
              <a:r>
                <a:rPr lang="ko-KR" altLang="en-US" sz="1200" b="1">
                  <a:latin typeface="+mn-ea"/>
                </a:rPr>
                <a:t>코드를 보기 좋게 들여쓴다</a:t>
              </a:r>
              <a:endParaRPr lang="ko-KR" altLang="en-US" sz="1200" b="1"/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F28A17D5-CD34-4642-BC53-037830B754FB}"/>
              </a:ext>
            </a:extLst>
          </p:cNvPr>
          <p:cNvGrpSpPr/>
          <p:nvPr/>
        </p:nvGrpSpPr>
        <p:grpSpPr>
          <a:xfrm>
            <a:off x="562061" y="2743474"/>
            <a:ext cx="4555222" cy="932644"/>
            <a:chOff x="562062" y="1677798"/>
            <a:chExt cx="4250960" cy="932644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53066F81-7FBF-4CE4-ACF4-D85914672C87}"/>
                </a:ext>
              </a:extLst>
            </p:cNvPr>
            <p:cNvSpPr/>
            <p:nvPr/>
          </p:nvSpPr>
          <p:spPr>
            <a:xfrm>
              <a:off x="562062" y="1837190"/>
              <a:ext cx="4250960" cy="77325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6554B68-6635-4502-BD5F-02073D652FCE}"/>
                </a:ext>
              </a:extLst>
            </p:cNvPr>
            <p:cNvSpPr txBox="1"/>
            <p:nvPr/>
          </p:nvSpPr>
          <p:spPr>
            <a:xfrm>
              <a:off x="604005" y="1907100"/>
              <a:ext cx="4060273" cy="61061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200"/>
                <a:t>세미콜론을 붙일 것을 권장함</a:t>
              </a:r>
              <a:endParaRPr lang="en-US" altLang="ko-KR" sz="1200"/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200"/>
                <a:t>소스는 한 줄에 한 문장만 작성하는 것이 좋다</a:t>
              </a:r>
              <a:endParaRPr lang="en-US" altLang="ko-KR" sz="120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04A52BE-61CE-4A74-9E67-FF493975EB5F}"/>
                </a:ext>
              </a:extLst>
            </p:cNvPr>
            <p:cNvSpPr txBox="1"/>
            <p:nvPr/>
          </p:nvSpPr>
          <p:spPr>
            <a:xfrm>
              <a:off x="796954" y="1677798"/>
              <a:ext cx="2508308" cy="2769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200" b="1">
                  <a:latin typeface="+mn-ea"/>
                </a:rPr>
                <a:t>2. </a:t>
              </a:r>
              <a:r>
                <a:rPr lang="ko-KR" altLang="en-US" sz="1200" b="1">
                  <a:latin typeface="+mn-ea"/>
                </a:rPr>
                <a:t>세미콜론으로 문장을 구분한다</a:t>
              </a:r>
              <a:endParaRPr lang="en-US" altLang="ko-KR" sz="1200" b="1">
                <a:latin typeface="+mn-ea"/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7BF8C407-C3D8-4366-BE97-8A489E9B28F8}"/>
              </a:ext>
            </a:extLst>
          </p:cNvPr>
          <p:cNvGrpSpPr/>
          <p:nvPr/>
        </p:nvGrpSpPr>
        <p:grpSpPr>
          <a:xfrm>
            <a:off x="604006" y="4926037"/>
            <a:ext cx="4555221" cy="660566"/>
            <a:chOff x="562061" y="1677798"/>
            <a:chExt cx="4555221" cy="1057014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2A9A627B-9DE1-4DA7-B159-C98ECDB9C963}"/>
                </a:ext>
              </a:extLst>
            </p:cNvPr>
            <p:cNvSpPr/>
            <p:nvPr/>
          </p:nvSpPr>
          <p:spPr>
            <a:xfrm>
              <a:off x="562061" y="1837189"/>
              <a:ext cx="4555221" cy="89762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0777E8D-F2D9-4882-B438-9EC00F10AC5A}"/>
                </a:ext>
              </a:extLst>
            </p:cNvPr>
            <p:cNvSpPr txBox="1"/>
            <p:nvPr/>
          </p:nvSpPr>
          <p:spPr>
            <a:xfrm>
              <a:off x="562061" y="2046458"/>
              <a:ext cx="4555221" cy="47908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200"/>
                <a:t>식별자나 연산자</a:t>
              </a:r>
              <a:r>
                <a:rPr lang="en-US" altLang="ko-KR" sz="1200"/>
                <a:t>, </a:t>
              </a:r>
              <a:r>
                <a:rPr lang="ko-KR" altLang="en-US" sz="1200"/>
                <a:t>값 사이에 공백을 넣어 읽기 쉽게 작성한다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980CD65-F8CA-41FF-A4F2-C8438DFD9785}"/>
                </a:ext>
              </a:extLst>
            </p:cNvPr>
            <p:cNvSpPr txBox="1"/>
            <p:nvPr/>
          </p:nvSpPr>
          <p:spPr>
            <a:xfrm>
              <a:off x="796954" y="1677798"/>
              <a:ext cx="2785146" cy="44324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200" b="1">
                  <a:latin typeface="+mn-ea"/>
                </a:rPr>
                <a:t>3.  </a:t>
              </a:r>
              <a:r>
                <a:rPr lang="ko-KR" altLang="en-US" sz="1200" b="1">
                  <a:latin typeface="+mn-ea"/>
                </a:rPr>
                <a:t>공백을 넣어 읽기 쉽게 작성한다</a:t>
              </a:r>
              <a:endParaRPr lang="ko-KR" altLang="en-US" sz="1200" b="1"/>
            </a:p>
          </p:txBody>
        </p:sp>
      </p:grpSp>
      <p:pic>
        <p:nvPicPr>
          <p:cNvPr id="24" name="그림 23">
            <a:extLst>
              <a:ext uri="{FF2B5EF4-FFF2-40B4-BE49-F238E27FC236}">
                <a16:creationId xmlns:a16="http://schemas.microsoft.com/office/drawing/2014/main" id="{1C2425D1-F90C-4E58-B530-29C3A0F085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006" y="3802834"/>
            <a:ext cx="4018401" cy="914022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21BAD11D-7026-4CC9-9146-224D2A6CFD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165" y="5742875"/>
            <a:ext cx="3544349" cy="681606"/>
          </a:xfrm>
          <a:prstGeom prst="rect">
            <a:avLst/>
          </a:prstGeom>
        </p:spPr>
      </p:pic>
      <p:grpSp>
        <p:nvGrpSpPr>
          <p:cNvPr id="27" name="그룹 26">
            <a:extLst>
              <a:ext uri="{FF2B5EF4-FFF2-40B4-BE49-F238E27FC236}">
                <a16:creationId xmlns:a16="http://schemas.microsoft.com/office/drawing/2014/main" id="{C8B895DB-F618-4486-BA95-74D0F0F0821E}"/>
              </a:ext>
            </a:extLst>
          </p:cNvPr>
          <p:cNvGrpSpPr/>
          <p:nvPr/>
        </p:nvGrpSpPr>
        <p:grpSpPr>
          <a:xfrm>
            <a:off x="6305744" y="1058516"/>
            <a:ext cx="4555221" cy="1502182"/>
            <a:chOff x="562061" y="1677798"/>
            <a:chExt cx="4555221" cy="1502182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D7E8C257-77EE-4CA9-83AB-79E9B03A76DD}"/>
                </a:ext>
              </a:extLst>
            </p:cNvPr>
            <p:cNvSpPr/>
            <p:nvPr/>
          </p:nvSpPr>
          <p:spPr>
            <a:xfrm>
              <a:off x="562061" y="1787446"/>
              <a:ext cx="4555221" cy="139253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3FFEAC4-5397-4181-95BF-C761F3B872AC}"/>
                </a:ext>
              </a:extLst>
            </p:cNvPr>
            <p:cNvSpPr txBox="1"/>
            <p:nvPr/>
          </p:nvSpPr>
          <p:spPr>
            <a:xfrm>
              <a:off x="604006" y="1907100"/>
              <a:ext cx="4513276" cy="116461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200"/>
                <a:t>한 줄 주석 </a:t>
              </a:r>
              <a:r>
                <a:rPr lang="en-US" altLang="ko-KR" sz="1200"/>
                <a:t>: </a:t>
              </a:r>
              <a:r>
                <a:rPr lang="ko-KR" altLang="en-US" sz="1200"/>
                <a:t>슬래시 </a:t>
              </a:r>
              <a:r>
                <a:rPr lang="en-US" altLang="ko-KR" sz="1200"/>
                <a:t>2</a:t>
              </a:r>
              <a:r>
                <a:rPr lang="ko-KR" altLang="en-US" sz="1200"/>
                <a:t>개</a:t>
              </a:r>
              <a:r>
                <a:rPr lang="en-US" altLang="ko-KR" sz="1200"/>
                <a:t>(//) </a:t>
              </a:r>
              <a:r>
                <a:rPr lang="ko-KR" altLang="en-US" sz="1200"/>
                <a:t>바로 뒤에 작성 </a:t>
              </a:r>
              <a:endParaRPr lang="en-US" altLang="ko-KR" sz="1200"/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200"/>
                <a:t>여러 줄 주석 </a:t>
              </a:r>
              <a:r>
                <a:rPr lang="en-US" altLang="ko-KR" sz="1200"/>
                <a:t>: </a:t>
              </a:r>
              <a:r>
                <a:rPr lang="ko-KR" altLang="en-US" sz="1200"/>
                <a:t>여는 기호</a:t>
              </a:r>
              <a:r>
                <a:rPr lang="en-US" altLang="ko-KR" sz="1200"/>
                <a:t>(/*)</a:t>
              </a:r>
              <a:r>
                <a:rPr lang="ko-KR" altLang="en-US" sz="1200"/>
                <a:t>를 맨 앞에</a:t>
              </a:r>
              <a:r>
                <a:rPr lang="en-US" altLang="ko-KR" sz="1200"/>
                <a:t>, </a:t>
              </a:r>
              <a:r>
                <a:rPr lang="ko-KR" altLang="en-US" sz="1200"/>
                <a:t>닫는 기호</a:t>
              </a:r>
              <a:r>
                <a:rPr lang="en-US" altLang="ko-KR" sz="1200"/>
                <a:t>(*/)</a:t>
              </a:r>
              <a:r>
                <a:rPr lang="ko-KR" altLang="en-US" sz="1200"/>
                <a:t>를 맨 뒤에 넣고 그 사이에 주석 내용을 작성</a:t>
              </a:r>
              <a:endParaRPr lang="en-US" altLang="ko-KR" sz="1200"/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200"/>
                <a:t>주석 사이에 또다른 주석을 넣을 수 없음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E87F35C-D509-4840-9D59-154EADF4F1FB}"/>
                </a:ext>
              </a:extLst>
            </p:cNvPr>
            <p:cNvSpPr txBox="1"/>
            <p:nvPr/>
          </p:nvSpPr>
          <p:spPr>
            <a:xfrm>
              <a:off x="796953" y="1677798"/>
              <a:ext cx="2745977" cy="2769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200" b="1">
                  <a:latin typeface="+mn-ea"/>
                </a:rPr>
                <a:t>4. </a:t>
              </a:r>
              <a:r>
                <a:rPr lang="ko-KR" altLang="en-US" sz="1200" b="1">
                  <a:latin typeface="+mn-ea"/>
                </a:rPr>
                <a:t>코드를 설명하는 주석을 작성한다</a:t>
              </a:r>
              <a:endParaRPr lang="ko-KR" altLang="en-US" sz="1200" b="1"/>
            </a:p>
          </p:txBody>
        </p:sp>
      </p:grpSp>
      <p:pic>
        <p:nvPicPr>
          <p:cNvPr id="32" name="그림 31">
            <a:extLst>
              <a:ext uri="{FF2B5EF4-FFF2-40B4-BE49-F238E27FC236}">
                <a16:creationId xmlns:a16="http://schemas.microsoft.com/office/drawing/2014/main" id="{3AE6C91E-CD37-4CCE-9CE5-02553B1BE4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7689" y="2707192"/>
            <a:ext cx="3822147" cy="876943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3F195AB9-A1E3-4E48-900D-BF54E5A365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7689" y="3619191"/>
            <a:ext cx="3681107" cy="1349739"/>
          </a:xfrm>
          <a:prstGeom prst="rect">
            <a:avLst/>
          </a:prstGeom>
        </p:spPr>
      </p:pic>
      <p:grpSp>
        <p:nvGrpSpPr>
          <p:cNvPr id="35" name="그룹 34">
            <a:extLst>
              <a:ext uri="{FF2B5EF4-FFF2-40B4-BE49-F238E27FC236}">
                <a16:creationId xmlns:a16="http://schemas.microsoft.com/office/drawing/2014/main" id="{512F7A99-A5F0-4350-B343-4AECB79C4666}"/>
              </a:ext>
            </a:extLst>
          </p:cNvPr>
          <p:cNvGrpSpPr/>
          <p:nvPr/>
        </p:nvGrpSpPr>
        <p:grpSpPr>
          <a:xfrm>
            <a:off x="6305744" y="5160542"/>
            <a:ext cx="5640179" cy="1263939"/>
            <a:chOff x="562061" y="1677798"/>
            <a:chExt cx="4555221" cy="1263939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7EE00043-4DDE-4359-BEC7-ADAE8007C3AD}"/>
                </a:ext>
              </a:extLst>
            </p:cNvPr>
            <p:cNvSpPr/>
            <p:nvPr/>
          </p:nvSpPr>
          <p:spPr>
            <a:xfrm>
              <a:off x="562061" y="1787446"/>
              <a:ext cx="4555221" cy="1154291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E58A913-0387-4E6B-962E-F50C067DE92B}"/>
                </a:ext>
              </a:extLst>
            </p:cNvPr>
            <p:cNvSpPr txBox="1"/>
            <p:nvPr/>
          </p:nvSpPr>
          <p:spPr>
            <a:xfrm>
              <a:off x="604006" y="1907100"/>
              <a:ext cx="4513276" cy="88761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200"/>
                <a:t>첫 글자는 반드시 영문자나 언더스코어</a:t>
              </a:r>
              <a:r>
                <a:rPr lang="en-US" altLang="ko-KR" sz="1200"/>
                <a:t>(_), </a:t>
              </a:r>
              <a:r>
                <a:rPr lang="ko-KR" altLang="en-US" sz="1200"/>
                <a:t>달러 기호</a:t>
              </a:r>
              <a:r>
                <a:rPr lang="en-US" altLang="ko-KR" sz="1200"/>
                <a:t>($)</a:t>
              </a:r>
              <a:r>
                <a:rPr lang="ko-KR" altLang="en-US" sz="1200"/>
                <a:t>로 시작해야 한다</a:t>
              </a:r>
              <a:endParaRPr lang="en-US" altLang="ko-KR" sz="1200"/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200"/>
                <a:t>두 단어 이상이 하나의 식별자를 만들 때 단어 사이에 공백을 둘 수 없다</a:t>
              </a:r>
              <a:endParaRPr lang="en-US" altLang="ko-KR" sz="1200"/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200"/>
                <a:t>예약어는 식별자로 사용할 수 없다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DAAB1BB-DFAB-475E-B72F-D58564CD1FFB}"/>
                </a:ext>
              </a:extLst>
            </p:cNvPr>
            <p:cNvSpPr txBox="1"/>
            <p:nvPr/>
          </p:nvSpPr>
          <p:spPr>
            <a:xfrm>
              <a:off x="796953" y="1677798"/>
              <a:ext cx="3022992" cy="2769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200" b="1">
                  <a:latin typeface="+mn-ea"/>
                </a:rPr>
                <a:t>5. </a:t>
              </a:r>
              <a:r>
                <a:rPr lang="ko-KR" altLang="en-US" sz="1200" b="1">
                  <a:latin typeface="+mn-ea"/>
                </a:rPr>
                <a:t>식별자는 정해진 규칙을 지켜 작성한다</a:t>
              </a:r>
              <a:endParaRPr lang="ko-KR" altLang="en-US" sz="1200" b="1"/>
            </a:p>
          </p:txBody>
        </p:sp>
      </p:grpSp>
    </p:spTree>
    <p:extLst>
      <p:ext uri="{BB962C8B-B14F-4D97-AF65-F5344CB8AC3E}">
        <p14:creationId xmlns:p14="http://schemas.microsoft.com/office/powerpoint/2010/main" val="2034848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EB6D438C-A184-447B-ACCE-00753F422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자바스크립트로 무엇을 할까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5B3705-A4D5-4088-A73C-C6E72119F1B9}"/>
              </a:ext>
            </a:extLst>
          </p:cNvPr>
          <p:cNvSpPr txBox="1"/>
          <p:nvPr/>
        </p:nvSpPr>
        <p:spPr>
          <a:xfrm>
            <a:off x="472439" y="1047794"/>
            <a:ext cx="33052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/>
              <a:t>웹 요소를 제어합니다</a:t>
            </a:r>
            <a:endParaRPr lang="en-US" altLang="ko-KR" sz="1600" b="1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776CD05-FDD5-4F4F-9245-CCE714A8D511}"/>
              </a:ext>
            </a:extLst>
          </p:cNvPr>
          <p:cNvSpPr/>
          <p:nvPr/>
        </p:nvSpPr>
        <p:spPr>
          <a:xfrm>
            <a:off x="472439" y="1520315"/>
            <a:ext cx="4879737" cy="14416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>
                <a:latin typeface="+mn-ea"/>
              </a:rPr>
              <a:t>웹 요소를 가져와서 필요에 따라 스타일을 변경하거나 움직이게 할 수 있음</a:t>
            </a:r>
            <a:endParaRPr lang="en-US" altLang="ko-KR" sz="120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>
                <a:latin typeface="+mn-ea"/>
              </a:rPr>
              <a:t>웹 사이트 </a:t>
            </a:r>
            <a:r>
              <a:rPr lang="en-US" altLang="ko-KR" sz="1200">
                <a:latin typeface="+mn-ea"/>
              </a:rPr>
              <a:t>UI </a:t>
            </a:r>
            <a:r>
              <a:rPr lang="ko-KR" altLang="en-US" sz="1200">
                <a:latin typeface="+mn-ea"/>
              </a:rPr>
              <a:t>부분에 많이 활용</a:t>
            </a:r>
            <a:endParaRPr lang="en-US" altLang="ko-KR" sz="120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>
                <a:latin typeface="+mn-ea"/>
              </a:rPr>
              <a:t>예</a:t>
            </a:r>
            <a:r>
              <a:rPr lang="en-US" altLang="ko-KR" sz="1200">
                <a:latin typeface="+mn-ea"/>
              </a:rPr>
              <a:t>) </a:t>
            </a:r>
            <a:r>
              <a:rPr lang="ko-KR" altLang="en-US" sz="1200">
                <a:latin typeface="+mn-ea"/>
              </a:rPr>
              <a:t>마우스 포인터를 올렸을 때 펼쳐지는 메뉴</a:t>
            </a:r>
            <a:br>
              <a:rPr lang="en-US" altLang="ko-KR" sz="1200">
                <a:latin typeface="+mn-ea"/>
              </a:rPr>
            </a:br>
            <a:r>
              <a:rPr lang="ko-KR" altLang="en-US" sz="1200">
                <a:latin typeface="+mn-ea"/>
              </a:rPr>
              <a:t>한 화면에서 탭을 눌러 내용만 바뀌도록 하는 콘텐츠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67606C-9A1A-49CD-8571-4162D9D44605}"/>
              </a:ext>
            </a:extLst>
          </p:cNvPr>
          <p:cNvSpPr txBox="1"/>
          <p:nvPr/>
        </p:nvSpPr>
        <p:spPr>
          <a:xfrm>
            <a:off x="6621569" y="1047794"/>
            <a:ext cx="33052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/>
              <a:t>웹 애플리케이션을 만듭니다</a:t>
            </a:r>
            <a:endParaRPr lang="en-US" altLang="ko-KR" sz="1600" b="1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963D69D-9885-4EBA-8FA1-A6D2338BEB5C}"/>
              </a:ext>
            </a:extLst>
          </p:cNvPr>
          <p:cNvSpPr/>
          <p:nvPr/>
        </p:nvSpPr>
        <p:spPr>
          <a:xfrm>
            <a:off x="6621569" y="1520315"/>
            <a:ext cx="4879737" cy="11646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>
                <a:latin typeface="+mn-ea"/>
              </a:rPr>
              <a:t>최근의 웹 사이트는 사용자와 실시간으로 정보를 주고 받으며 애플리케이션처럼 동작</a:t>
            </a:r>
            <a:endParaRPr lang="en-US" altLang="ko-KR" sz="120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>
                <a:latin typeface="+mn-ea"/>
              </a:rPr>
              <a:t>예</a:t>
            </a:r>
            <a:r>
              <a:rPr lang="en-US" altLang="ko-KR" sz="1200">
                <a:latin typeface="+mn-ea"/>
              </a:rPr>
              <a:t>) </a:t>
            </a:r>
            <a:r>
              <a:rPr lang="ko-KR" altLang="en-US" sz="1200">
                <a:latin typeface="+mn-ea"/>
              </a:rPr>
              <a:t>온라인 지도의 길찾기 서비스</a:t>
            </a:r>
            <a:r>
              <a:rPr lang="en-US" altLang="ko-KR" sz="1200">
                <a:latin typeface="+mn-ea"/>
              </a:rPr>
              <a:t>, </a:t>
            </a:r>
            <a:r>
              <a:rPr lang="ko-KR" altLang="en-US" sz="1200">
                <a:latin typeface="+mn-ea"/>
              </a:rPr>
              <a:t>데이터 시각화 서비스</a:t>
            </a:r>
            <a:br>
              <a:rPr lang="en-US" altLang="ko-KR" sz="1200">
                <a:latin typeface="+mn-ea"/>
              </a:rPr>
            </a:br>
            <a:r>
              <a:rPr lang="ko-KR" altLang="en-US" sz="1200">
                <a:latin typeface="+mn-ea"/>
              </a:rPr>
              <a:t>공개된 </a:t>
            </a:r>
            <a:r>
              <a:rPr lang="en-US" altLang="ko-KR" sz="1200">
                <a:latin typeface="+mn-ea"/>
              </a:rPr>
              <a:t>API</a:t>
            </a:r>
            <a:r>
              <a:rPr lang="ko-KR" altLang="en-US" sz="1200">
                <a:latin typeface="+mn-ea"/>
              </a:rPr>
              <a:t>를 활용한 다양한 서비스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1EE5BE-8506-424A-8638-39FA76E191DF}"/>
              </a:ext>
            </a:extLst>
          </p:cNvPr>
          <p:cNvSpPr txBox="1"/>
          <p:nvPr/>
        </p:nvSpPr>
        <p:spPr>
          <a:xfrm>
            <a:off x="472439" y="3765828"/>
            <a:ext cx="42925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/>
              <a:t>다양한 라이브러리를 사용할 수 있습니다</a:t>
            </a:r>
            <a:endParaRPr lang="en-US" altLang="ko-KR" sz="1600" b="1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DD74FE0-981F-4FC5-ACEC-AFDA34A551A9}"/>
              </a:ext>
            </a:extLst>
          </p:cNvPr>
          <p:cNvSpPr/>
          <p:nvPr/>
        </p:nvSpPr>
        <p:spPr>
          <a:xfrm>
            <a:off x="472439" y="4238349"/>
            <a:ext cx="4879737" cy="14416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>
                <a:latin typeface="+mn-ea"/>
              </a:rPr>
              <a:t>웹을 중심으로 하는 서비스가 늘어나면서 브라우저에서 처리해야 할 일이 늘어남 </a:t>
            </a:r>
            <a:r>
              <a:rPr lang="en-US" altLang="ko-KR" sz="1200">
                <a:latin typeface="+mn-ea"/>
                <a:sym typeface="Wingdings" panose="05000000000000000000" pitchFamily="2" charset="2"/>
              </a:rPr>
              <a:t> </a:t>
            </a:r>
            <a:r>
              <a:rPr lang="ko-KR" altLang="en-US" sz="1200">
                <a:latin typeface="+mn-ea"/>
                <a:sym typeface="Wingdings" panose="05000000000000000000" pitchFamily="2" charset="2"/>
              </a:rPr>
              <a:t>라이브러리와 프레임워크가 계속 등장</a:t>
            </a:r>
            <a:endParaRPr lang="en-US" altLang="ko-KR" sz="1200">
              <a:latin typeface="+mn-ea"/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>
                <a:latin typeface="+mn-ea"/>
                <a:sym typeface="Wingdings" panose="05000000000000000000" pitchFamily="2" charset="2"/>
              </a:rPr>
              <a:t>예</a:t>
            </a:r>
            <a:r>
              <a:rPr lang="en-US" altLang="ko-KR" sz="1200">
                <a:latin typeface="+mn-ea"/>
                <a:sym typeface="Wingdings" panose="05000000000000000000" pitchFamily="2" charset="2"/>
              </a:rPr>
              <a:t>) </a:t>
            </a:r>
            <a:r>
              <a:rPr lang="ko-KR" altLang="en-US" sz="1200">
                <a:latin typeface="+mn-ea"/>
                <a:sym typeface="Wingdings" panose="05000000000000000000" pitchFamily="2" charset="2"/>
              </a:rPr>
              <a:t>시각화를 위한 </a:t>
            </a:r>
            <a:r>
              <a:rPr lang="en-US" altLang="ko-KR" sz="1200">
                <a:latin typeface="+mn-ea"/>
                <a:sym typeface="Wingdings" panose="05000000000000000000" pitchFamily="2" charset="2"/>
              </a:rPr>
              <a:t>d3.js, </a:t>
            </a:r>
            <a:r>
              <a:rPr lang="ko-KR" altLang="en-US" sz="1200">
                <a:latin typeface="+mn-ea"/>
                <a:sym typeface="Wingdings" panose="05000000000000000000" pitchFamily="2" charset="2"/>
              </a:rPr>
              <a:t>머신러닝을 위한 </a:t>
            </a:r>
            <a:r>
              <a:rPr lang="en-US" altLang="ko-KR" sz="1200">
                <a:latin typeface="+mn-ea"/>
                <a:sym typeface="Wingdings" panose="05000000000000000000" pitchFamily="2" charset="2"/>
              </a:rPr>
              <a:t>tensorflow.js</a:t>
            </a:r>
            <a:br>
              <a:rPr lang="en-US" altLang="ko-KR" sz="1200">
                <a:latin typeface="+mn-ea"/>
                <a:sym typeface="Wingdings" panose="05000000000000000000" pitchFamily="2" charset="2"/>
              </a:rPr>
            </a:br>
            <a:r>
              <a:rPr lang="en-US" altLang="ko-KR" sz="1200">
                <a:latin typeface="+mn-ea"/>
                <a:sym typeface="Wingdings" panose="05000000000000000000" pitchFamily="2" charset="2"/>
              </a:rPr>
              <a:t>  DOM </a:t>
            </a:r>
            <a:r>
              <a:rPr lang="ko-KR" altLang="en-US" sz="1200">
                <a:latin typeface="+mn-ea"/>
                <a:sym typeface="Wingdings" panose="05000000000000000000" pitchFamily="2" charset="2"/>
              </a:rPr>
              <a:t>조작을 위한 </a:t>
            </a:r>
            <a:r>
              <a:rPr lang="en-US" altLang="ko-KR" sz="1200">
                <a:latin typeface="+mn-ea"/>
                <a:sym typeface="Wingdings" panose="05000000000000000000" pitchFamily="2" charset="2"/>
              </a:rPr>
              <a:t>jQuery </a:t>
            </a:r>
            <a:r>
              <a:rPr lang="ko-KR" altLang="en-US" sz="1200">
                <a:latin typeface="+mn-ea"/>
                <a:sym typeface="Wingdings" panose="05000000000000000000" pitchFamily="2" charset="2"/>
              </a:rPr>
              <a:t>등</a:t>
            </a:r>
            <a:endParaRPr lang="en-US" altLang="ko-KR" sz="1200">
              <a:latin typeface="+mn-ea"/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>
                <a:latin typeface="+mn-ea"/>
                <a:sym typeface="Wingdings" panose="05000000000000000000" pitchFamily="2" charset="2"/>
              </a:rPr>
              <a:t>예</a:t>
            </a:r>
            <a:r>
              <a:rPr lang="en-US" altLang="ko-KR" sz="1200">
                <a:latin typeface="+mn-ea"/>
                <a:sym typeface="Wingdings" panose="05000000000000000000" pitchFamily="2" charset="2"/>
              </a:rPr>
              <a:t>) </a:t>
            </a:r>
            <a:r>
              <a:rPr lang="ko-KR" altLang="en-US" sz="1200">
                <a:latin typeface="+mn-ea"/>
                <a:sym typeface="Wingdings" panose="05000000000000000000" pitchFamily="2" charset="2"/>
              </a:rPr>
              <a:t>웹</a:t>
            </a:r>
            <a:r>
              <a:rPr lang="en-US" altLang="ko-KR" sz="1200">
                <a:latin typeface="+mn-ea"/>
                <a:sym typeface="Wingdings" panose="05000000000000000000" pitchFamily="2" charset="2"/>
              </a:rPr>
              <a:t> </a:t>
            </a:r>
            <a:r>
              <a:rPr lang="ko-KR" altLang="en-US" sz="1200">
                <a:latin typeface="+mn-ea"/>
                <a:sym typeface="Wingdings" panose="05000000000000000000" pitchFamily="2" charset="2"/>
              </a:rPr>
              <a:t>애플리케이션 개발을 위한 </a:t>
            </a:r>
            <a:r>
              <a:rPr lang="en-US" altLang="ko-KR" sz="1200">
                <a:latin typeface="+mn-ea"/>
                <a:sym typeface="Wingdings" panose="05000000000000000000" pitchFamily="2" charset="2"/>
              </a:rPr>
              <a:t>React, Angular, Vue </a:t>
            </a:r>
            <a:r>
              <a:rPr lang="ko-KR" altLang="en-US" sz="1200">
                <a:latin typeface="+mn-ea"/>
                <a:sym typeface="Wingdings" panose="05000000000000000000" pitchFamily="2" charset="2"/>
              </a:rPr>
              <a:t>등</a:t>
            </a:r>
            <a:endParaRPr lang="ko-KR" altLang="en-US" sz="1200">
              <a:latin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2578F1-2CAE-4566-929D-0B5C2A421DDB}"/>
              </a:ext>
            </a:extLst>
          </p:cNvPr>
          <p:cNvSpPr txBox="1"/>
          <p:nvPr/>
        </p:nvSpPr>
        <p:spPr>
          <a:xfrm>
            <a:off x="6621569" y="3765828"/>
            <a:ext cx="5223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/>
              <a:t>서버를 구성하고 서버용 프로그램을 만들 수 있습니다</a:t>
            </a:r>
            <a:endParaRPr lang="en-US" altLang="ko-KR" sz="1600" b="1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306E67C-4B43-460F-BD32-6141068A62A4}"/>
              </a:ext>
            </a:extLst>
          </p:cNvPr>
          <p:cNvSpPr/>
          <p:nvPr/>
        </p:nvSpPr>
        <p:spPr>
          <a:xfrm>
            <a:off x="6621569" y="4238349"/>
            <a:ext cx="4879737" cy="6106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>
                <a:latin typeface="+mn-ea"/>
              </a:rPr>
              <a:t>node.js</a:t>
            </a:r>
            <a:r>
              <a:rPr lang="ko-KR" altLang="en-US" sz="1200">
                <a:latin typeface="+mn-ea"/>
              </a:rPr>
              <a:t> </a:t>
            </a:r>
            <a:r>
              <a:rPr lang="en-US" altLang="ko-KR" sz="1200">
                <a:latin typeface="+mn-ea"/>
              </a:rPr>
              <a:t>:</a:t>
            </a:r>
            <a:r>
              <a:rPr lang="ko-KR" altLang="en-US" sz="1200">
                <a:latin typeface="+mn-ea"/>
              </a:rPr>
              <a:t> 프런트엔드 개발에 사용하던 자바스크립트를 백엔드 개발에서 사용할 수 있게 만든 프레임워크</a:t>
            </a:r>
          </a:p>
        </p:txBody>
      </p:sp>
    </p:spTree>
    <p:extLst>
      <p:ext uri="{BB962C8B-B14F-4D97-AF65-F5344CB8AC3E}">
        <p14:creationId xmlns:p14="http://schemas.microsoft.com/office/powerpoint/2010/main" val="2517144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EB6D438C-A184-447B-ACCE-00753F422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웹 브라우저가 자바스크립트를 만났을 때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5B3705-A4D5-4088-A73C-C6E72119F1B9}"/>
              </a:ext>
            </a:extLst>
          </p:cNvPr>
          <p:cNvSpPr txBox="1"/>
          <p:nvPr/>
        </p:nvSpPr>
        <p:spPr>
          <a:xfrm>
            <a:off x="472439" y="1047794"/>
            <a:ext cx="48210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/>
              <a:t>웹 문서 안에 자바스크립트 작성하기</a:t>
            </a:r>
            <a:endParaRPr lang="en-US" altLang="ko-KR" sz="1600" b="1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776CD05-FDD5-4F4F-9245-CCE714A8D511}"/>
              </a:ext>
            </a:extLst>
          </p:cNvPr>
          <p:cNvSpPr/>
          <p:nvPr/>
        </p:nvSpPr>
        <p:spPr>
          <a:xfrm>
            <a:off x="472439" y="1520315"/>
            <a:ext cx="5274020" cy="887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>
                <a:latin typeface="+mn-ea"/>
              </a:rPr>
              <a:t>&lt;script&gt;</a:t>
            </a:r>
            <a:r>
              <a:rPr lang="ko-KR" altLang="en-US" sz="1200">
                <a:latin typeface="+mn-ea"/>
              </a:rPr>
              <a:t> 태그와 </a:t>
            </a:r>
            <a:r>
              <a:rPr lang="en-US" altLang="ko-KR" sz="1200">
                <a:latin typeface="+mn-ea"/>
              </a:rPr>
              <a:t>&lt;/script&gt; </a:t>
            </a:r>
            <a:r>
              <a:rPr lang="ko-KR" altLang="en-US" sz="1200">
                <a:latin typeface="+mn-ea"/>
              </a:rPr>
              <a:t>태그 사이에 자바스크립트 소스 작성</a:t>
            </a:r>
            <a:endParaRPr lang="en-US" altLang="ko-KR" sz="120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>
                <a:latin typeface="+mn-ea"/>
              </a:rPr>
              <a:t>웹 문서 안의 어디든 위치할 수 있지만</a:t>
            </a:r>
            <a:r>
              <a:rPr lang="en-US" altLang="ko-KR" sz="1200">
                <a:latin typeface="+mn-ea"/>
              </a:rPr>
              <a:t>, </a:t>
            </a:r>
            <a:r>
              <a:rPr lang="ko-KR" altLang="en-US" sz="1200">
                <a:solidFill>
                  <a:srgbClr val="C00000"/>
                </a:solidFill>
                <a:latin typeface="+mn-ea"/>
              </a:rPr>
              <a:t>주로 </a:t>
            </a:r>
            <a:r>
              <a:rPr lang="en-US" altLang="ko-KR" sz="1200" b="1">
                <a:solidFill>
                  <a:srgbClr val="C00000"/>
                </a:solidFill>
                <a:latin typeface="+mn-ea"/>
              </a:rPr>
              <a:t>&lt;/body&gt; </a:t>
            </a:r>
            <a:r>
              <a:rPr lang="ko-KR" altLang="en-US" sz="1200" b="1">
                <a:solidFill>
                  <a:srgbClr val="C00000"/>
                </a:solidFill>
                <a:latin typeface="+mn-ea"/>
              </a:rPr>
              <a:t>태그 앞에 </a:t>
            </a:r>
            <a:r>
              <a:rPr lang="ko-KR" altLang="en-US" sz="1200">
                <a:solidFill>
                  <a:srgbClr val="C00000"/>
                </a:solidFill>
                <a:latin typeface="+mn-ea"/>
              </a:rPr>
              <a:t>작성</a:t>
            </a:r>
            <a:endParaRPr lang="en-US" altLang="ko-KR" sz="1200">
              <a:solidFill>
                <a:srgbClr val="C00000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>
                <a:latin typeface="+mn-ea"/>
              </a:rPr>
              <a:t>자바스크립트 소스가 있는 위치에서 실행됨</a:t>
            </a:r>
            <a:r>
              <a:rPr lang="en-US" altLang="ko-KR" sz="1200">
                <a:latin typeface="+mn-ea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67606C-9A1A-49CD-8571-4162D9D44605}"/>
              </a:ext>
            </a:extLst>
          </p:cNvPr>
          <p:cNvSpPr txBox="1"/>
          <p:nvPr/>
        </p:nvSpPr>
        <p:spPr>
          <a:xfrm>
            <a:off x="6621569" y="1047794"/>
            <a:ext cx="41415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/>
              <a:t>외부 스크립트 파일 연결해서 작성하기</a:t>
            </a:r>
            <a:endParaRPr lang="en-US" altLang="ko-KR" sz="1600" b="1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963D69D-9885-4EBA-8FA1-A6D2338BEB5C}"/>
              </a:ext>
            </a:extLst>
          </p:cNvPr>
          <p:cNvSpPr/>
          <p:nvPr/>
        </p:nvSpPr>
        <p:spPr>
          <a:xfrm>
            <a:off x="6621569" y="1520315"/>
            <a:ext cx="5097992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>
                <a:latin typeface="+mn-ea"/>
              </a:rPr>
              <a:t>자바스크립트 소스를 별도의 파일</a:t>
            </a:r>
            <a:r>
              <a:rPr lang="en-US" altLang="ko-KR" sz="1200">
                <a:latin typeface="+mn-ea"/>
              </a:rPr>
              <a:t>(*.js)</a:t>
            </a:r>
            <a:r>
              <a:rPr lang="ko-KR" altLang="en-US" sz="1200">
                <a:latin typeface="+mn-ea"/>
              </a:rPr>
              <a:t>로 저장한 후 웹 문서에 연결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858DF480-54E7-4D84-86F8-ED0A51806C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694" y="2541897"/>
            <a:ext cx="4948063" cy="2657149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6E113981-AFD1-4EFA-A0AA-676D246351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1103" y="5632118"/>
            <a:ext cx="5029026" cy="105632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BCACC487-58FA-449E-8AE5-376093662B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9740" y="2023893"/>
            <a:ext cx="3561941" cy="268963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16924616-9D39-4E7C-9C33-FD028489F2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21569" y="2479822"/>
            <a:ext cx="4658784" cy="2965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98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EB6D438C-A184-447B-ACCE-00753F422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웹 브라우저가 자바스크립트를 만났을 때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5B3705-A4D5-4088-A73C-C6E72119F1B9}"/>
              </a:ext>
            </a:extLst>
          </p:cNvPr>
          <p:cNvSpPr txBox="1"/>
          <p:nvPr/>
        </p:nvSpPr>
        <p:spPr>
          <a:xfrm>
            <a:off x="472439" y="1047794"/>
            <a:ext cx="48210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/>
              <a:t>웹 브라우저에서 스크립트를 해석하는 과정</a:t>
            </a:r>
            <a:endParaRPr lang="en-US" altLang="ko-KR" sz="1600" b="1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2D168AB-574B-4C1F-B538-21EF545153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351" y="1485791"/>
            <a:ext cx="5188941" cy="478055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249E066-A17A-4263-9578-D9ACEDDA19CC}"/>
              </a:ext>
            </a:extLst>
          </p:cNvPr>
          <p:cNvSpPr txBox="1"/>
          <p:nvPr/>
        </p:nvSpPr>
        <p:spPr>
          <a:xfrm>
            <a:off x="6096000" y="1754239"/>
            <a:ext cx="5569153" cy="3360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/>
              <a:t>① </a:t>
            </a:r>
            <a:r>
              <a:rPr lang="en-US" altLang="ko-KR" sz="1100"/>
              <a:t>1</a:t>
            </a:r>
            <a:r>
              <a:rPr lang="ko-KR" altLang="en-US" sz="1100"/>
              <a:t>행에 있는 </a:t>
            </a:r>
            <a:r>
              <a:rPr lang="en-US" altLang="ko-KR" sz="1100"/>
              <a:t>&lt;!DOCTYPE html&gt;</a:t>
            </a:r>
            <a:r>
              <a:rPr lang="ko-KR" altLang="en-US" sz="1100"/>
              <a:t>를 보고 현재 문서가 웹 문서라는 것을 인식</a:t>
            </a:r>
            <a:endParaRPr lang="en-US" altLang="ko-KR" sz="1100"/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ko-KR" altLang="en-US" sz="1100"/>
              <a:t>이제부터 </a:t>
            </a:r>
            <a:r>
              <a:rPr lang="en-US" altLang="ko-KR" sz="1100"/>
              <a:t>HTML </a:t>
            </a:r>
            <a:r>
              <a:rPr lang="ko-KR" altLang="en-US" sz="1100"/>
              <a:t>표준에 맞춰 소스를 읽기 시작</a:t>
            </a:r>
            <a:endParaRPr lang="en-US" altLang="ko-KR" sz="1100"/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à"/>
            </a:pPr>
            <a:endParaRPr lang="en-US" altLang="ko-KR" sz="1100"/>
          </a:p>
          <a:p>
            <a:pPr>
              <a:lnSpc>
                <a:spcPct val="150000"/>
              </a:lnSpc>
            </a:pPr>
            <a:r>
              <a:rPr lang="en-US" altLang="ko-KR" sz="1100"/>
              <a:t>② </a:t>
            </a:r>
            <a:r>
              <a:rPr lang="ko-KR" altLang="en-US" sz="1100"/>
              <a:t>웹 문서에서 </a:t>
            </a:r>
            <a:r>
              <a:rPr lang="en-US" altLang="ko-KR" sz="1100"/>
              <a:t>HTML </a:t>
            </a:r>
            <a:r>
              <a:rPr lang="ko-KR" altLang="en-US" sz="1100"/>
              <a:t>태그의 순서와 포함 관계 확인</a:t>
            </a:r>
            <a:endParaRPr lang="en-US" altLang="ko-KR" sz="1100"/>
          </a:p>
          <a:p>
            <a:pPr>
              <a:lnSpc>
                <a:spcPct val="150000"/>
              </a:lnSpc>
            </a:pPr>
            <a:endParaRPr lang="en-US" altLang="ko-KR" sz="1100"/>
          </a:p>
          <a:p>
            <a:pPr>
              <a:lnSpc>
                <a:spcPct val="150000"/>
              </a:lnSpc>
            </a:pPr>
            <a:r>
              <a:rPr lang="en-US" altLang="ko-KR" sz="1100"/>
              <a:t>③ </a:t>
            </a:r>
            <a:r>
              <a:rPr lang="ko-KR" altLang="en-US" sz="1100"/>
              <a:t>태그 분석이 끝나면 </a:t>
            </a:r>
            <a:r>
              <a:rPr lang="en-US" altLang="ko-KR" sz="1100"/>
              <a:t>7~14</a:t>
            </a:r>
            <a:r>
              <a:rPr lang="ko-KR" altLang="en-US" sz="1100"/>
              <a:t>행의 스타일 정보 분석</a:t>
            </a:r>
            <a:r>
              <a:rPr lang="en-US" altLang="ko-KR" sz="1100"/>
              <a:t>.</a:t>
            </a:r>
          </a:p>
          <a:p>
            <a:pPr>
              <a:lnSpc>
                <a:spcPct val="150000"/>
              </a:lnSpc>
            </a:pPr>
            <a:endParaRPr lang="en-US" altLang="ko-KR" sz="1100"/>
          </a:p>
          <a:p>
            <a:pPr>
              <a:lnSpc>
                <a:spcPct val="150000"/>
              </a:lnSpc>
            </a:pPr>
            <a:r>
              <a:rPr lang="en-US" altLang="ko-KR" sz="1100"/>
              <a:t>④ 20</a:t>
            </a:r>
            <a:r>
              <a:rPr lang="ko-KR" altLang="en-US" sz="1100"/>
              <a:t>행의 </a:t>
            </a:r>
            <a:r>
              <a:rPr lang="en-US" altLang="ko-KR" sz="1100"/>
              <a:t>&lt;script&gt; </a:t>
            </a:r>
            <a:r>
              <a:rPr lang="ko-KR" altLang="en-US" sz="1100"/>
              <a:t>태그를 만나면 자바스크립트 해석기에게 스크립트 소스 넘김</a:t>
            </a:r>
            <a:endParaRPr lang="en-US" altLang="ko-KR" sz="1100"/>
          </a:p>
          <a:p>
            <a:pPr>
              <a:lnSpc>
                <a:spcPct val="150000"/>
              </a:lnSpc>
            </a:pPr>
            <a:r>
              <a:rPr lang="en-US" altLang="ko-KR" sz="1100"/>
              <a:t> </a:t>
            </a:r>
            <a:r>
              <a:rPr lang="ko-KR" altLang="en-US" sz="1100"/>
              <a:t>자바스크립트 해석기에서 </a:t>
            </a:r>
            <a:r>
              <a:rPr lang="en-US" altLang="ko-KR" sz="1100"/>
              <a:t>&lt;script&gt;</a:t>
            </a:r>
            <a:r>
              <a:rPr lang="ko-KR" altLang="en-US" sz="1100"/>
              <a:t>와 </a:t>
            </a:r>
            <a:r>
              <a:rPr lang="en-US" altLang="ko-KR" sz="1100"/>
              <a:t>&lt;/scirpt&gt; </a:t>
            </a:r>
            <a:r>
              <a:rPr lang="ko-KR" altLang="en-US" sz="1100"/>
              <a:t>사이의 소스를 분석하고 해석</a:t>
            </a:r>
            <a:endParaRPr lang="en-US" altLang="ko-KR" sz="1100"/>
          </a:p>
          <a:p>
            <a:pPr>
              <a:lnSpc>
                <a:spcPct val="150000"/>
              </a:lnSpc>
            </a:pPr>
            <a:endParaRPr lang="en-US" altLang="ko-KR" sz="1100"/>
          </a:p>
          <a:p>
            <a:pPr>
              <a:lnSpc>
                <a:spcPct val="150000"/>
              </a:lnSpc>
            </a:pPr>
            <a:r>
              <a:rPr lang="en-US" altLang="ko-KR" sz="1100"/>
              <a:t>⑤ ②</a:t>
            </a:r>
            <a:r>
              <a:rPr lang="ko-KR" altLang="en-US" sz="1100"/>
              <a:t>에서 분석한 </a:t>
            </a:r>
            <a:r>
              <a:rPr lang="en-US" altLang="ko-KR" sz="1100"/>
              <a:t>HTML</a:t>
            </a:r>
            <a:r>
              <a:rPr lang="ko-KR" altLang="en-US" sz="1100"/>
              <a:t>과 ③에서 분석한 </a:t>
            </a:r>
            <a:r>
              <a:rPr lang="en-US" altLang="ko-KR" sz="1100"/>
              <a:t>CSS </a:t>
            </a:r>
            <a:r>
              <a:rPr lang="ko-KR" altLang="en-US" sz="1100"/>
              <a:t>정보에 따라 웹 브라우저 화면에 표시</a:t>
            </a:r>
            <a:endParaRPr lang="en-US" altLang="ko-KR" sz="1100"/>
          </a:p>
          <a:p>
            <a:pPr>
              <a:lnSpc>
                <a:spcPct val="150000"/>
              </a:lnSpc>
            </a:pPr>
            <a:endParaRPr lang="en-US" altLang="ko-KR" sz="1100"/>
          </a:p>
          <a:p>
            <a:pPr>
              <a:lnSpc>
                <a:spcPct val="150000"/>
              </a:lnSpc>
            </a:pPr>
            <a:r>
              <a:rPr lang="en-US" altLang="ko-KR" sz="1100"/>
              <a:t>⑥ </a:t>
            </a:r>
            <a:r>
              <a:rPr lang="ko-KR" altLang="en-US" sz="1100"/>
              <a:t>웹 브라우저에서 사용자가 동작하면 자바스크립트를 실행해서 결과를 화면에 표시</a:t>
            </a:r>
          </a:p>
        </p:txBody>
      </p:sp>
    </p:spTree>
    <p:extLst>
      <p:ext uri="{BB962C8B-B14F-4D97-AF65-F5344CB8AC3E}">
        <p14:creationId xmlns:p14="http://schemas.microsoft.com/office/powerpoint/2010/main" val="3422340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EB6D438C-A184-447B-ACCE-00753F422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웹 브라우저가 자바스크립트를 만났을 때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5B3705-A4D5-4088-A73C-C6E72119F1B9}"/>
              </a:ext>
            </a:extLst>
          </p:cNvPr>
          <p:cNvSpPr txBox="1"/>
          <p:nvPr/>
        </p:nvSpPr>
        <p:spPr>
          <a:xfrm>
            <a:off x="472439" y="1047794"/>
            <a:ext cx="48210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/>
              <a:t>웹 브라우저에서 스크립트를 해석하는 과정</a:t>
            </a:r>
            <a:endParaRPr lang="en-US" altLang="ko-KR" sz="1600" b="1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2D168AB-574B-4C1F-B538-21EF545153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351" y="1485791"/>
            <a:ext cx="5188941" cy="478055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249E066-A17A-4263-9578-D9ACEDDA19CC}"/>
              </a:ext>
            </a:extLst>
          </p:cNvPr>
          <p:cNvSpPr txBox="1"/>
          <p:nvPr/>
        </p:nvSpPr>
        <p:spPr>
          <a:xfrm>
            <a:off x="6096000" y="1754239"/>
            <a:ext cx="5569153" cy="3360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b="1">
                <a:solidFill>
                  <a:srgbClr val="C00000"/>
                </a:solidFill>
              </a:rPr>
              <a:t>①</a:t>
            </a:r>
            <a:r>
              <a:rPr lang="ko-KR" altLang="en-US" sz="1100"/>
              <a:t> </a:t>
            </a:r>
            <a:r>
              <a:rPr lang="en-US" altLang="ko-KR" sz="1100"/>
              <a:t>1</a:t>
            </a:r>
            <a:r>
              <a:rPr lang="ko-KR" altLang="en-US" sz="1100"/>
              <a:t>행에 있는 </a:t>
            </a:r>
            <a:r>
              <a:rPr lang="en-US" altLang="ko-KR" sz="1100"/>
              <a:t>&lt;!DOCTYPE html&gt;</a:t>
            </a:r>
            <a:r>
              <a:rPr lang="ko-KR" altLang="en-US" sz="1100"/>
              <a:t>를 보고 현재 문서가 웹 문서라는 것을 인식</a:t>
            </a:r>
            <a:endParaRPr lang="en-US" altLang="ko-KR" sz="1100"/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ko-KR" altLang="en-US" sz="1100"/>
              <a:t>이제부터 </a:t>
            </a:r>
            <a:r>
              <a:rPr lang="en-US" altLang="ko-KR" sz="1100"/>
              <a:t>HTML </a:t>
            </a:r>
            <a:r>
              <a:rPr lang="ko-KR" altLang="en-US" sz="1100"/>
              <a:t>표준에 맞춰 소스를 읽기 시작</a:t>
            </a:r>
            <a:endParaRPr lang="en-US" altLang="ko-KR" sz="1100"/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à"/>
            </a:pPr>
            <a:endParaRPr lang="en-US" altLang="ko-KR" sz="1100"/>
          </a:p>
          <a:p>
            <a:pPr>
              <a:lnSpc>
                <a:spcPct val="150000"/>
              </a:lnSpc>
            </a:pPr>
            <a:r>
              <a:rPr lang="en-US" altLang="ko-KR" sz="1100" b="1">
                <a:solidFill>
                  <a:srgbClr val="C00000"/>
                </a:solidFill>
              </a:rPr>
              <a:t>②</a:t>
            </a:r>
            <a:r>
              <a:rPr lang="en-US" altLang="ko-KR" sz="1100"/>
              <a:t> </a:t>
            </a:r>
            <a:r>
              <a:rPr lang="ko-KR" altLang="en-US" sz="1100"/>
              <a:t>웹 문서에서 </a:t>
            </a:r>
            <a:r>
              <a:rPr lang="en-US" altLang="ko-KR" sz="1100"/>
              <a:t>HTML </a:t>
            </a:r>
            <a:r>
              <a:rPr lang="ko-KR" altLang="en-US" sz="1100"/>
              <a:t>태그의 순서와 포함 관계 확인</a:t>
            </a:r>
            <a:endParaRPr lang="en-US" altLang="ko-KR" sz="1100"/>
          </a:p>
          <a:p>
            <a:pPr>
              <a:lnSpc>
                <a:spcPct val="150000"/>
              </a:lnSpc>
            </a:pPr>
            <a:endParaRPr lang="en-US" altLang="ko-KR" sz="1100"/>
          </a:p>
          <a:p>
            <a:pPr>
              <a:lnSpc>
                <a:spcPct val="150000"/>
              </a:lnSpc>
            </a:pPr>
            <a:r>
              <a:rPr lang="en-US" altLang="ko-KR" sz="1100" b="1">
                <a:solidFill>
                  <a:srgbClr val="C00000"/>
                </a:solidFill>
              </a:rPr>
              <a:t>③</a:t>
            </a:r>
            <a:r>
              <a:rPr lang="en-US" altLang="ko-KR" sz="1100"/>
              <a:t> </a:t>
            </a:r>
            <a:r>
              <a:rPr lang="ko-KR" altLang="en-US" sz="1100"/>
              <a:t>태그 분석이 끝나면 </a:t>
            </a:r>
            <a:r>
              <a:rPr lang="en-US" altLang="ko-KR" sz="1100"/>
              <a:t>7~14</a:t>
            </a:r>
            <a:r>
              <a:rPr lang="ko-KR" altLang="en-US" sz="1100"/>
              <a:t>행의 스타일 정보 분석</a:t>
            </a:r>
            <a:r>
              <a:rPr lang="en-US" altLang="ko-KR" sz="1100"/>
              <a:t>.</a:t>
            </a:r>
          </a:p>
          <a:p>
            <a:pPr>
              <a:lnSpc>
                <a:spcPct val="150000"/>
              </a:lnSpc>
            </a:pPr>
            <a:endParaRPr lang="en-US" altLang="ko-KR" sz="1100"/>
          </a:p>
          <a:p>
            <a:pPr>
              <a:lnSpc>
                <a:spcPct val="150000"/>
              </a:lnSpc>
            </a:pPr>
            <a:r>
              <a:rPr lang="en-US" altLang="ko-KR" sz="1100" b="1">
                <a:solidFill>
                  <a:srgbClr val="C00000"/>
                </a:solidFill>
              </a:rPr>
              <a:t>④</a:t>
            </a:r>
            <a:r>
              <a:rPr lang="en-US" altLang="ko-KR" sz="1100"/>
              <a:t> 20</a:t>
            </a:r>
            <a:r>
              <a:rPr lang="ko-KR" altLang="en-US" sz="1100"/>
              <a:t>행의 </a:t>
            </a:r>
            <a:r>
              <a:rPr lang="en-US" altLang="ko-KR" sz="1100"/>
              <a:t>&lt;script&gt; </a:t>
            </a:r>
            <a:r>
              <a:rPr lang="ko-KR" altLang="en-US" sz="1100"/>
              <a:t>태그를 만나면 자바스크립트 해석기에게 스크립트 소스 넘김</a:t>
            </a:r>
            <a:endParaRPr lang="en-US" altLang="ko-KR" sz="1100"/>
          </a:p>
          <a:p>
            <a:pPr>
              <a:lnSpc>
                <a:spcPct val="150000"/>
              </a:lnSpc>
            </a:pPr>
            <a:r>
              <a:rPr lang="en-US" altLang="ko-KR" sz="1100"/>
              <a:t> </a:t>
            </a:r>
            <a:r>
              <a:rPr lang="ko-KR" altLang="en-US" sz="1100"/>
              <a:t>자바스크립트 해석기에서 </a:t>
            </a:r>
            <a:r>
              <a:rPr lang="en-US" altLang="ko-KR" sz="1100"/>
              <a:t>&lt;script&gt;</a:t>
            </a:r>
            <a:r>
              <a:rPr lang="ko-KR" altLang="en-US" sz="1100"/>
              <a:t>와 </a:t>
            </a:r>
            <a:r>
              <a:rPr lang="en-US" altLang="ko-KR" sz="1100"/>
              <a:t>&lt;/scirpt&gt; </a:t>
            </a:r>
            <a:r>
              <a:rPr lang="ko-KR" altLang="en-US" sz="1100"/>
              <a:t>사이의 소스를 분석하고 해석</a:t>
            </a:r>
            <a:endParaRPr lang="en-US" altLang="ko-KR" sz="1100"/>
          </a:p>
          <a:p>
            <a:pPr>
              <a:lnSpc>
                <a:spcPct val="150000"/>
              </a:lnSpc>
            </a:pPr>
            <a:endParaRPr lang="en-US" altLang="ko-KR" sz="1100"/>
          </a:p>
          <a:p>
            <a:pPr>
              <a:lnSpc>
                <a:spcPct val="150000"/>
              </a:lnSpc>
            </a:pPr>
            <a:r>
              <a:rPr lang="en-US" altLang="ko-KR" sz="1100" b="1">
                <a:solidFill>
                  <a:srgbClr val="C00000"/>
                </a:solidFill>
              </a:rPr>
              <a:t>⑤</a:t>
            </a:r>
            <a:r>
              <a:rPr lang="en-US" altLang="ko-KR" sz="1100"/>
              <a:t> ②</a:t>
            </a:r>
            <a:r>
              <a:rPr lang="ko-KR" altLang="en-US" sz="1100"/>
              <a:t>에서 분석한 </a:t>
            </a:r>
            <a:r>
              <a:rPr lang="en-US" altLang="ko-KR" sz="1100"/>
              <a:t>HTML</a:t>
            </a:r>
            <a:r>
              <a:rPr lang="ko-KR" altLang="en-US" sz="1100"/>
              <a:t>과 ③에서 분석한 </a:t>
            </a:r>
            <a:r>
              <a:rPr lang="en-US" altLang="ko-KR" sz="1100"/>
              <a:t>CSS </a:t>
            </a:r>
            <a:r>
              <a:rPr lang="ko-KR" altLang="en-US" sz="1100"/>
              <a:t>정보에 따라 웹 브라우저 화면에 표시</a:t>
            </a:r>
            <a:endParaRPr lang="en-US" altLang="ko-KR" sz="1100"/>
          </a:p>
          <a:p>
            <a:pPr>
              <a:lnSpc>
                <a:spcPct val="150000"/>
              </a:lnSpc>
            </a:pPr>
            <a:endParaRPr lang="en-US" altLang="ko-KR" sz="1100"/>
          </a:p>
          <a:p>
            <a:pPr>
              <a:lnSpc>
                <a:spcPct val="150000"/>
              </a:lnSpc>
            </a:pPr>
            <a:r>
              <a:rPr lang="en-US" altLang="ko-KR" sz="1100" b="1">
                <a:solidFill>
                  <a:srgbClr val="C00000"/>
                </a:solidFill>
              </a:rPr>
              <a:t>⑥</a:t>
            </a:r>
            <a:r>
              <a:rPr lang="en-US" altLang="ko-KR" sz="1100"/>
              <a:t> </a:t>
            </a:r>
            <a:r>
              <a:rPr lang="ko-KR" altLang="en-US" sz="1100"/>
              <a:t>웹 브라우저에서 사용자가 동작하면 자바스크립트를 실행해서 결과를 화면에 표시</a:t>
            </a:r>
          </a:p>
        </p:txBody>
      </p:sp>
    </p:spTree>
    <p:extLst>
      <p:ext uri="{BB962C8B-B14F-4D97-AF65-F5344CB8AC3E}">
        <p14:creationId xmlns:p14="http://schemas.microsoft.com/office/powerpoint/2010/main" val="1554948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785C00-7125-4E6E-BF1A-59E1FF6F8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자바스크립트 용어와 기본 입출력 방법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6A805F-27A2-4950-8F3E-6489B774FFE8}"/>
              </a:ext>
            </a:extLst>
          </p:cNvPr>
          <p:cNvSpPr txBox="1"/>
          <p:nvPr/>
        </p:nvSpPr>
        <p:spPr>
          <a:xfrm>
            <a:off x="472439" y="1047794"/>
            <a:ext cx="48210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/>
              <a:t>식과 문</a:t>
            </a:r>
            <a:endParaRPr lang="en-US" altLang="ko-KR" sz="1600" b="1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2BF763A-3D61-470A-B173-4378BDA157DF}"/>
              </a:ext>
            </a:extLst>
          </p:cNvPr>
          <p:cNvSpPr/>
          <p:nvPr/>
        </p:nvSpPr>
        <p:spPr>
          <a:xfrm>
            <a:off x="472439" y="1520315"/>
            <a:ext cx="5274020" cy="887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>
                <a:latin typeface="+mn-ea"/>
              </a:rPr>
              <a:t>식</a:t>
            </a:r>
            <a:r>
              <a:rPr lang="en-US" altLang="ko-KR" sz="1200" b="1">
                <a:latin typeface="+mn-ea"/>
              </a:rPr>
              <a:t>(expression) 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>
                <a:latin typeface="+mn-ea"/>
              </a:rPr>
              <a:t>값을 만들어 낼 수 있다면 모두 식이 될 수 있다</a:t>
            </a:r>
            <a:endParaRPr lang="en-US" altLang="ko-KR" sz="1200"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>
                <a:latin typeface="+mn-ea"/>
              </a:rPr>
              <a:t>식은 변수에 저장된다</a:t>
            </a:r>
            <a:endParaRPr lang="en-US" altLang="ko-KR" sz="1200">
              <a:latin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2B69D13-C31D-48E4-BFAE-A9A3428AB8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217" y="2522509"/>
            <a:ext cx="2110885" cy="887616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08AA59E7-A2C9-412B-BAF6-745F017F759E}"/>
              </a:ext>
            </a:extLst>
          </p:cNvPr>
          <p:cNvSpPr/>
          <p:nvPr/>
        </p:nvSpPr>
        <p:spPr>
          <a:xfrm>
            <a:off x="6096000" y="1634894"/>
            <a:ext cx="5274020" cy="887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>
                <a:latin typeface="+mn-ea"/>
              </a:rPr>
              <a:t>문</a:t>
            </a:r>
            <a:r>
              <a:rPr lang="en-US" altLang="ko-KR" sz="1200" b="1">
                <a:latin typeface="+mn-ea"/>
              </a:rPr>
              <a:t>(statement) 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>
                <a:latin typeface="+mn-ea"/>
              </a:rPr>
              <a:t>문의 끝에는 세미콜론</a:t>
            </a:r>
            <a:r>
              <a:rPr lang="en-US" altLang="ko-KR" sz="1200">
                <a:latin typeface="+mn-ea"/>
              </a:rPr>
              <a:t>(;)</a:t>
            </a:r>
            <a:r>
              <a:rPr lang="ko-KR" altLang="en-US" sz="1200">
                <a:latin typeface="+mn-ea"/>
              </a:rPr>
              <a:t>을 붙여서 구분하는게 좋다</a:t>
            </a:r>
            <a:endParaRPr lang="en-US" altLang="ko-KR" sz="1200"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>
                <a:latin typeface="+mn-ea"/>
              </a:rPr>
              <a:t>넓은 의미에서 식이나 값을 포함할 수 있다</a:t>
            </a:r>
            <a:endParaRPr lang="en-US" altLang="ko-KR" sz="120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87286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785C00-7125-4E6E-BF1A-59E1FF6F8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자바스크립트 용어와 기본 입출력 방법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6A805F-27A2-4950-8F3E-6489B774FFE8}"/>
              </a:ext>
            </a:extLst>
          </p:cNvPr>
          <p:cNvSpPr txBox="1"/>
          <p:nvPr/>
        </p:nvSpPr>
        <p:spPr>
          <a:xfrm>
            <a:off x="472439" y="1047794"/>
            <a:ext cx="29838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/>
              <a:t>간단한 입출력 방법</a:t>
            </a:r>
            <a:endParaRPr lang="en-US" altLang="ko-KR" sz="1600" b="1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2BF763A-3D61-470A-B173-4378BDA157DF}"/>
              </a:ext>
            </a:extLst>
          </p:cNvPr>
          <p:cNvSpPr/>
          <p:nvPr/>
        </p:nvSpPr>
        <p:spPr>
          <a:xfrm>
            <a:off x="472439" y="1520315"/>
            <a:ext cx="1792589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>
                <a:latin typeface="+mn-ea"/>
              </a:rPr>
              <a:t>알림 창 출력</a:t>
            </a:r>
            <a:r>
              <a:rPr lang="en-US" altLang="ko-KR" sz="1200" b="1">
                <a:latin typeface="+mn-ea"/>
              </a:rPr>
              <a:t> 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9A95EE5-2422-4CCC-B4E9-C5373B0ED6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39" y="2379543"/>
            <a:ext cx="1560659" cy="28812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382E1E0-207C-4199-B012-17CAEDAC6FCF}"/>
              </a:ext>
            </a:extLst>
          </p:cNvPr>
          <p:cNvSpPr txBox="1"/>
          <p:nvPr/>
        </p:nvSpPr>
        <p:spPr>
          <a:xfrm>
            <a:off x="472439" y="1915294"/>
            <a:ext cx="2866379" cy="333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>
                <a:latin typeface="+mn-ea"/>
              </a:rPr>
              <a:t>‘</a:t>
            </a:r>
            <a:r>
              <a:rPr lang="ko-KR" altLang="en-US" sz="1200">
                <a:latin typeface="+mn-ea"/>
              </a:rPr>
              <a:t>확인</a:t>
            </a:r>
            <a:r>
              <a:rPr lang="en-US" altLang="ko-KR" sz="1200">
                <a:latin typeface="+mn-ea"/>
              </a:rPr>
              <a:t>’ </a:t>
            </a:r>
            <a:r>
              <a:rPr lang="ko-KR" altLang="en-US" sz="1200">
                <a:latin typeface="+mn-ea"/>
              </a:rPr>
              <a:t>버튼이 있는 메시지 창 표시</a:t>
            </a:r>
            <a:endParaRPr lang="en-US" altLang="ko-KR" sz="1200">
              <a:latin typeface="+mn-ea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2FC2BEA-F806-411A-A6A6-5EB1F2D1D4B7}"/>
              </a:ext>
            </a:extLst>
          </p:cNvPr>
          <p:cNvSpPr/>
          <p:nvPr/>
        </p:nvSpPr>
        <p:spPr>
          <a:xfrm>
            <a:off x="4369195" y="1520315"/>
            <a:ext cx="2782489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>
                <a:latin typeface="+mn-ea"/>
              </a:rPr>
              <a:t>확인 창 출력</a:t>
            </a:r>
            <a:r>
              <a:rPr lang="en-US" altLang="ko-KR" sz="1200" b="1">
                <a:latin typeface="+mn-ea"/>
              </a:rPr>
              <a:t>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9896A42-E477-4E18-997B-808B976EC92C}"/>
              </a:ext>
            </a:extLst>
          </p:cNvPr>
          <p:cNvSpPr txBox="1"/>
          <p:nvPr/>
        </p:nvSpPr>
        <p:spPr>
          <a:xfrm>
            <a:off x="4369195" y="1915294"/>
            <a:ext cx="2866379" cy="6106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>
                <a:latin typeface="+mn-ea"/>
              </a:rPr>
              <a:t>‘</a:t>
            </a:r>
            <a:r>
              <a:rPr lang="ko-KR" altLang="en-US" sz="1200">
                <a:latin typeface="+mn-ea"/>
              </a:rPr>
              <a:t>확인</a:t>
            </a:r>
            <a:r>
              <a:rPr lang="en-US" altLang="ko-KR" sz="1200">
                <a:latin typeface="+mn-ea"/>
              </a:rPr>
              <a:t>’ </a:t>
            </a:r>
            <a:r>
              <a:rPr lang="ko-KR" altLang="en-US" sz="1200">
                <a:latin typeface="+mn-ea"/>
              </a:rPr>
              <a:t>과 </a:t>
            </a:r>
            <a:r>
              <a:rPr lang="en-US" altLang="ko-KR" sz="1200">
                <a:latin typeface="+mn-ea"/>
              </a:rPr>
              <a:t>‘</a:t>
            </a:r>
            <a:r>
              <a:rPr lang="ko-KR" altLang="en-US" sz="1200">
                <a:latin typeface="+mn-ea"/>
              </a:rPr>
              <a:t>취소</a:t>
            </a:r>
            <a:r>
              <a:rPr lang="en-US" altLang="ko-KR" sz="1200">
                <a:latin typeface="+mn-ea"/>
              </a:rPr>
              <a:t>‘ </a:t>
            </a:r>
            <a:r>
              <a:rPr lang="ko-KR" altLang="en-US" sz="1200">
                <a:latin typeface="+mn-ea"/>
              </a:rPr>
              <a:t>버튼이 있는 창 표시</a:t>
            </a:r>
            <a:endParaRPr lang="en-US" altLang="ko-KR" sz="1200"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>
                <a:latin typeface="+mn-ea"/>
              </a:rPr>
              <a:t>클릭하는 버튼에 따라 프로그램 동작</a:t>
            </a:r>
            <a:endParaRPr lang="en-US" altLang="ko-KR" sz="1200">
              <a:latin typeface="+mn-ea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0E154B13-3AAA-481F-BD9E-AEA8E26949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162" y="3170891"/>
            <a:ext cx="2379818" cy="2038889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0F581870-C0D0-4BD0-B75D-8188CDA66C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7742" y="3208999"/>
            <a:ext cx="2949283" cy="1918065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8B7CC2F9-7F41-42B2-B36B-6D12BD6370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30872" y="2719368"/>
            <a:ext cx="1667924" cy="296173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E99F7D87-B080-4075-A04F-D364BB5C569E}"/>
              </a:ext>
            </a:extLst>
          </p:cNvPr>
          <p:cNvSpPr/>
          <p:nvPr/>
        </p:nvSpPr>
        <p:spPr>
          <a:xfrm>
            <a:off x="8265951" y="1520315"/>
            <a:ext cx="2782489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>
                <a:latin typeface="+mn-ea"/>
              </a:rPr>
              <a:t>프롬프트 창에서 입력받기</a:t>
            </a:r>
            <a:endParaRPr lang="en-US" altLang="ko-KR" sz="1200" b="1">
              <a:latin typeface="+mn-e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FF9DFFC-97DA-45CE-B780-9C163807EAA2}"/>
              </a:ext>
            </a:extLst>
          </p:cNvPr>
          <p:cNvSpPr txBox="1"/>
          <p:nvPr/>
        </p:nvSpPr>
        <p:spPr>
          <a:xfrm>
            <a:off x="8265951" y="1915294"/>
            <a:ext cx="3453610" cy="6106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>
                <a:latin typeface="+mn-ea"/>
              </a:rPr>
              <a:t>텍스트 필드가 있는 창 표시</a:t>
            </a:r>
            <a:endParaRPr lang="en-US" altLang="ko-KR" sz="1200"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>
                <a:latin typeface="+mn-ea"/>
              </a:rPr>
              <a:t>사용자 입력 값을 가져와 프로그램에서 사용</a:t>
            </a:r>
            <a:endParaRPr lang="en-US" altLang="ko-KR" sz="1200">
              <a:latin typeface="+mn-ea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FA85E395-0119-444F-92DF-3C8B1FE397A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62073" y="2719368"/>
            <a:ext cx="3357488" cy="279178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A2BAADF4-5E04-48F2-8250-499C83EE280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62073" y="3208999"/>
            <a:ext cx="3109047" cy="2260404"/>
          </a:xfrm>
          <a:prstGeom prst="rect">
            <a:avLst/>
          </a:prstGeom>
        </p:spPr>
      </p:pic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1BCE0BEE-5080-4DBE-B8F4-261B3E8BA972}"/>
              </a:ext>
            </a:extLst>
          </p:cNvPr>
          <p:cNvCxnSpPr/>
          <p:nvPr/>
        </p:nvCxnSpPr>
        <p:spPr>
          <a:xfrm>
            <a:off x="3749879" y="947956"/>
            <a:ext cx="0" cy="562901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B72E46D4-13A8-413E-BC51-8881B108EC11}"/>
              </a:ext>
            </a:extLst>
          </p:cNvPr>
          <p:cNvCxnSpPr/>
          <p:nvPr/>
        </p:nvCxnSpPr>
        <p:spPr>
          <a:xfrm>
            <a:off x="7810150" y="947956"/>
            <a:ext cx="0" cy="562901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90364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785C00-7125-4E6E-BF1A-59E1FF6F8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자바스크립트 용어와 기본 입출력 방법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6A805F-27A2-4950-8F3E-6489B774FFE8}"/>
              </a:ext>
            </a:extLst>
          </p:cNvPr>
          <p:cNvSpPr txBox="1"/>
          <p:nvPr/>
        </p:nvSpPr>
        <p:spPr>
          <a:xfrm>
            <a:off x="472439" y="1047794"/>
            <a:ext cx="29838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/>
              <a:t>간단한 입출력 방법</a:t>
            </a:r>
            <a:endParaRPr lang="en-US" altLang="ko-KR" sz="1600" b="1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2BF763A-3D61-470A-B173-4378BDA157DF}"/>
              </a:ext>
            </a:extLst>
          </p:cNvPr>
          <p:cNvSpPr/>
          <p:nvPr/>
        </p:nvSpPr>
        <p:spPr>
          <a:xfrm>
            <a:off x="472439" y="1520315"/>
            <a:ext cx="1792589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>
                <a:latin typeface="+mn-ea"/>
              </a:rPr>
              <a:t>document.write( 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82E1E0-207C-4199-B012-17CAEDAC6FCF}"/>
              </a:ext>
            </a:extLst>
          </p:cNvPr>
          <p:cNvSpPr txBox="1"/>
          <p:nvPr/>
        </p:nvSpPr>
        <p:spPr>
          <a:xfrm>
            <a:off x="472439" y="1915294"/>
            <a:ext cx="10181579" cy="8876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>
                <a:latin typeface="+mn-ea"/>
              </a:rPr>
              <a:t>아직 </a:t>
            </a:r>
            <a:r>
              <a:rPr lang="en-US" altLang="ko-KR" sz="1200">
                <a:latin typeface="+mn-ea"/>
              </a:rPr>
              <a:t>document </a:t>
            </a:r>
            <a:r>
              <a:rPr lang="ko-KR" altLang="en-US" sz="1200">
                <a:latin typeface="+mn-ea"/>
              </a:rPr>
              <a:t>객체를 배우지 않았으므로 </a:t>
            </a:r>
            <a:r>
              <a:rPr lang="ko-KR" altLang="en-US" sz="1200" b="1">
                <a:latin typeface="+mn-ea"/>
              </a:rPr>
              <a:t>웹 문서</a:t>
            </a:r>
            <a:r>
              <a:rPr lang="en-US" altLang="ko-KR" sz="1200" b="1">
                <a:latin typeface="+mn-ea"/>
              </a:rPr>
              <a:t>(document)</a:t>
            </a:r>
            <a:r>
              <a:rPr lang="ko-KR" altLang="en-US" sz="1200" b="1">
                <a:latin typeface="+mn-ea"/>
              </a:rPr>
              <a:t>에서 괄호 안의 내용을 표시</a:t>
            </a:r>
            <a:r>
              <a:rPr lang="en-US" altLang="ko-KR" sz="1200" b="1">
                <a:latin typeface="+mn-ea"/>
              </a:rPr>
              <a:t>(write)</a:t>
            </a:r>
            <a:r>
              <a:rPr lang="ko-KR" altLang="en-US" sz="1200" b="1">
                <a:latin typeface="+mn-ea"/>
              </a:rPr>
              <a:t>하는 명령문 </a:t>
            </a:r>
            <a:r>
              <a:rPr lang="ko-KR" altLang="en-US" sz="1200">
                <a:latin typeface="+mn-ea"/>
              </a:rPr>
              <a:t>이라는 정도로만 알아둘</a:t>
            </a:r>
            <a:r>
              <a:rPr lang="en-US" altLang="ko-KR" sz="1200">
                <a:latin typeface="+mn-ea"/>
              </a:rPr>
              <a:t> </a:t>
            </a:r>
            <a:r>
              <a:rPr lang="ko-KR" altLang="en-US" sz="1200">
                <a:latin typeface="+mn-ea"/>
              </a:rPr>
              <a:t>것</a:t>
            </a:r>
            <a:endParaRPr lang="en-US" altLang="ko-KR" sz="1200"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>
                <a:latin typeface="+mn-ea"/>
              </a:rPr>
              <a:t>괄호 안에서 큰따옴표</a:t>
            </a:r>
            <a:r>
              <a:rPr lang="en-US" altLang="ko-KR" sz="1200">
                <a:latin typeface="+mn-ea"/>
              </a:rPr>
              <a:t>(" ")</a:t>
            </a:r>
            <a:r>
              <a:rPr lang="ko-KR" altLang="en-US" sz="1200">
                <a:latin typeface="+mn-ea"/>
              </a:rPr>
              <a:t>나 작은 따옴표</a:t>
            </a:r>
            <a:r>
              <a:rPr lang="en-US" altLang="ko-KR" sz="1200">
                <a:latin typeface="+mn-ea"/>
              </a:rPr>
              <a:t>(' ') </a:t>
            </a:r>
            <a:r>
              <a:rPr lang="ko-KR" altLang="en-US" sz="1200">
                <a:latin typeface="+mn-ea"/>
              </a:rPr>
              <a:t>사이에 입력한 내용은 웹 브라우저 화면에 그대로 표시됨</a:t>
            </a:r>
            <a:endParaRPr lang="en-US" altLang="ko-KR" sz="1200"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>
                <a:latin typeface="+mn-ea"/>
              </a:rPr>
              <a:t>따옴표 안에는 </a:t>
            </a:r>
            <a:r>
              <a:rPr lang="en-US" altLang="ko-KR" sz="1200">
                <a:latin typeface="+mn-ea"/>
              </a:rPr>
              <a:t>HTML </a:t>
            </a:r>
            <a:r>
              <a:rPr lang="ko-KR" altLang="en-US" sz="1200">
                <a:latin typeface="+mn-ea"/>
              </a:rPr>
              <a:t>태그도 함께 사용할 수 있음</a:t>
            </a:r>
            <a:endParaRPr lang="en-US" altLang="ko-KR" sz="1200">
              <a:latin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0B16450-7422-4B12-AA49-28719F89A3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626" y="3213465"/>
            <a:ext cx="2937807" cy="93056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5C447D3-D038-4B19-9F09-DAE748C33D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359" y="4405968"/>
            <a:ext cx="2769984" cy="1605788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14C79FF7-DE29-40DF-B322-FEB1C16B96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4293" y="2911611"/>
            <a:ext cx="5435218" cy="3593329"/>
          </a:xfrm>
          <a:prstGeom prst="rect">
            <a:avLst/>
          </a:prstGeom>
        </p:spPr>
      </p:pic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CC1540EB-E58C-449F-97E3-D506D8573A87}"/>
              </a:ext>
            </a:extLst>
          </p:cNvPr>
          <p:cNvCxnSpPr/>
          <p:nvPr/>
        </p:nvCxnSpPr>
        <p:spPr>
          <a:xfrm>
            <a:off x="4555222" y="2911611"/>
            <a:ext cx="0" cy="365696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8710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785C00-7125-4E6E-BF1A-59E1FF6F8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자바스크립트 용어와 기본 입출력 방법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6A805F-27A2-4950-8F3E-6489B774FFE8}"/>
              </a:ext>
            </a:extLst>
          </p:cNvPr>
          <p:cNvSpPr txBox="1"/>
          <p:nvPr/>
        </p:nvSpPr>
        <p:spPr>
          <a:xfrm>
            <a:off x="472439" y="1047794"/>
            <a:ext cx="29838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/>
              <a:t>간단한 입출력 방법</a:t>
            </a:r>
            <a:endParaRPr lang="en-US" altLang="ko-KR" sz="1600" b="1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2BF763A-3D61-470A-B173-4378BDA157DF}"/>
              </a:ext>
            </a:extLst>
          </p:cNvPr>
          <p:cNvSpPr/>
          <p:nvPr/>
        </p:nvSpPr>
        <p:spPr>
          <a:xfrm>
            <a:off x="472439" y="1520315"/>
            <a:ext cx="1792589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>
                <a:latin typeface="+mn-ea"/>
              </a:rPr>
              <a:t>console.log( 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82E1E0-207C-4199-B012-17CAEDAC6FCF}"/>
              </a:ext>
            </a:extLst>
          </p:cNvPr>
          <p:cNvSpPr txBox="1"/>
          <p:nvPr/>
        </p:nvSpPr>
        <p:spPr>
          <a:xfrm>
            <a:off x="472439" y="1915294"/>
            <a:ext cx="10181579" cy="8876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>
                <a:latin typeface="+mn-ea"/>
              </a:rPr>
              <a:t>괄호 안의 내용을 콘솔 창에 표시</a:t>
            </a:r>
            <a:endParaRPr lang="en-US" altLang="ko-KR" sz="1200"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>
                <a:latin typeface="+mn-ea"/>
              </a:rPr>
              <a:t>괄호 안에 변수가 들어갈 수도 있고</a:t>
            </a:r>
            <a:r>
              <a:rPr lang="en-US" altLang="ko-KR" sz="1200">
                <a:latin typeface="+mn-ea"/>
              </a:rPr>
              <a:t>, </a:t>
            </a:r>
            <a:r>
              <a:rPr lang="ko-KR" altLang="en-US" sz="1200">
                <a:latin typeface="+mn-ea"/>
              </a:rPr>
              <a:t>따옴표 안에 텍스트를 넣을 수도 있음</a:t>
            </a:r>
            <a:endParaRPr lang="en-US" altLang="ko-KR" sz="1200"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>
                <a:latin typeface="+mn-ea"/>
              </a:rPr>
              <a:t>따옴표 안에 태그는 사용할 수 없음</a:t>
            </a:r>
            <a:endParaRPr lang="en-US" altLang="ko-KR" sz="1200">
              <a:latin typeface="+mn-ea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4E672A91-7837-46FB-8F62-FE459D6B7A15}"/>
              </a:ext>
            </a:extLst>
          </p:cNvPr>
          <p:cNvGrpSpPr/>
          <p:nvPr/>
        </p:nvGrpSpPr>
        <p:grpSpPr>
          <a:xfrm>
            <a:off x="1963024" y="1559889"/>
            <a:ext cx="3884102" cy="638027"/>
            <a:chOff x="1963024" y="1559889"/>
            <a:chExt cx="3884102" cy="63802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80FF02A7-DE80-4C9F-91C1-2F63C14798AD}"/>
                </a:ext>
              </a:extLst>
            </p:cNvPr>
            <p:cNvSpPr/>
            <p:nvPr/>
          </p:nvSpPr>
          <p:spPr>
            <a:xfrm>
              <a:off x="1963024" y="1996580"/>
              <a:ext cx="511728" cy="201336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0A21898-C973-4D06-AF81-513AE197E0EA}"/>
                </a:ext>
              </a:extLst>
            </p:cNvPr>
            <p:cNvSpPr txBox="1"/>
            <p:nvPr/>
          </p:nvSpPr>
          <p:spPr>
            <a:xfrm>
              <a:off x="2660971" y="1559889"/>
              <a:ext cx="3186155" cy="261610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100">
                  <a:solidFill>
                    <a:schemeClr val="accent2"/>
                  </a:solidFill>
                </a:rPr>
                <a:t>웹 브라우저 개발자 도구 창에 포함되어 있는 창</a:t>
              </a:r>
            </a:p>
          </p:txBody>
        </p:sp>
        <p:cxnSp>
          <p:nvCxnSpPr>
            <p:cNvPr id="11" name="연결선: 꺾임 10">
              <a:extLst>
                <a:ext uri="{FF2B5EF4-FFF2-40B4-BE49-F238E27FC236}">
                  <a16:creationId xmlns:a16="http://schemas.microsoft.com/office/drawing/2014/main" id="{11745E2B-0101-4A58-A3D2-58BD892D1C96}"/>
                </a:ext>
              </a:extLst>
            </p:cNvPr>
            <p:cNvCxnSpPr>
              <a:cxnSpLocks/>
              <a:stCxn id="7" idx="1"/>
              <a:endCxn id="5" idx="0"/>
            </p:cNvCxnSpPr>
            <p:nvPr/>
          </p:nvCxnSpPr>
          <p:spPr>
            <a:xfrm rot="10800000" flipV="1">
              <a:off x="2218889" y="1690694"/>
              <a:ext cx="442083" cy="305886"/>
            </a:xfrm>
            <a:prstGeom prst="bentConnector2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17" name="그림 16">
            <a:extLst>
              <a:ext uri="{FF2B5EF4-FFF2-40B4-BE49-F238E27FC236}">
                <a16:creationId xmlns:a16="http://schemas.microsoft.com/office/drawing/2014/main" id="{763F7946-D6A9-4126-A0CF-878475F5B2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213" y="2884195"/>
            <a:ext cx="5151015" cy="365253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C40BA7C-354E-4DFA-9FFC-0A262241A756}"/>
              </a:ext>
            </a:extLst>
          </p:cNvPr>
          <p:cNvSpPr txBox="1"/>
          <p:nvPr/>
        </p:nvSpPr>
        <p:spPr>
          <a:xfrm>
            <a:off x="6096000" y="3027509"/>
            <a:ext cx="2557110" cy="88761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/>
              <a:t>웹 브라우저에서 콘솔 창을 열려면</a:t>
            </a:r>
            <a:endParaRPr lang="en-US" altLang="ko-KR" sz="1200"/>
          </a:p>
          <a:p>
            <a:pPr>
              <a:lnSpc>
                <a:spcPct val="150000"/>
              </a:lnSpc>
            </a:pPr>
            <a:r>
              <a:rPr lang="ko-KR" altLang="en-US" sz="1200"/>
              <a:t>웹 브라우저 화면에서 </a:t>
            </a:r>
            <a:endParaRPr lang="en-US" altLang="ko-KR" sz="1200"/>
          </a:p>
          <a:p>
            <a:pPr>
              <a:lnSpc>
                <a:spcPct val="150000"/>
              </a:lnSpc>
            </a:pPr>
            <a:r>
              <a:rPr lang="en-US" altLang="ko-KR" sz="1200"/>
              <a:t>[Ctrl] + [Shift] + [J] </a:t>
            </a:r>
            <a:r>
              <a:rPr lang="ko-KR" altLang="en-US" sz="1200"/>
              <a:t>를 누르세요</a:t>
            </a:r>
          </a:p>
        </p:txBody>
      </p:sp>
    </p:spTree>
    <p:extLst>
      <p:ext uri="{BB962C8B-B14F-4D97-AF65-F5344CB8AC3E}">
        <p14:creationId xmlns:p14="http://schemas.microsoft.com/office/powerpoint/2010/main" val="323140403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CJ" id="{0138D6AD-1EF3-49F9-B0E7-D994D6EA1170}" vid="{0129D1E7-6EDF-4F3F-8503-6FA2AFD39B8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HCJ</Template>
  <TotalTime>1316</TotalTime>
  <Words>933</Words>
  <Application>Microsoft Office PowerPoint</Application>
  <PresentationFormat>와이드스크린</PresentationFormat>
  <Paragraphs>126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맑은 고딕</vt:lpstr>
      <vt:lpstr>Arial</vt:lpstr>
      <vt:lpstr>Wingdings</vt:lpstr>
      <vt:lpstr>1_Office 테마</vt:lpstr>
      <vt:lpstr>13. 자바스크립트와 첫 만남</vt:lpstr>
      <vt:lpstr>자바스크립트로 무엇을 할까</vt:lpstr>
      <vt:lpstr>웹 브라우저가 자바스크립트를 만났을 때</vt:lpstr>
      <vt:lpstr>웹 브라우저가 자바스크립트를 만났을 때</vt:lpstr>
      <vt:lpstr>웹 브라우저가 자바스크립트를 만났을 때</vt:lpstr>
      <vt:lpstr>자바스크립트 용어와 기본 입출력 방법</vt:lpstr>
      <vt:lpstr>자바스크립트 용어와 기본 입출력 방법</vt:lpstr>
      <vt:lpstr>자바스크립트 용어와 기본 입출력 방법</vt:lpstr>
      <vt:lpstr>자바스크립트 용어와 기본 입출력 방법</vt:lpstr>
      <vt:lpstr>자바스크립트 스타일 가이드</vt:lpstr>
      <vt:lpstr>자바스크립트 스타일 가이드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13. 자바스크립트와 첫 만남</dc:title>
  <dc:creator>Ko Kyunghee</dc:creator>
  <cp:lastModifiedBy>Ko Kyunghee</cp:lastModifiedBy>
  <cp:revision>24</cp:revision>
  <dcterms:created xsi:type="dcterms:W3CDTF">2021-01-11T06:49:05Z</dcterms:created>
  <dcterms:modified xsi:type="dcterms:W3CDTF">2021-01-12T04:45:20Z</dcterms:modified>
</cp:coreProperties>
</file>