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함수와 이벤트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함수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6DF1DF-B331-45AB-BAB3-FACE510FA761}"/>
              </a:ext>
            </a:extLst>
          </p:cNvPr>
          <p:cNvGrpSpPr/>
          <p:nvPr/>
        </p:nvGrpSpPr>
        <p:grpSpPr>
          <a:xfrm>
            <a:off x="2308161" y="2765494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EC591C-34A1-49BD-B8D2-59B756F4017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4791E3-E85A-4CDB-8FEB-82BD867405C9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var</a:t>
              </a:r>
              <a:r>
                <a:rPr lang="ko-KR" altLang="en-US" b="1"/>
                <a:t>를 사용한 변수의 특징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98B180B-F31C-4A9D-B2F3-33F6DC22986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CE903A-4BC8-40CF-B5DD-044A8683B184}"/>
              </a:ext>
            </a:extLst>
          </p:cNvPr>
          <p:cNvGrpSpPr/>
          <p:nvPr/>
        </p:nvGrpSpPr>
        <p:grpSpPr>
          <a:xfrm>
            <a:off x="2308161" y="3381568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68F663-0863-43BA-9089-3B3068314FD4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23B7C3-DF80-4193-BB93-47742F93D7C3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let</a:t>
              </a:r>
              <a:r>
                <a:rPr lang="ko-KR" altLang="en-US" b="1"/>
                <a:t>와 </a:t>
              </a:r>
              <a:r>
                <a:rPr lang="en-US" altLang="ko-KR" b="1"/>
                <a:t>const</a:t>
              </a:r>
              <a:r>
                <a:rPr lang="ko-KR" altLang="en-US" b="1"/>
                <a:t>의 등장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69BFA8D-E7A3-461F-90FD-50FC95D37A00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3326F1-F1DB-4BC6-B4CE-7B42D0C02A87}"/>
              </a:ext>
            </a:extLst>
          </p:cNvPr>
          <p:cNvGrpSpPr/>
          <p:nvPr/>
        </p:nvGrpSpPr>
        <p:grpSpPr>
          <a:xfrm>
            <a:off x="2308160" y="3997642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12C87E-3F40-4582-8184-EB875C53330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4A3E09-CFAF-4337-9F2C-BEB1F9E4740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재사용할 수 있는 함수 만들기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4584E2A-8B00-404A-A5AF-A8823B3D1D5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E3D07-E03D-46BE-92B1-B3F769C7D44F}"/>
              </a:ext>
            </a:extLst>
          </p:cNvPr>
          <p:cNvGrpSpPr/>
          <p:nvPr/>
        </p:nvGrpSpPr>
        <p:grpSpPr>
          <a:xfrm>
            <a:off x="2308160" y="4613716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8764C4-BBF9-4D6F-8D59-C975581CA62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7B677F-5DB0-4D70-AC91-4E0E3A49417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함수 표현식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53D965-C555-4F9B-88EA-F97CA7F53F7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427E647-60F9-4889-BFC9-426791756C0C}"/>
              </a:ext>
            </a:extLst>
          </p:cNvPr>
          <p:cNvGrpSpPr/>
          <p:nvPr/>
        </p:nvGrpSpPr>
        <p:grpSpPr>
          <a:xfrm>
            <a:off x="2308160" y="5229790"/>
            <a:ext cx="4686299" cy="485775"/>
            <a:chOff x="2282994" y="2753427"/>
            <a:chExt cx="4686299" cy="4857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940EFF-F1FE-406A-8C1F-A0C62A5E75F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15-6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74C84-B821-47CE-A1AF-75CF12F85E5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이벤트와 이벤트 처리기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971AC16-4F0F-41C3-BE1A-34D7CD6348A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C955F4-79AF-4818-993B-A308B3C066BC}"/>
              </a:ext>
            </a:extLst>
          </p:cNvPr>
          <p:cNvGrpSpPr/>
          <p:nvPr/>
        </p:nvGrpSpPr>
        <p:grpSpPr>
          <a:xfrm>
            <a:off x="2308159" y="5845865"/>
            <a:ext cx="4686299" cy="485775"/>
            <a:chOff x="2282994" y="2753427"/>
            <a:chExt cx="4686299" cy="4857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20640B-B9D5-4514-9E99-8F2D90D84604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15-7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CE2D4E-8BDE-45DE-B2A8-D697BEFEA44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</a:t>
              </a:r>
              <a:r>
                <a:rPr lang="ko-KR" altLang="en-US" b="1"/>
                <a:t>을 이용한 이벤트 처리기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9C1AD53-2805-4097-BE33-F9827933213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4BCC0-0BEA-4665-B270-D4E30C8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이벤트와 이벤트 처리기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A1A7C-0505-455E-880A-3749C5DC9591}"/>
              </a:ext>
            </a:extLst>
          </p:cNvPr>
          <p:cNvSpPr txBox="1"/>
          <p:nvPr/>
        </p:nvSpPr>
        <p:spPr>
          <a:xfrm>
            <a:off x="907979" y="1206274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이벤트 처리기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7A534-1C95-4C68-AA97-DA0645A6A4D3}"/>
              </a:ext>
            </a:extLst>
          </p:cNvPr>
          <p:cNvSpPr txBox="1"/>
          <p:nvPr/>
        </p:nvSpPr>
        <p:spPr>
          <a:xfrm>
            <a:off x="907979" y="1681458"/>
            <a:ext cx="3061094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이벤트가 발생했을 때 처리하는 함수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이벤트 핸들러</a:t>
            </a:r>
            <a:r>
              <a:rPr lang="en-US" altLang="ko-KR" sz="1200"/>
              <a:t>(event handler)</a:t>
            </a:r>
            <a:r>
              <a:rPr lang="ko-KR" altLang="en-US" sz="1200"/>
              <a:t>라고도 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93A264-617B-4799-B266-F0A4687F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6" y="2508079"/>
            <a:ext cx="3122234" cy="118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C7B4-1E09-47BE-88F3-CF4A3F943F5F}"/>
              </a:ext>
            </a:extLst>
          </p:cNvPr>
          <p:cNvSpPr txBox="1"/>
          <p:nvPr/>
        </p:nvSpPr>
        <p:spPr>
          <a:xfrm>
            <a:off x="806829" y="3880022"/>
            <a:ext cx="4379725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이벤트가 발생한 </a:t>
            </a:r>
            <a:r>
              <a:rPr lang="en-US" altLang="ko-KR" sz="1200"/>
              <a:t>HTML </a:t>
            </a:r>
            <a:r>
              <a:rPr lang="ko-KR" altLang="en-US" sz="1200"/>
              <a:t>태그에 이벤트 처리기를 직접 연결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9A3D67-D727-4AFC-ABCD-001D665DA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2" y="4405472"/>
            <a:ext cx="3007428" cy="3129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303544-77B6-4A47-A06E-A3A33EFE9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29926"/>
            <a:ext cx="5354011" cy="29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8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4BCC0-0BEA-4665-B270-D4E30C8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을 이용한 이벤트 처리기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F32F9-B13E-4135-8967-81022FE8749A}"/>
              </a:ext>
            </a:extLst>
          </p:cNvPr>
          <p:cNvSpPr txBox="1"/>
          <p:nvPr/>
        </p:nvSpPr>
        <p:spPr>
          <a:xfrm>
            <a:off x="404640" y="1156546"/>
            <a:ext cx="6795450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DOM</a:t>
            </a:r>
            <a:r>
              <a:rPr lang="ko-KR" altLang="en-US" sz="1200"/>
              <a:t>을 사용하면 자바스크립트가 주인이 되어 </a:t>
            </a:r>
            <a:r>
              <a:rPr lang="en-US" altLang="ko-KR" sz="1200"/>
              <a:t>HTML</a:t>
            </a:r>
            <a:r>
              <a:rPr lang="ko-KR" altLang="en-US" sz="1200"/>
              <a:t>의 요소를 가져와서 이벤트 처리기를 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6886C1-CFD0-4EBA-9604-B69209FD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90" y="1181986"/>
            <a:ext cx="2480486" cy="3061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C1B683-9F51-4A48-ACED-B582F0C4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38" y="2014726"/>
            <a:ext cx="5374154" cy="11977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7C218E-C64F-4410-95B0-31FA89998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27" y="3739043"/>
            <a:ext cx="4586810" cy="135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4DFE94F-638A-41E8-A8B3-D891F63B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710" y="5365776"/>
            <a:ext cx="4206948" cy="1261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3AC28E1-B941-4C1C-8B75-0DE4FF0D9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90" y="3854213"/>
            <a:ext cx="4432315" cy="984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E75A110-CC2D-47C9-8473-CEEAC352928B}"/>
              </a:ext>
            </a:extLst>
          </p:cNvPr>
          <p:cNvCxnSpPr>
            <a:stCxn id="14" idx="1"/>
            <a:endCxn id="18" idx="0"/>
          </p:cNvCxnSpPr>
          <p:nvPr/>
        </p:nvCxnSpPr>
        <p:spPr>
          <a:xfrm rot="10800000" flipV="1">
            <a:off x="2479932" y="2613583"/>
            <a:ext cx="1222606" cy="1125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6A3630F-42E0-44D4-B02F-AC4A28E591E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076692" y="2613583"/>
            <a:ext cx="810474" cy="1240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8E92F6E-1652-411A-BFF3-E9EA00054458}"/>
              </a:ext>
            </a:extLst>
          </p:cNvPr>
          <p:cNvCxnSpPr>
            <a:stCxn id="14" idx="2"/>
          </p:cNvCxnSpPr>
          <p:nvPr/>
        </p:nvCxnSpPr>
        <p:spPr>
          <a:xfrm>
            <a:off x="6389615" y="3212439"/>
            <a:ext cx="0" cy="21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E4D677-690A-4B53-AE0F-EFFB21817891}"/>
              </a:ext>
            </a:extLst>
          </p:cNvPr>
          <p:cNvSpPr txBox="1"/>
          <p:nvPr/>
        </p:nvSpPr>
        <p:spPr>
          <a:xfrm>
            <a:off x="2695484" y="2446715"/>
            <a:ext cx="59343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방법 </a:t>
            </a:r>
            <a:r>
              <a:rPr lang="en-US" altLang="ko-KR" sz="1100">
                <a:solidFill>
                  <a:srgbClr val="0070C0"/>
                </a:solidFill>
              </a:rPr>
              <a:t>1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A652A-32BA-4185-9D7F-4B33ACCAAAC0}"/>
              </a:ext>
            </a:extLst>
          </p:cNvPr>
          <p:cNvSpPr txBox="1"/>
          <p:nvPr/>
        </p:nvSpPr>
        <p:spPr>
          <a:xfrm>
            <a:off x="9164131" y="2507434"/>
            <a:ext cx="59343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방법 </a:t>
            </a:r>
            <a:r>
              <a:rPr lang="en-US" altLang="ko-KR" sz="1100">
                <a:solidFill>
                  <a:srgbClr val="0070C0"/>
                </a:solidFill>
              </a:rPr>
              <a:t>3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693DE6-CC96-4DE6-A559-52D05EC35DCB}"/>
              </a:ext>
            </a:extLst>
          </p:cNvPr>
          <p:cNvSpPr txBox="1"/>
          <p:nvPr/>
        </p:nvSpPr>
        <p:spPr>
          <a:xfrm>
            <a:off x="6091755" y="3905758"/>
            <a:ext cx="59343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방법 </a:t>
            </a:r>
            <a:r>
              <a:rPr lang="en-US" altLang="ko-KR" sz="1100">
                <a:solidFill>
                  <a:srgbClr val="0070C0"/>
                </a:solidFill>
              </a:rPr>
              <a:t>2</a:t>
            </a:r>
            <a:endParaRPr lang="ko-KR" altLang="en-US" sz="11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알아보기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83EE5-CA34-4FBD-A743-EAA4A5CF0338}"/>
              </a:ext>
            </a:extLst>
          </p:cNvPr>
          <p:cNvSpPr txBox="1"/>
          <p:nvPr/>
        </p:nvSpPr>
        <p:spPr>
          <a:xfrm>
            <a:off x="578840" y="107379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함수란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6A7A6-A0EF-48B0-87D6-CF593DA328B3}"/>
              </a:ext>
            </a:extLst>
          </p:cNvPr>
          <p:cNvSpPr txBox="1"/>
          <p:nvPr/>
        </p:nvSpPr>
        <p:spPr>
          <a:xfrm>
            <a:off x="763398" y="1602297"/>
            <a:ext cx="5618846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동작해야 할 목적대로 명령을 묶어 놓은 것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명령의 시작과 끝을 명확하게 구별할 수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묶은 기능에 이름을 붙여서 어디서든 같은 이름으로 명령을 실행할 수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자바스크립트에는 이미 여러 함수가 만들어져 있어서 가져다 사용할 수 있음</a:t>
            </a:r>
            <a:br>
              <a:rPr lang="en-US" altLang="ko-KR" sz="1200"/>
            </a:br>
            <a:r>
              <a:rPr lang="ko-KR" altLang="en-US" sz="1200"/>
              <a:t>예</a:t>
            </a:r>
            <a:r>
              <a:rPr lang="en-US" altLang="ko-KR" sz="1200"/>
              <a:t>) alert( )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6B512-63C0-4FC2-A65C-A6D37BEAD9D7}"/>
              </a:ext>
            </a:extLst>
          </p:cNvPr>
          <p:cNvSpPr txBox="1"/>
          <p:nvPr/>
        </p:nvSpPr>
        <p:spPr>
          <a:xfrm>
            <a:off x="671119" y="35487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함수의</a:t>
            </a:r>
            <a:r>
              <a:rPr lang="en-US" altLang="ko-KR" sz="1600" b="1"/>
              <a:t> </a:t>
            </a:r>
            <a:r>
              <a:rPr lang="ko-KR" altLang="en-US" sz="1600" b="1"/>
              <a:t>선언 및 호출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10000E-36FC-4E5E-B6E1-1B002FB6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55" y="4532224"/>
            <a:ext cx="2211981" cy="665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C64771-1B7F-4E65-9E5B-9335380558FF}"/>
              </a:ext>
            </a:extLst>
          </p:cNvPr>
          <p:cNvSpPr txBox="1"/>
          <p:nvPr/>
        </p:nvSpPr>
        <p:spPr>
          <a:xfrm>
            <a:off x="763398" y="4126040"/>
            <a:ext cx="373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함수 선언 </a:t>
            </a:r>
            <a:r>
              <a:rPr lang="en-US" altLang="ko-KR" sz="1200"/>
              <a:t>: </a:t>
            </a:r>
            <a:r>
              <a:rPr lang="ko-KR" altLang="en-US" sz="1200"/>
              <a:t>어떤 명령을 처리할지 미리 알려주는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E374-150E-41D1-9004-595932328862}"/>
              </a:ext>
            </a:extLst>
          </p:cNvPr>
          <p:cNvSpPr txBox="1"/>
          <p:nvPr/>
        </p:nvSpPr>
        <p:spPr>
          <a:xfrm>
            <a:off x="778522" y="5580694"/>
            <a:ext cx="285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함수 호출 </a:t>
            </a:r>
            <a:r>
              <a:rPr lang="en-US" altLang="ko-KR" sz="1200"/>
              <a:t>: </a:t>
            </a:r>
            <a:r>
              <a:rPr lang="ko-KR" altLang="en-US" sz="1200"/>
              <a:t>선언한 함수를 사용하는 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547693-34AA-4703-A0A7-2189C91D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13" y="5988391"/>
            <a:ext cx="2267037" cy="3084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E8C31E-E615-4C43-BF6E-36A88E55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535" y="2729976"/>
            <a:ext cx="5271651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4B84-40E7-4384-9C9D-35259A43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</a:t>
            </a:r>
            <a:r>
              <a:rPr lang="ko-KR" altLang="en-US"/>
              <a:t>를 사용한 변수의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BC1DB-8267-4E45-AF49-C7A853F56CB6}"/>
              </a:ext>
            </a:extLst>
          </p:cNvPr>
          <p:cNvSpPr txBox="1"/>
          <p:nvPr/>
        </p:nvSpPr>
        <p:spPr>
          <a:xfrm>
            <a:off x="553673" y="1143934"/>
            <a:ext cx="4929555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스코프</a:t>
            </a:r>
            <a:r>
              <a:rPr lang="en-US" altLang="ko-KR" sz="1200"/>
              <a:t> : </a:t>
            </a:r>
            <a:r>
              <a:rPr lang="ko-KR" altLang="en-US" sz="1200"/>
              <a:t>변수가 적용되는 범위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스코프에 따라 지역 변수</a:t>
            </a:r>
            <a:r>
              <a:rPr lang="en-US" altLang="ko-KR" sz="1200"/>
              <a:t>(</a:t>
            </a:r>
            <a:r>
              <a:rPr lang="ko-KR" altLang="en-US" sz="1200"/>
              <a:t>로컬 변수</a:t>
            </a:r>
            <a:r>
              <a:rPr lang="en-US" altLang="ko-KR" sz="1200"/>
              <a:t>)</a:t>
            </a:r>
            <a:r>
              <a:rPr lang="ko-KR" altLang="en-US" sz="1200"/>
              <a:t>와 전역 변수</a:t>
            </a:r>
            <a:r>
              <a:rPr lang="en-US" altLang="ko-KR" sz="1200"/>
              <a:t>(</a:t>
            </a:r>
            <a:r>
              <a:rPr lang="ko-KR" altLang="en-US" sz="1200"/>
              <a:t>글로벌 변수</a:t>
            </a:r>
            <a:r>
              <a:rPr lang="en-US" altLang="ko-KR" sz="1200"/>
              <a:t>)</a:t>
            </a:r>
            <a:r>
              <a:rPr lang="ko-KR" altLang="en-US" sz="1200"/>
              <a:t>로 나뉨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234B9-18A4-4476-A612-61D1080FF192}"/>
              </a:ext>
            </a:extLst>
          </p:cNvPr>
          <p:cNvSpPr txBox="1"/>
          <p:nvPr/>
        </p:nvSpPr>
        <p:spPr>
          <a:xfrm>
            <a:off x="553673" y="21919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지역 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D8515-C47D-41F3-B672-61D46E212292}"/>
              </a:ext>
            </a:extLst>
          </p:cNvPr>
          <p:cNvSpPr txBox="1"/>
          <p:nvPr/>
        </p:nvSpPr>
        <p:spPr>
          <a:xfrm>
            <a:off x="553673" y="2530456"/>
            <a:ext cx="340029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함수 안에서 선언하고 함수 안에서만 사용함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</a:t>
            </a:r>
            <a:r>
              <a:rPr lang="ko-KR" altLang="en-US" sz="1200"/>
              <a:t>과 함께 변수 이름 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004FDA-D54D-4EE8-85B1-CEA76CDD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" y="3305149"/>
            <a:ext cx="4679542" cy="2051070"/>
          </a:xfrm>
          <a:prstGeom prst="rect">
            <a:avLst/>
          </a:prstGeom>
        </p:spPr>
      </p:pic>
      <p:sp>
        <p:nvSpPr>
          <p:cNvPr id="8" name="설명선: 위쪽 화살표 7">
            <a:extLst>
              <a:ext uri="{FF2B5EF4-FFF2-40B4-BE49-F238E27FC236}">
                <a16:creationId xmlns:a16="http://schemas.microsoft.com/office/drawing/2014/main" id="{410759FC-2F69-410E-8C28-61193022171A}"/>
              </a:ext>
            </a:extLst>
          </p:cNvPr>
          <p:cNvSpPr/>
          <p:nvPr/>
        </p:nvSpPr>
        <p:spPr>
          <a:xfrm>
            <a:off x="1003858" y="4944439"/>
            <a:ext cx="1249960" cy="411780"/>
          </a:xfrm>
          <a:prstGeom prst="upArrowCallout">
            <a:avLst>
              <a:gd name="adj1" fmla="val 13576"/>
              <a:gd name="adj2" fmla="val 16432"/>
              <a:gd name="adj3" fmla="val 19288"/>
              <a:gd name="adj4" fmla="val 4879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0000"/>
                </a:solidFill>
              </a:rPr>
              <a:t>오류 발생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F1D28-083E-4E09-881B-DED71D846F14}"/>
              </a:ext>
            </a:extLst>
          </p:cNvPr>
          <p:cNvSpPr txBox="1"/>
          <p:nvPr/>
        </p:nvSpPr>
        <p:spPr>
          <a:xfrm>
            <a:off x="6163338" y="21919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전역 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0CA92-C0F2-47A4-8535-1E8F7499DFE4}"/>
              </a:ext>
            </a:extLst>
          </p:cNvPr>
          <p:cNvSpPr txBox="1"/>
          <p:nvPr/>
        </p:nvSpPr>
        <p:spPr>
          <a:xfrm>
            <a:off x="6163338" y="2530456"/>
            <a:ext cx="387016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스크립트 소스 전체에서 사용함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함수 밖에서 선언하거나 함수 안에서 </a:t>
            </a:r>
            <a:r>
              <a:rPr lang="en-US" altLang="ko-KR" sz="1200"/>
              <a:t>var </a:t>
            </a:r>
            <a:r>
              <a:rPr lang="ko-KR" altLang="en-US" sz="1200"/>
              <a:t>없이 선언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50F009-F260-4C1F-9455-E824E11A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30" y="3305149"/>
            <a:ext cx="4492013" cy="2051070"/>
          </a:xfrm>
          <a:prstGeom prst="rect">
            <a:avLst/>
          </a:prstGeom>
        </p:spPr>
      </p:pic>
      <p:sp>
        <p:nvSpPr>
          <p:cNvPr id="13" name="설명선: 위쪽 화살표 12">
            <a:extLst>
              <a:ext uri="{FF2B5EF4-FFF2-40B4-BE49-F238E27FC236}">
                <a16:creationId xmlns:a16="http://schemas.microsoft.com/office/drawing/2014/main" id="{6E227BAA-F141-4169-80BD-9269143A603B}"/>
              </a:ext>
            </a:extLst>
          </p:cNvPr>
          <p:cNvSpPr/>
          <p:nvPr/>
        </p:nvSpPr>
        <p:spPr>
          <a:xfrm>
            <a:off x="6848459" y="4964946"/>
            <a:ext cx="1249960" cy="411780"/>
          </a:xfrm>
          <a:prstGeom prst="upArrowCallout">
            <a:avLst>
              <a:gd name="adj1" fmla="val 13576"/>
              <a:gd name="adj2" fmla="val 16432"/>
              <a:gd name="adj3" fmla="val 19288"/>
              <a:gd name="adj4" fmla="val 4879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200</a:t>
            </a:r>
            <a:endParaRPr lang="ko-KR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3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4B84-40E7-4384-9C9D-35259A43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</a:t>
            </a:r>
            <a:r>
              <a:rPr lang="ko-KR" altLang="en-US"/>
              <a:t>를 사용한 변수의 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234B9-18A4-4476-A612-61D1080FF192}"/>
              </a:ext>
            </a:extLst>
          </p:cNvPr>
          <p:cNvSpPr txBox="1"/>
          <p:nvPr/>
        </p:nvSpPr>
        <p:spPr>
          <a:xfrm>
            <a:off x="472439" y="1001302"/>
            <a:ext cx="20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var </a:t>
            </a:r>
            <a:r>
              <a:rPr lang="ko-KR" altLang="en-US" sz="1600" b="1"/>
              <a:t>변수와 호이스팅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F1D28-083E-4E09-881B-DED71D846F14}"/>
              </a:ext>
            </a:extLst>
          </p:cNvPr>
          <p:cNvSpPr txBox="1"/>
          <p:nvPr/>
        </p:nvSpPr>
        <p:spPr>
          <a:xfrm>
            <a:off x="6163338" y="1001302"/>
            <a:ext cx="2791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재선언과 재할당이 가능하다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0CA92-C0F2-47A4-8535-1E8F7499DFE4}"/>
              </a:ext>
            </a:extLst>
          </p:cNvPr>
          <p:cNvSpPr txBox="1"/>
          <p:nvPr/>
        </p:nvSpPr>
        <p:spPr>
          <a:xfrm>
            <a:off x="6163338" y="1339856"/>
            <a:ext cx="5288627" cy="88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재선언 </a:t>
            </a:r>
            <a:r>
              <a:rPr lang="en-US" altLang="ko-KR" sz="1200"/>
              <a:t>: </a:t>
            </a:r>
            <a:r>
              <a:rPr lang="ko-KR" altLang="en-US" sz="1200"/>
              <a:t>이미 선언한 변수를 다시 선언할 수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재할당 </a:t>
            </a:r>
            <a:r>
              <a:rPr lang="en-US" altLang="ko-KR" sz="1200"/>
              <a:t>: </a:t>
            </a:r>
            <a:r>
              <a:rPr lang="ko-KR" altLang="en-US" sz="1200"/>
              <a:t>같은 변수에 다른 값을 할당할 수 있음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재선언과 재할당이 가능하면 실수로 변수를 잘못 조작할 확률이 높아짐</a:t>
            </a:r>
            <a:endParaRPr lang="en-US" altLang="ko-KR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45D542-FBCE-4361-A0BE-2C688C02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3" y="1414138"/>
            <a:ext cx="4271831" cy="22326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CBD7B-9C83-4447-BC2F-146801586384}"/>
              </a:ext>
            </a:extLst>
          </p:cNvPr>
          <p:cNvSpPr/>
          <p:nvPr/>
        </p:nvSpPr>
        <p:spPr>
          <a:xfrm>
            <a:off x="796954" y="2818701"/>
            <a:ext cx="713064" cy="15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7F9ED-8E4A-4F11-A9CA-DE0E826B0B88}"/>
              </a:ext>
            </a:extLst>
          </p:cNvPr>
          <p:cNvSpPr txBox="1"/>
          <p:nvPr/>
        </p:nvSpPr>
        <p:spPr>
          <a:xfrm>
            <a:off x="562883" y="3807464"/>
            <a:ext cx="4492013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호이스팅</a:t>
            </a:r>
            <a:r>
              <a:rPr lang="ko-KR" altLang="en-US" sz="1400"/>
              <a:t>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200"/>
              <a:t>- </a:t>
            </a:r>
            <a:r>
              <a:rPr lang="ko-KR" altLang="en-US" sz="1200"/>
              <a:t>변수를 뒤에서 선언하지만</a:t>
            </a:r>
            <a:r>
              <a:rPr lang="en-US" altLang="ko-KR" sz="1200"/>
              <a:t>, </a:t>
            </a:r>
            <a:r>
              <a:rPr lang="ko-KR" altLang="en-US" sz="1200"/>
              <a:t>마치 앞에서 미리 앞에서 선언한 것처럼 인식함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- </a:t>
            </a:r>
            <a:r>
              <a:rPr lang="ko-KR" altLang="en-US" sz="1200"/>
              <a:t>함수 실행문을 앞에 두고 선언 부분을 뒤에 두더라도 앞으로 끌어올려 인식함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3BAB928-29D3-4E09-A511-777B41C9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87" y="2348043"/>
            <a:ext cx="4361057" cy="25343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A8E0F31-C4FD-4739-8B78-5839371E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87" y="5001747"/>
            <a:ext cx="35147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1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4B84-40E7-4384-9C9D-35259A43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let</a:t>
            </a:r>
            <a:r>
              <a:rPr lang="ko-KR" altLang="en-US"/>
              <a:t>과 </a:t>
            </a:r>
            <a:r>
              <a:rPr lang="en-US" altLang="ko-KR"/>
              <a:t>const</a:t>
            </a:r>
            <a:r>
              <a:rPr lang="ko-KR" altLang="en-US"/>
              <a:t>의 등장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234B9-18A4-4476-A612-61D1080FF192}"/>
              </a:ext>
            </a:extLst>
          </p:cNvPr>
          <p:cNvSpPr txBox="1"/>
          <p:nvPr/>
        </p:nvSpPr>
        <p:spPr>
          <a:xfrm>
            <a:off x="472439" y="1001302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let</a:t>
            </a:r>
            <a:r>
              <a:rPr lang="ko-KR" altLang="en-US" sz="1600" b="1"/>
              <a:t>을 사용한 변수의 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F90DB-9033-4DE8-8F26-720E563C6395}"/>
              </a:ext>
            </a:extLst>
          </p:cNvPr>
          <p:cNvSpPr txBox="1"/>
          <p:nvPr/>
        </p:nvSpPr>
        <p:spPr>
          <a:xfrm>
            <a:off x="763398" y="1602297"/>
            <a:ext cx="3813865" cy="61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블록 변수 </a:t>
            </a:r>
            <a:r>
              <a:rPr lang="en-US" altLang="ko-KR" sz="1200"/>
              <a:t>– </a:t>
            </a:r>
            <a:r>
              <a:rPr lang="ko-KR" altLang="en-US" sz="1200"/>
              <a:t>블록</a:t>
            </a:r>
            <a:r>
              <a:rPr lang="en-US" altLang="ko-KR" sz="1200"/>
              <a:t>({ })</a:t>
            </a:r>
            <a:r>
              <a:rPr lang="ko-KR" altLang="en-US" sz="1200"/>
              <a:t> 안에서만 사용할 수 있다</a:t>
            </a:r>
            <a:br>
              <a:rPr lang="en-US" altLang="ko-KR" sz="1200"/>
            </a:b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전역 변수는 변수 이름과 초깃값만 할당하면 됨</a:t>
            </a:r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CF4B86-D685-4302-A043-4279C9C4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36" y="2457450"/>
            <a:ext cx="2856582" cy="18041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124C34-F9D5-4EEC-9A85-BA002F6132F8}"/>
              </a:ext>
            </a:extLst>
          </p:cNvPr>
          <p:cNvSpPr/>
          <p:nvPr/>
        </p:nvSpPr>
        <p:spPr>
          <a:xfrm>
            <a:off x="1409350" y="3036815"/>
            <a:ext cx="494951" cy="1677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F5014-F889-4F67-A0DA-A63D5DDA8C0F}"/>
              </a:ext>
            </a:extLst>
          </p:cNvPr>
          <p:cNvSpPr/>
          <p:nvPr/>
        </p:nvSpPr>
        <p:spPr>
          <a:xfrm>
            <a:off x="1161875" y="2869036"/>
            <a:ext cx="432034" cy="1677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AD045-EF8B-4AC3-8A7B-7E03F6213025}"/>
              </a:ext>
            </a:extLst>
          </p:cNvPr>
          <p:cNvSpPr txBox="1"/>
          <p:nvPr/>
        </p:nvSpPr>
        <p:spPr>
          <a:xfrm>
            <a:off x="160219" y="24834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C00000"/>
                </a:solidFill>
              </a:rPr>
              <a:t>전역 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BE7F0-1739-4FEA-AB0C-2E066B4CDB0B}"/>
              </a:ext>
            </a:extLst>
          </p:cNvPr>
          <p:cNvSpPr txBox="1"/>
          <p:nvPr/>
        </p:nvSpPr>
        <p:spPr>
          <a:xfrm>
            <a:off x="2307800" y="329819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C00000"/>
                </a:solidFill>
              </a:rPr>
              <a:t>블록 변수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D4EACF7-9B83-4605-B472-2DAF68547931}"/>
              </a:ext>
            </a:extLst>
          </p:cNvPr>
          <p:cNvCxnSpPr>
            <a:endCxn id="6" idx="2"/>
          </p:cNvCxnSpPr>
          <p:nvPr/>
        </p:nvCxnSpPr>
        <p:spPr>
          <a:xfrm rot="10800000">
            <a:off x="1656826" y="3204594"/>
            <a:ext cx="650974" cy="22440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5827E5D2-7905-4AAE-BDD9-E956301A5C17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756748" y="2547799"/>
            <a:ext cx="207906" cy="60234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29B329-E220-4B33-A541-30F1206E61E7}"/>
              </a:ext>
            </a:extLst>
          </p:cNvPr>
          <p:cNvSpPr txBox="1"/>
          <p:nvPr/>
        </p:nvSpPr>
        <p:spPr>
          <a:xfrm>
            <a:off x="763926" y="4950395"/>
            <a:ext cx="324640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재할당은 가능하지만 재선언은 할 수 없다</a:t>
            </a: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호이스팅이 없다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361E04-FA6C-4200-A7EB-A531D651FB40}"/>
              </a:ext>
            </a:extLst>
          </p:cNvPr>
          <p:cNvSpPr txBox="1"/>
          <p:nvPr/>
        </p:nvSpPr>
        <p:spPr>
          <a:xfrm>
            <a:off x="6029038" y="1073496"/>
            <a:ext cx="2771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const</a:t>
            </a:r>
            <a:r>
              <a:rPr lang="ko-KR" altLang="en-US" sz="1600" b="1"/>
              <a:t>를 사용한 변수의 특징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FFE78-C963-4A76-BDD0-23AB96021A46}"/>
              </a:ext>
            </a:extLst>
          </p:cNvPr>
          <p:cNvSpPr txBox="1"/>
          <p:nvPr/>
        </p:nvSpPr>
        <p:spPr>
          <a:xfrm>
            <a:off x="6319997" y="1674491"/>
            <a:ext cx="3180679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상수 </a:t>
            </a:r>
            <a:r>
              <a:rPr lang="en-US" altLang="ko-KR" sz="1200"/>
              <a:t>– </a:t>
            </a:r>
            <a:r>
              <a:rPr lang="ko-KR" altLang="en-US" sz="1200"/>
              <a:t>변하지 않는 값을 선언할 때 사용</a:t>
            </a:r>
            <a:r>
              <a:rPr lang="en-US" altLang="ko-KR" sz="1200"/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재선언</a:t>
            </a:r>
            <a:r>
              <a:rPr lang="en-US" altLang="ko-KR" sz="1200"/>
              <a:t>, </a:t>
            </a:r>
            <a:r>
              <a:rPr lang="ko-KR" altLang="en-US" sz="1200"/>
              <a:t>재할당할 수 없음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E1E3F9-54AA-48C0-B4E2-5C3791BD5EA5}"/>
              </a:ext>
            </a:extLst>
          </p:cNvPr>
          <p:cNvSpPr txBox="1"/>
          <p:nvPr/>
        </p:nvSpPr>
        <p:spPr>
          <a:xfrm>
            <a:off x="5967336" y="3298195"/>
            <a:ext cx="3533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자바스크립트 변수</a:t>
            </a:r>
            <a:r>
              <a:rPr lang="en-US" altLang="ko-KR" sz="1600" b="1"/>
              <a:t>, </a:t>
            </a:r>
            <a:r>
              <a:rPr lang="ko-KR" altLang="en-US" sz="1600" b="1"/>
              <a:t>이렇게 사용하자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B626A9-6434-460E-8BFB-87594220ED28}"/>
              </a:ext>
            </a:extLst>
          </p:cNvPr>
          <p:cNvSpPr txBox="1"/>
          <p:nvPr/>
        </p:nvSpPr>
        <p:spPr>
          <a:xfrm>
            <a:off x="6258295" y="3698355"/>
            <a:ext cx="3929474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전역 변수는 최소한으로 사용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</a:t>
            </a:r>
            <a:r>
              <a:rPr lang="ko-KR" altLang="en-US" sz="1200"/>
              <a:t>변수는 함수의 시작 부분에서 선언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for </a:t>
            </a:r>
            <a:r>
              <a:rPr lang="ko-KR" altLang="en-US" sz="1200"/>
              <a:t>문에서 카운터 변수는 </a:t>
            </a:r>
            <a:r>
              <a:rPr lang="en-US" altLang="ko-KR" sz="1200"/>
              <a:t>var</a:t>
            </a:r>
            <a:r>
              <a:rPr lang="ko-KR" altLang="en-US" sz="1200"/>
              <a:t>보다 </a:t>
            </a:r>
            <a:r>
              <a:rPr lang="en-US" altLang="ko-KR" sz="1200"/>
              <a:t>let </a:t>
            </a:r>
            <a:r>
              <a:rPr lang="ko-KR" altLang="en-US" sz="1200"/>
              <a:t>변수로 선언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ES6</a:t>
            </a:r>
            <a:r>
              <a:rPr lang="ko-KR" altLang="en-US" sz="1200"/>
              <a:t>를 사용한다면 </a:t>
            </a:r>
            <a:r>
              <a:rPr lang="en-US" altLang="ko-KR" sz="1200"/>
              <a:t>var</a:t>
            </a:r>
            <a:r>
              <a:rPr lang="ko-KR" altLang="en-US" sz="1200"/>
              <a:t>보다 </a:t>
            </a:r>
            <a:r>
              <a:rPr lang="en-US" altLang="ko-KR" sz="1200"/>
              <a:t>let</a:t>
            </a:r>
            <a:r>
              <a:rPr lang="ko-KR" altLang="en-US" sz="1200"/>
              <a:t>를 사용하는 것이 좋다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44AC9F-7D70-46FE-9118-5695F58696BD}"/>
              </a:ext>
            </a:extLst>
          </p:cNvPr>
          <p:cNvSpPr/>
          <p:nvPr/>
        </p:nvSpPr>
        <p:spPr>
          <a:xfrm>
            <a:off x="5939095" y="2952926"/>
            <a:ext cx="4389644" cy="2524143"/>
          </a:xfrm>
          <a:custGeom>
            <a:avLst/>
            <a:gdLst>
              <a:gd name="connsiteX0" fmla="*/ 0 w 4389644"/>
              <a:gd name="connsiteY0" fmla="*/ 0 h 2524143"/>
              <a:gd name="connsiteX1" fmla="*/ 636498 w 4389644"/>
              <a:gd name="connsiteY1" fmla="*/ 0 h 2524143"/>
              <a:gd name="connsiteX2" fmla="*/ 1185204 w 4389644"/>
              <a:gd name="connsiteY2" fmla="*/ 0 h 2524143"/>
              <a:gd name="connsiteX3" fmla="*/ 1821702 w 4389644"/>
              <a:gd name="connsiteY3" fmla="*/ 0 h 2524143"/>
              <a:gd name="connsiteX4" fmla="*/ 2370408 w 4389644"/>
              <a:gd name="connsiteY4" fmla="*/ 0 h 2524143"/>
              <a:gd name="connsiteX5" fmla="*/ 2919113 w 4389644"/>
              <a:gd name="connsiteY5" fmla="*/ 0 h 2524143"/>
              <a:gd name="connsiteX6" fmla="*/ 3336129 w 4389644"/>
              <a:gd name="connsiteY6" fmla="*/ 0 h 2524143"/>
              <a:gd name="connsiteX7" fmla="*/ 3840939 w 4389644"/>
              <a:gd name="connsiteY7" fmla="*/ 0 h 2524143"/>
              <a:gd name="connsiteX8" fmla="*/ 4389644 w 4389644"/>
              <a:gd name="connsiteY8" fmla="*/ 0 h 2524143"/>
              <a:gd name="connsiteX9" fmla="*/ 4389644 w 4389644"/>
              <a:gd name="connsiteY9" fmla="*/ 479587 h 2524143"/>
              <a:gd name="connsiteX10" fmla="*/ 4389644 w 4389644"/>
              <a:gd name="connsiteY10" fmla="*/ 933933 h 2524143"/>
              <a:gd name="connsiteX11" fmla="*/ 4389644 w 4389644"/>
              <a:gd name="connsiteY11" fmla="*/ 1438762 h 2524143"/>
              <a:gd name="connsiteX12" fmla="*/ 4389644 w 4389644"/>
              <a:gd name="connsiteY12" fmla="*/ 1918349 h 2524143"/>
              <a:gd name="connsiteX13" fmla="*/ 4389644 w 4389644"/>
              <a:gd name="connsiteY13" fmla="*/ 2524143 h 2524143"/>
              <a:gd name="connsiteX14" fmla="*/ 3753146 w 4389644"/>
              <a:gd name="connsiteY14" fmla="*/ 2524143 h 2524143"/>
              <a:gd name="connsiteX15" fmla="*/ 3248337 w 4389644"/>
              <a:gd name="connsiteY15" fmla="*/ 2524143 h 2524143"/>
              <a:gd name="connsiteX16" fmla="*/ 2787424 w 4389644"/>
              <a:gd name="connsiteY16" fmla="*/ 2524143 h 2524143"/>
              <a:gd name="connsiteX17" fmla="*/ 2326511 w 4389644"/>
              <a:gd name="connsiteY17" fmla="*/ 2524143 h 2524143"/>
              <a:gd name="connsiteX18" fmla="*/ 1909495 w 4389644"/>
              <a:gd name="connsiteY18" fmla="*/ 2524143 h 2524143"/>
              <a:gd name="connsiteX19" fmla="*/ 1448583 w 4389644"/>
              <a:gd name="connsiteY19" fmla="*/ 2524143 h 2524143"/>
              <a:gd name="connsiteX20" fmla="*/ 943773 w 4389644"/>
              <a:gd name="connsiteY20" fmla="*/ 2524143 h 2524143"/>
              <a:gd name="connsiteX21" fmla="*/ 0 w 4389644"/>
              <a:gd name="connsiteY21" fmla="*/ 2524143 h 2524143"/>
              <a:gd name="connsiteX22" fmla="*/ 0 w 4389644"/>
              <a:gd name="connsiteY22" fmla="*/ 2044556 h 2524143"/>
              <a:gd name="connsiteX23" fmla="*/ 0 w 4389644"/>
              <a:gd name="connsiteY23" fmla="*/ 1489244 h 2524143"/>
              <a:gd name="connsiteX24" fmla="*/ 0 w 4389644"/>
              <a:gd name="connsiteY24" fmla="*/ 933933 h 2524143"/>
              <a:gd name="connsiteX25" fmla="*/ 0 w 4389644"/>
              <a:gd name="connsiteY25" fmla="*/ 0 h 25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389644" h="2524143" extrusionOk="0">
                <a:moveTo>
                  <a:pt x="0" y="0"/>
                </a:moveTo>
                <a:cubicBezTo>
                  <a:pt x="209469" y="-28730"/>
                  <a:pt x="443111" y="75196"/>
                  <a:pt x="636498" y="0"/>
                </a:cubicBezTo>
                <a:cubicBezTo>
                  <a:pt x="829885" y="-75196"/>
                  <a:pt x="956146" y="56631"/>
                  <a:pt x="1185204" y="0"/>
                </a:cubicBezTo>
                <a:cubicBezTo>
                  <a:pt x="1414262" y="-56631"/>
                  <a:pt x="1670414" y="60940"/>
                  <a:pt x="1821702" y="0"/>
                </a:cubicBezTo>
                <a:cubicBezTo>
                  <a:pt x="1972990" y="-60940"/>
                  <a:pt x="2192691" y="1159"/>
                  <a:pt x="2370408" y="0"/>
                </a:cubicBezTo>
                <a:cubicBezTo>
                  <a:pt x="2548125" y="-1159"/>
                  <a:pt x="2787212" y="3975"/>
                  <a:pt x="2919113" y="0"/>
                </a:cubicBezTo>
                <a:cubicBezTo>
                  <a:pt x="3051015" y="-3975"/>
                  <a:pt x="3170516" y="2155"/>
                  <a:pt x="3336129" y="0"/>
                </a:cubicBezTo>
                <a:cubicBezTo>
                  <a:pt x="3501742" y="-2155"/>
                  <a:pt x="3636538" y="30171"/>
                  <a:pt x="3840939" y="0"/>
                </a:cubicBezTo>
                <a:cubicBezTo>
                  <a:pt x="4045340" y="-30171"/>
                  <a:pt x="4187955" y="57450"/>
                  <a:pt x="4389644" y="0"/>
                </a:cubicBezTo>
                <a:cubicBezTo>
                  <a:pt x="4430534" y="157123"/>
                  <a:pt x="4339764" y="378934"/>
                  <a:pt x="4389644" y="479587"/>
                </a:cubicBezTo>
                <a:cubicBezTo>
                  <a:pt x="4439524" y="580240"/>
                  <a:pt x="4336211" y="801759"/>
                  <a:pt x="4389644" y="933933"/>
                </a:cubicBezTo>
                <a:cubicBezTo>
                  <a:pt x="4443077" y="1066107"/>
                  <a:pt x="4340455" y="1314117"/>
                  <a:pt x="4389644" y="1438762"/>
                </a:cubicBezTo>
                <a:cubicBezTo>
                  <a:pt x="4438833" y="1563407"/>
                  <a:pt x="4361684" y="1689407"/>
                  <a:pt x="4389644" y="1918349"/>
                </a:cubicBezTo>
                <a:cubicBezTo>
                  <a:pt x="4417604" y="2147291"/>
                  <a:pt x="4338183" y="2296305"/>
                  <a:pt x="4389644" y="2524143"/>
                </a:cubicBezTo>
                <a:cubicBezTo>
                  <a:pt x="4093265" y="2570619"/>
                  <a:pt x="4038932" y="2466021"/>
                  <a:pt x="3753146" y="2524143"/>
                </a:cubicBezTo>
                <a:cubicBezTo>
                  <a:pt x="3467360" y="2582265"/>
                  <a:pt x="3458118" y="2490393"/>
                  <a:pt x="3248337" y="2524143"/>
                </a:cubicBezTo>
                <a:cubicBezTo>
                  <a:pt x="3038556" y="2557893"/>
                  <a:pt x="3001045" y="2496656"/>
                  <a:pt x="2787424" y="2524143"/>
                </a:cubicBezTo>
                <a:cubicBezTo>
                  <a:pt x="2573803" y="2551630"/>
                  <a:pt x="2528212" y="2489348"/>
                  <a:pt x="2326511" y="2524143"/>
                </a:cubicBezTo>
                <a:cubicBezTo>
                  <a:pt x="2124810" y="2558938"/>
                  <a:pt x="2062349" y="2513778"/>
                  <a:pt x="1909495" y="2524143"/>
                </a:cubicBezTo>
                <a:cubicBezTo>
                  <a:pt x="1756641" y="2534508"/>
                  <a:pt x="1559616" y="2488043"/>
                  <a:pt x="1448583" y="2524143"/>
                </a:cubicBezTo>
                <a:cubicBezTo>
                  <a:pt x="1337550" y="2560243"/>
                  <a:pt x="1131138" y="2490146"/>
                  <a:pt x="943773" y="2524143"/>
                </a:cubicBezTo>
                <a:cubicBezTo>
                  <a:pt x="756408" y="2558140"/>
                  <a:pt x="256855" y="2475766"/>
                  <a:pt x="0" y="2524143"/>
                </a:cubicBezTo>
                <a:cubicBezTo>
                  <a:pt x="-12117" y="2340524"/>
                  <a:pt x="53609" y="2198597"/>
                  <a:pt x="0" y="2044556"/>
                </a:cubicBezTo>
                <a:cubicBezTo>
                  <a:pt x="-53609" y="1890515"/>
                  <a:pt x="21163" y="1763151"/>
                  <a:pt x="0" y="1489244"/>
                </a:cubicBezTo>
                <a:cubicBezTo>
                  <a:pt x="-21163" y="1215337"/>
                  <a:pt x="49701" y="1079465"/>
                  <a:pt x="0" y="933933"/>
                </a:cubicBezTo>
                <a:cubicBezTo>
                  <a:pt x="-49701" y="788401"/>
                  <a:pt x="83085" y="272438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6187072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7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4B84-40E7-4384-9C9D-35259A43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재사용할 수 있는 함수 만들기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260AC-2913-4AEA-9DA5-BDFC298045A2}"/>
              </a:ext>
            </a:extLst>
          </p:cNvPr>
          <p:cNvSpPr txBox="1"/>
          <p:nvPr/>
        </p:nvSpPr>
        <p:spPr>
          <a:xfrm>
            <a:off x="656309" y="1296164"/>
            <a:ext cx="27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매개 변수와 인수</a:t>
            </a:r>
            <a:r>
              <a:rPr lang="en-US" altLang="ko-KR" sz="1600" b="1"/>
              <a:t>, return </a:t>
            </a:r>
            <a:r>
              <a:rPr lang="ko-KR" altLang="en-US" sz="1600" b="1"/>
              <a:t>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2E1A4-4792-425C-BECA-A4C4B61ADB7E}"/>
              </a:ext>
            </a:extLst>
          </p:cNvPr>
          <p:cNvSpPr txBox="1"/>
          <p:nvPr/>
        </p:nvSpPr>
        <p:spPr>
          <a:xfrm>
            <a:off x="656309" y="1634718"/>
            <a:ext cx="711124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매개 변수 </a:t>
            </a:r>
            <a:r>
              <a:rPr lang="en-US" altLang="ko-KR" sz="1200"/>
              <a:t>: </a:t>
            </a:r>
            <a:r>
              <a:rPr lang="ko-KR" altLang="en-US" sz="1200"/>
              <a:t>하나의 함수를 여러 번 실행할 수 있도록 실행할 때마다 바뀌는 값을 변수로 처리한 것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인수 </a:t>
            </a:r>
            <a:r>
              <a:rPr lang="en-US" altLang="ko-KR" sz="1200"/>
              <a:t>: </a:t>
            </a:r>
            <a:r>
              <a:rPr lang="ko-KR" altLang="en-US" sz="1200"/>
              <a:t>함수를 실행할 때 매개 변수 자리에 넘겨주는 값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43D2F3-CE5F-4760-8CCC-CCD93386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09" y="2562854"/>
            <a:ext cx="3914775" cy="228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8CD7FE-A40E-4722-ADC2-701DB259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33" y="2689252"/>
            <a:ext cx="6229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2D4BA-A451-4CE6-9358-6AA9B492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표현식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AEAB0-F069-4C48-92D0-2134857A8139}"/>
              </a:ext>
            </a:extLst>
          </p:cNvPr>
          <p:cNvSpPr txBox="1"/>
          <p:nvPr/>
        </p:nvSpPr>
        <p:spPr>
          <a:xfrm>
            <a:off x="656309" y="129616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익명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F90484-8A2B-4D6C-8EF0-15CA4D3D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0" y="2692861"/>
            <a:ext cx="3211016" cy="162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5058D-935D-4A33-AC5C-F0049ADB9947}"/>
              </a:ext>
            </a:extLst>
          </p:cNvPr>
          <p:cNvSpPr txBox="1"/>
          <p:nvPr/>
        </p:nvSpPr>
        <p:spPr>
          <a:xfrm>
            <a:off x="6390663" y="129616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즉시 실행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CD6988-0357-49B6-B0CD-D2A3CDC5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43" y="2342185"/>
            <a:ext cx="4444198" cy="922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CA048-DDD0-4BDD-9BA0-FCD99A2B25F4}"/>
              </a:ext>
            </a:extLst>
          </p:cNvPr>
          <p:cNvSpPr txBox="1"/>
          <p:nvPr/>
        </p:nvSpPr>
        <p:spPr>
          <a:xfrm>
            <a:off x="656309" y="1634718"/>
            <a:ext cx="4124847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함수 이름이 없는 함수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함수 자체가 식이므로 함수를 변수에 할당할 수도 있고</a:t>
            </a:r>
            <a:br>
              <a:rPr lang="en-US" altLang="ko-KR" sz="1200"/>
            </a:br>
            <a:r>
              <a:rPr lang="ko-KR" altLang="en-US" sz="1200"/>
              <a:t>다른 함수의 매개변수로 사용할 수도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91277-FF82-4E68-9FFD-EE44C5AD65B3}"/>
              </a:ext>
            </a:extLst>
          </p:cNvPr>
          <p:cNvSpPr txBox="1"/>
          <p:nvPr/>
        </p:nvSpPr>
        <p:spPr>
          <a:xfrm>
            <a:off x="6390663" y="1634718"/>
            <a:ext cx="514502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함수를 실행하는 순간 자바스크립트 해석기에서 함수를 해석함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식 형태로 선언하기 때문에 함수 선언 끝에 세미콜론</a:t>
            </a:r>
            <a:r>
              <a:rPr lang="en-US" altLang="ko-KR" sz="1200"/>
              <a:t>(;) </a:t>
            </a:r>
            <a:r>
              <a:rPr lang="ko-KR" altLang="en-US" sz="1200"/>
              <a:t>붙임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E8C6ED-D989-46F9-AB07-BF10F4334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63" y="3361801"/>
            <a:ext cx="3311830" cy="20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0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2D4BA-A451-4CE6-9358-6AA9B492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표현식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AEAB0-F069-4C48-92D0-2134857A8139}"/>
              </a:ext>
            </a:extLst>
          </p:cNvPr>
          <p:cNvSpPr txBox="1"/>
          <p:nvPr/>
        </p:nvSpPr>
        <p:spPr>
          <a:xfrm>
            <a:off x="656309" y="129616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화살표 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CA048-DDD0-4BDD-9BA0-FCD99A2B25F4}"/>
              </a:ext>
            </a:extLst>
          </p:cNvPr>
          <p:cNvSpPr txBox="1"/>
          <p:nvPr/>
        </p:nvSpPr>
        <p:spPr>
          <a:xfrm>
            <a:off x="656309" y="1634718"/>
            <a:ext cx="2576346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ES6 </a:t>
            </a:r>
            <a:r>
              <a:rPr lang="ko-KR" altLang="en-US" sz="1200"/>
              <a:t>이후 사용하는 </a:t>
            </a:r>
            <a:r>
              <a:rPr lang="en-US" altLang="ko-KR" sz="1200"/>
              <a:t>=&gt; </a:t>
            </a:r>
            <a:r>
              <a:rPr lang="ko-KR" altLang="en-US" sz="1200"/>
              <a:t>표기법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익명 함수에서만 사용할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BDDAD4-D871-4F47-A26E-0FDF5C0F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29" y="2379100"/>
            <a:ext cx="2709426" cy="3562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FB896A4-33AF-4676-8555-DE381579DB90}"/>
              </a:ext>
            </a:extLst>
          </p:cNvPr>
          <p:cNvSpPr txBox="1"/>
          <p:nvPr/>
        </p:nvSpPr>
        <p:spPr>
          <a:xfrm>
            <a:off x="5780015" y="1074742"/>
            <a:ext cx="5654179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 =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(user) 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document.write (user +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113034-E421-4463-AD18-BFC574789B1F}"/>
              </a:ext>
            </a:extLst>
          </p:cNvPr>
          <p:cNvSpPr txBox="1"/>
          <p:nvPr/>
        </p:nvSpPr>
        <p:spPr>
          <a:xfrm>
            <a:off x="5780014" y="2197256"/>
            <a:ext cx="5654179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 = user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document.write (user +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473C0C-4FD6-4A72-9954-A0D65F743BFD}"/>
              </a:ext>
            </a:extLst>
          </p:cNvPr>
          <p:cNvSpPr txBox="1"/>
          <p:nvPr/>
        </p:nvSpPr>
        <p:spPr>
          <a:xfrm>
            <a:off x="7013198" y="3899853"/>
            <a:ext cx="3070370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 =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b) 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B0D317-D273-4853-93E4-7A740E43606A}"/>
              </a:ext>
            </a:extLst>
          </p:cNvPr>
          <p:cNvSpPr txBox="1"/>
          <p:nvPr/>
        </p:nvSpPr>
        <p:spPr>
          <a:xfrm>
            <a:off x="7013197" y="4979421"/>
            <a:ext cx="3070371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 = (a, b)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+ b;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C2E7988C-06A2-4DEC-A721-5724D3EC84D6}"/>
              </a:ext>
            </a:extLst>
          </p:cNvPr>
          <p:cNvSpPr/>
          <p:nvPr/>
        </p:nvSpPr>
        <p:spPr>
          <a:xfrm>
            <a:off x="8271545" y="1799192"/>
            <a:ext cx="151002" cy="35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702BA3B-465A-4D4C-BFCC-5E5CF68F719E}"/>
              </a:ext>
            </a:extLst>
          </p:cNvPr>
          <p:cNvSpPr/>
          <p:nvPr/>
        </p:nvSpPr>
        <p:spPr>
          <a:xfrm>
            <a:off x="8271545" y="4568671"/>
            <a:ext cx="151002" cy="35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45907-EB28-4DD6-AAA2-E12D03B87DA6}"/>
              </a:ext>
            </a:extLst>
          </p:cNvPr>
          <p:cNvSpPr txBox="1"/>
          <p:nvPr/>
        </p:nvSpPr>
        <p:spPr>
          <a:xfrm>
            <a:off x="830729" y="3187817"/>
            <a:ext cx="264231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 =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return alert(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562DB3-20FD-4700-A6F6-21196B0C7356}"/>
              </a:ext>
            </a:extLst>
          </p:cNvPr>
          <p:cNvSpPr txBox="1"/>
          <p:nvPr/>
        </p:nvSpPr>
        <p:spPr>
          <a:xfrm>
            <a:off x="830729" y="4261607"/>
            <a:ext cx="4211054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 = ()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return alert(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713C-E731-4BE3-BE0C-0BEF28C941E4}"/>
              </a:ext>
            </a:extLst>
          </p:cNvPr>
          <p:cNvSpPr txBox="1"/>
          <p:nvPr/>
        </p:nvSpPr>
        <p:spPr>
          <a:xfrm>
            <a:off x="830729" y="5117271"/>
            <a:ext cx="4211054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 = ()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alert(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5E4F1D94-621F-434E-BFAD-401545763DC7}"/>
              </a:ext>
            </a:extLst>
          </p:cNvPr>
          <p:cNvSpPr/>
          <p:nvPr/>
        </p:nvSpPr>
        <p:spPr>
          <a:xfrm>
            <a:off x="2383871" y="3867900"/>
            <a:ext cx="151002" cy="35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592C76BF-0226-468B-974E-E44EA63FE480}"/>
              </a:ext>
            </a:extLst>
          </p:cNvPr>
          <p:cNvSpPr/>
          <p:nvPr/>
        </p:nvSpPr>
        <p:spPr>
          <a:xfrm>
            <a:off x="2376880" y="4650379"/>
            <a:ext cx="151002" cy="35511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B988CA-C6C6-419F-B259-785C683B0626}"/>
              </a:ext>
            </a:extLst>
          </p:cNvPr>
          <p:cNvSpPr txBox="1"/>
          <p:nvPr/>
        </p:nvSpPr>
        <p:spPr>
          <a:xfrm>
            <a:off x="1267441" y="4662179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return </a:t>
            </a:r>
            <a:r>
              <a:rPr lang="ko-KR" altLang="en-US" sz="1100"/>
              <a:t>생략해서</a:t>
            </a:r>
          </a:p>
        </p:txBody>
      </p:sp>
    </p:spTree>
    <p:extLst>
      <p:ext uri="{BB962C8B-B14F-4D97-AF65-F5344CB8AC3E}">
        <p14:creationId xmlns:p14="http://schemas.microsoft.com/office/powerpoint/2010/main" val="247405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4BCC0-0BEA-4665-B270-D4E30C8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이벤트와 이벤트 처리기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86AAA-AB48-4B5B-BA6A-DB642FFF3D82}"/>
              </a:ext>
            </a:extLst>
          </p:cNvPr>
          <p:cNvSpPr txBox="1"/>
          <p:nvPr/>
        </p:nvSpPr>
        <p:spPr>
          <a:xfrm>
            <a:off x="656309" y="10137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이벤트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F32F9-B13E-4135-8967-81022FE8749A}"/>
              </a:ext>
            </a:extLst>
          </p:cNvPr>
          <p:cNvSpPr txBox="1"/>
          <p:nvPr/>
        </p:nvSpPr>
        <p:spPr>
          <a:xfrm>
            <a:off x="656309" y="1352262"/>
            <a:ext cx="430117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브라우저나 사용자가 행하는 동작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문서 영역안에서 이루어지는 동작만 가리킴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주로 마우스나 키보드를 사용할 때</a:t>
            </a:r>
            <a:r>
              <a:rPr lang="en-US" altLang="ko-KR" sz="1200"/>
              <a:t>, </a:t>
            </a:r>
            <a:r>
              <a:rPr lang="ko-KR" altLang="en-US" sz="1200"/>
              <a:t>웹 문서를 불러올 때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폼에 내용을 입력할 때 발생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9A0EB9-0055-4EF4-9963-B18C51797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40"/>
          <a:stretch/>
        </p:blipFill>
        <p:spPr>
          <a:xfrm>
            <a:off x="656309" y="2859829"/>
            <a:ext cx="4559271" cy="23634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33F9CA-D144-4FC4-A9FB-DB6005AC0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94"/>
          <a:stretch/>
        </p:blipFill>
        <p:spPr>
          <a:xfrm>
            <a:off x="771095" y="5283779"/>
            <a:ext cx="4329411" cy="14181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F7F67B-5EAB-40C6-8A89-5CBF47B1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25" y="1837886"/>
            <a:ext cx="5304639" cy="22036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3F7688-BF1D-43D0-B32F-53D46A241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5" y="4421434"/>
            <a:ext cx="5419614" cy="21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4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3662</TotalTime>
  <Words>601</Words>
  <Application>Microsoft Office PowerPoint</Application>
  <PresentationFormat>와이드스크린</PresentationFormat>
  <Paragraphs>103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1_Office 테마</vt:lpstr>
      <vt:lpstr>15. 함수와 이벤트</vt:lpstr>
      <vt:lpstr>함수 알아보기</vt:lpstr>
      <vt:lpstr>var를 사용한 변수의 특징</vt:lpstr>
      <vt:lpstr>var를 사용한 변수의 특징</vt:lpstr>
      <vt:lpstr>let과 const의 등장</vt:lpstr>
      <vt:lpstr>재사용할 수 있는 함수 만들기</vt:lpstr>
      <vt:lpstr>함수 표현식</vt:lpstr>
      <vt:lpstr>함수 표현식</vt:lpstr>
      <vt:lpstr>이벤트와 이벤트 처리기</vt:lpstr>
      <vt:lpstr>이벤트와 이벤트 처리기</vt:lpstr>
      <vt:lpstr>DOM을 이용한 이벤트 처리기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 함수와 이벤트</dc:title>
  <dc:creator>Ko Kyunghee</dc:creator>
  <cp:lastModifiedBy>Ko Kyunghee</cp:lastModifiedBy>
  <cp:revision>28</cp:revision>
  <dcterms:created xsi:type="dcterms:W3CDTF">2021-01-16T14:06:23Z</dcterms:created>
  <dcterms:modified xsi:type="dcterms:W3CDTF">2021-02-02T15:33:46Z</dcterms:modified>
</cp:coreProperties>
</file>