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16. </a:t>
            </a:r>
            <a:r>
              <a:rPr lang="ko-KR" altLang="en-US"/>
              <a:t>자바스크립트와 객체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16-1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객체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ADF69D-F9A1-4DE5-BF41-C3083B880D7B}"/>
              </a:ext>
            </a:extLst>
          </p:cNvPr>
          <p:cNvGrpSpPr/>
          <p:nvPr/>
        </p:nvGrpSpPr>
        <p:grpSpPr>
          <a:xfrm>
            <a:off x="2308161" y="2943225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A23D14-BEEC-4BD6-97F9-02977C609B9E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16-2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C7B21-6DB2-46AA-9EB5-76E38AEE7B6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자바스크립트와 내장 객체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CDAA05C-2658-4BE9-8704-007FB447256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B4806-404C-4279-A84E-321C830DB3C3}"/>
              </a:ext>
            </a:extLst>
          </p:cNvPr>
          <p:cNvGrpSpPr/>
          <p:nvPr/>
        </p:nvGrpSpPr>
        <p:grpSpPr>
          <a:xfrm>
            <a:off x="2308161" y="3756080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8E7CA2-2369-431E-B557-6922475EFAF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16-3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AF620A-1FFF-4493-A800-487DABFE5DF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브라우저와 관련된 객체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E226F8A-5682-495B-9BB1-9FD75410855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Array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573106" y="1046552"/>
            <a:ext cx="52431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기존 배열을 바꾸지 않으면서 삭제하는 </a:t>
            </a:r>
            <a:r>
              <a:rPr lang="en-US" altLang="ko-KR" sz="1600" b="1">
                <a:latin typeface="+mn-ea"/>
              </a:rPr>
              <a:t>slice(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8E880B-FFBD-4E01-B194-64B7655F49B0}"/>
              </a:ext>
            </a:extLst>
          </p:cNvPr>
          <p:cNvSpPr/>
          <p:nvPr/>
        </p:nvSpPr>
        <p:spPr>
          <a:xfrm>
            <a:off x="573106" y="1637451"/>
            <a:ext cx="524312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여러 개 꺼낼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요소를 삭제한 후에도 기존 배열이 바뀌지 않음</a:t>
            </a:r>
            <a:endParaRPr lang="en-US" altLang="ko-KR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58FAD-FEB6-4DCF-BFD5-F06CAE81F0B5}"/>
              </a:ext>
            </a:extLst>
          </p:cNvPr>
          <p:cNvSpPr/>
          <p:nvPr/>
        </p:nvSpPr>
        <p:spPr>
          <a:xfrm>
            <a:off x="472439" y="2605359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1) </a:t>
            </a:r>
            <a:r>
              <a:rPr lang="ko-KR" altLang="en-US" sz="1200" b="1">
                <a:latin typeface="+mn-ea"/>
              </a:rPr>
              <a:t>괄호 안에 인수가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개일 경우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B5603-3540-4DEB-9F57-B1624D413CCB}"/>
              </a:ext>
            </a:extLst>
          </p:cNvPr>
          <p:cNvSpPr/>
          <p:nvPr/>
        </p:nvSpPr>
        <p:spPr>
          <a:xfrm>
            <a:off x="651465" y="2938976"/>
            <a:ext cx="46252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인수가 지정한 인덱스의 요소부터 마지막 요소까지 꺼내서 반환</a:t>
            </a:r>
            <a:endParaRPr lang="en-US" altLang="ko-KR" sz="1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24281B-6FC7-4B32-840F-982E4BECC5FD}"/>
              </a:ext>
            </a:extLst>
          </p:cNvPr>
          <p:cNvSpPr/>
          <p:nvPr/>
        </p:nvSpPr>
        <p:spPr>
          <a:xfrm>
            <a:off x="6333469" y="1221176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2) </a:t>
            </a:r>
            <a:r>
              <a:rPr lang="ko-KR" altLang="en-US" sz="1200" b="1">
                <a:latin typeface="+mn-ea"/>
              </a:rPr>
              <a:t>괄호 안에 인수가 </a:t>
            </a:r>
            <a:r>
              <a:rPr lang="en-US" altLang="ko-KR" sz="1200" b="1">
                <a:latin typeface="+mn-ea"/>
              </a:rPr>
              <a:t>2</a:t>
            </a:r>
            <a:r>
              <a:rPr lang="ko-KR" altLang="en-US" sz="1200" b="1">
                <a:latin typeface="+mn-ea"/>
              </a:rPr>
              <a:t>개일 경우</a:t>
            </a:r>
            <a:endParaRPr lang="en-US" altLang="ko-KR" sz="12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4BC15-6DAA-431A-99F5-927DA04F3413}"/>
              </a:ext>
            </a:extLst>
          </p:cNvPr>
          <p:cNvSpPr/>
          <p:nvPr/>
        </p:nvSpPr>
        <p:spPr>
          <a:xfrm>
            <a:off x="6512494" y="1554793"/>
            <a:ext cx="510638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첫 번째 인수는 시작 인덱스</a:t>
            </a:r>
            <a:r>
              <a:rPr lang="en-US" altLang="ko-KR" sz="1200"/>
              <a:t>, </a:t>
            </a:r>
            <a:r>
              <a:rPr lang="ko-KR" altLang="en-US" sz="1200"/>
              <a:t>두 번째 인수는 끝 인덱스의 직전 인덱스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60E77D-7FF1-4946-AFA8-943BA319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7" y="3429000"/>
            <a:ext cx="5933862" cy="750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A89E32-9562-4334-A783-F97D1635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71" y="4311255"/>
            <a:ext cx="2058146" cy="6860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0272C0-1FBC-4115-982D-E5B2244B4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94" y="2032233"/>
            <a:ext cx="5106383" cy="8939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8E93C0-D792-4D64-BAB0-44F52F463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926" y="3070052"/>
            <a:ext cx="1777939" cy="5812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650E2-BF89-47C8-8623-A08ADFB8F8C1}"/>
              </a:ext>
            </a:extLst>
          </p:cNvPr>
          <p:cNvSpPr txBox="1"/>
          <p:nvPr/>
        </p:nvSpPr>
        <p:spPr>
          <a:xfrm>
            <a:off x="6870584" y="4518315"/>
            <a:ext cx="4653145" cy="1441613"/>
          </a:xfrm>
          <a:custGeom>
            <a:avLst/>
            <a:gdLst>
              <a:gd name="connsiteX0" fmla="*/ 0 w 4653145"/>
              <a:gd name="connsiteY0" fmla="*/ 0 h 1441613"/>
              <a:gd name="connsiteX1" fmla="*/ 488580 w 4653145"/>
              <a:gd name="connsiteY1" fmla="*/ 0 h 1441613"/>
              <a:gd name="connsiteX2" fmla="*/ 1023692 w 4653145"/>
              <a:gd name="connsiteY2" fmla="*/ 0 h 1441613"/>
              <a:gd name="connsiteX3" fmla="*/ 1558804 w 4653145"/>
              <a:gd name="connsiteY3" fmla="*/ 0 h 1441613"/>
              <a:gd name="connsiteX4" fmla="*/ 2047384 w 4653145"/>
              <a:gd name="connsiteY4" fmla="*/ 0 h 1441613"/>
              <a:gd name="connsiteX5" fmla="*/ 2675558 w 4653145"/>
              <a:gd name="connsiteY5" fmla="*/ 0 h 1441613"/>
              <a:gd name="connsiteX6" fmla="*/ 3117607 w 4653145"/>
              <a:gd name="connsiteY6" fmla="*/ 0 h 1441613"/>
              <a:gd name="connsiteX7" fmla="*/ 3606187 w 4653145"/>
              <a:gd name="connsiteY7" fmla="*/ 0 h 1441613"/>
              <a:gd name="connsiteX8" fmla="*/ 4653145 w 4653145"/>
              <a:gd name="connsiteY8" fmla="*/ 0 h 1441613"/>
              <a:gd name="connsiteX9" fmla="*/ 4653145 w 4653145"/>
              <a:gd name="connsiteY9" fmla="*/ 494954 h 1441613"/>
              <a:gd name="connsiteX10" fmla="*/ 4653145 w 4653145"/>
              <a:gd name="connsiteY10" fmla="*/ 961075 h 1441613"/>
              <a:gd name="connsiteX11" fmla="*/ 4653145 w 4653145"/>
              <a:gd name="connsiteY11" fmla="*/ 1441613 h 1441613"/>
              <a:gd name="connsiteX12" fmla="*/ 4024970 w 4653145"/>
              <a:gd name="connsiteY12" fmla="*/ 1441613 h 1441613"/>
              <a:gd name="connsiteX13" fmla="*/ 3396796 w 4653145"/>
              <a:gd name="connsiteY13" fmla="*/ 1441613 h 1441613"/>
              <a:gd name="connsiteX14" fmla="*/ 2954747 w 4653145"/>
              <a:gd name="connsiteY14" fmla="*/ 1441613 h 1441613"/>
              <a:gd name="connsiteX15" fmla="*/ 2466167 w 4653145"/>
              <a:gd name="connsiteY15" fmla="*/ 1441613 h 1441613"/>
              <a:gd name="connsiteX16" fmla="*/ 2024118 w 4653145"/>
              <a:gd name="connsiteY16" fmla="*/ 1441613 h 1441613"/>
              <a:gd name="connsiteX17" fmla="*/ 1395944 w 4653145"/>
              <a:gd name="connsiteY17" fmla="*/ 1441613 h 1441613"/>
              <a:gd name="connsiteX18" fmla="*/ 953895 w 4653145"/>
              <a:gd name="connsiteY18" fmla="*/ 1441613 h 1441613"/>
              <a:gd name="connsiteX19" fmla="*/ 0 w 4653145"/>
              <a:gd name="connsiteY19" fmla="*/ 1441613 h 1441613"/>
              <a:gd name="connsiteX20" fmla="*/ 0 w 4653145"/>
              <a:gd name="connsiteY20" fmla="*/ 961075 h 1441613"/>
              <a:gd name="connsiteX21" fmla="*/ 0 w 4653145"/>
              <a:gd name="connsiteY21" fmla="*/ 509370 h 1441613"/>
              <a:gd name="connsiteX22" fmla="*/ 0 w 4653145"/>
              <a:gd name="connsiteY22" fmla="*/ 0 h 144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53145" h="1441613" fill="none" extrusionOk="0">
                <a:moveTo>
                  <a:pt x="0" y="0"/>
                </a:moveTo>
                <a:cubicBezTo>
                  <a:pt x="103082" y="-25324"/>
                  <a:pt x="372758" y="49742"/>
                  <a:pt x="488580" y="0"/>
                </a:cubicBezTo>
                <a:cubicBezTo>
                  <a:pt x="604402" y="-49742"/>
                  <a:pt x="898925" y="21565"/>
                  <a:pt x="1023692" y="0"/>
                </a:cubicBezTo>
                <a:cubicBezTo>
                  <a:pt x="1148459" y="-21565"/>
                  <a:pt x="1338525" y="30755"/>
                  <a:pt x="1558804" y="0"/>
                </a:cubicBezTo>
                <a:cubicBezTo>
                  <a:pt x="1779083" y="-30755"/>
                  <a:pt x="1930815" y="2826"/>
                  <a:pt x="2047384" y="0"/>
                </a:cubicBezTo>
                <a:cubicBezTo>
                  <a:pt x="2163953" y="-2826"/>
                  <a:pt x="2536794" y="19490"/>
                  <a:pt x="2675558" y="0"/>
                </a:cubicBezTo>
                <a:cubicBezTo>
                  <a:pt x="2814322" y="-19490"/>
                  <a:pt x="2896747" y="7594"/>
                  <a:pt x="3117607" y="0"/>
                </a:cubicBezTo>
                <a:cubicBezTo>
                  <a:pt x="3338467" y="-7594"/>
                  <a:pt x="3367263" y="28337"/>
                  <a:pt x="3606187" y="0"/>
                </a:cubicBezTo>
                <a:cubicBezTo>
                  <a:pt x="3845111" y="-28337"/>
                  <a:pt x="4242292" y="16375"/>
                  <a:pt x="4653145" y="0"/>
                </a:cubicBezTo>
                <a:cubicBezTo>
                  <a:pt x="4659749" y="159856"/>
                  <a:pt x="4596804" y="345005"/>
                  <a:pt x="4653145" y="494954"/>
                </a:cubicBezTo>
                <a:cubicBezTo>
                  <a:pt x="4709486" y="644903"/>
                  <a:pt x="4650166" y="755590"/>
                  <a:pt x="4653145" y="961075"/>
                </a:cubicBezTo>
                <a:cubicBezTo>
                  <a:pt x="4656124" y="1166560"/>
                  <a:pt x="4634555" y="1231347"/>
                  <a:pt x="4653145" y="1441613"/>
                </a:cubicBezTo>
                <a:cubicBezTo>
                  <a:pt x="4411814" y="1514973"/>
                  <a:pt x="4272427" y="1378897"/>
                  <a:pt x="4024970" y="1441613"/>
                </a:cubicBezTo>
                <a:cubicBezTo>
                  <a:pt x="3777514" y="1504329"/>
                  <a:pt x="3535312" y="1430380"/>
                  <a:pt x="3396796" y="1441613"/>
                </a:cubicBezTo>
                <a:cubicBezTo>
                  <a:pt x="3258280" y="1452846"/>
                  <a:pt x="3136676" y="1427800"/>
                  <a:pt x="2954747" y="1441613"/>
                </a:cubicBezTo>
                <a:cubicBezTo>
                  <a:pt x="2772818" y="1455426"/>
                  <a:pt x="2644877" y="1430850"/>
                  <a:pt x="2466167" y="1441613"/>
                </a:cubicBezTo>
                <a:cubicBezTo>
                  <a:pt x="2287457" y="1452376"/>
                  <a:pt x="2243944" y="1414940"/>
                  <a:pt x="2024118" y="1441613"/>
                </a:cubicBezTo>
                <a:cubicBezTo>
                  <a:pt x="1804292" y="1468286"/>
                  <a:pt x="1625558" y="1428444"/>
                  <a:pt x="1395944" y="1441613"/>
                </a:cubicBezTo>
                <a:cubicBezTo>
                  <a:pt x="1166330" y="1454782"/>
                  <a:pt x="1173200" y="1424793"/>
                  <a:pt x="953895" y="1441613"/>
                </a:cubicBezTo>
                <a:cubicBezTo>
                  <a:pt x="734590" y="1458433"/>
                  <a:pt x="224918" y="1337733"/>
                  <a:pt x="0" y="1441613"/>
                </a:cubicBezTo>
                <a:cubicBezTo>
                  <a:pt x="-46427" y="1331842"/>
                  <a:pt x="24913" y="1125193"/>
                  <a:pt x="0" y="961075"/>
                </a:cubicBezTo>
                <a:cubicBezTo>
                  <a:pt x="-24913" y="796957"/>
                  <a:pt x="42582" y="643338"/>
                  <a:pt x="0" y="509370"/>
                </a:cubicBezTo>
                <a:cubicBezTo>
                  <a:pt x="-42582" y="375403"/>
                  <a:pt x="12410" y="111551"/>
                  <a:pt x="0" y="0"/>
                </a:cubicBezTo>
                <a:close/>
              </a:path>
              <a:path w="4653145" h="1441613" stroke="0" extrusionOk="0">
                <a:moveTo>
                  <a:pt x="0" y="0"/>
                </a:moveTo>
                <a:cubicBezTo>
                  <a:pt x="174158" y="-40374"/>
                  <a:pt x="484261" y="48164"/>
                  <a:pt x="674706" y="0"/>
                </a:cubicBezTo>
                <a:cubicBezTo>
                  <a:pt x="865151" y="-48164"/>
                  <a:pt x="1003648" y="45664"/>
                  <a:pt x="1256349" y="0"/>
                </a:cubicBezTo>
                <a:cubicBezTo>
                  <a:pt x="1509050" y="-45664"/>
                  <a:pt x="1532068" y="21390"/>
                  <a:pt x="1698398" y="0"/>
                </a:cubicBezTo>
                <a:cubicBezTo>
                  <a:pt x="1864728" y="-21390"/>
                  <a:pt x="2134896" y="1319"/>
                  <a:pt x="2326573" y="0"/>
                </a:cubicBezTo>
                <a:cubicBezTo>
                  <a:pt x="2518250" y="-1319"/>
                  <a:pt x="2618404" y="56379"/>
                  <a:pt x="2815153" y="0"/>
                </a:cubicBezTo>
                <a:cubicBezTo>
                  <a:pt x="3011902" y="-56379"/>
                  <a:pt x="3241489" y="17473"/>
                  <a:pt x="3489859" y="0"/>
                </a:cubicBezTo>
                <a:cubicBezTo>
                  <a:pt x="3738229" y="-17473"/>
                  <a:pt x="3892906" y="9678"/>
                  <a:pt x="4024970" y="0"/>
                </a:cubicBezTo>
                <a:cubicBezTo>
                  <a:pt x="4157034" y="-9678"/>
                  <a:pt x="4347558" y="45434"/>
                  <a:pt x="4653145" y="0"/>
                </a:cubicBezTo>
                <a:cubicBezTo>
                  <a:pt x="4671307" y="155696"/>
                  <a:pt x="4616693" y="381272"/>
                  <a:pt x="4653145" y="494954"/>
                </a:cubicBezTo>
                <a:cubicBezTo>
                  <a:pt x="4689597" y="608636"/>
                  <a:pt x="4604417" y="881710"/>
                  <a:pt x="4653145" y="989908"/>
                </a:cubicBezTo>
                <a:cubicBezTo>
                  <a:pt x="4701873" y="1098106"/>
                  <a:pt x="4619906" y="1221285"/>
                  <a:pt x="4653145" y="1441613"/>
                </a:cubicBezTo>
                <a:cubicBezTo>
                  <a:pt x="4496197" y="1447495"/>
                  <a:pt x="4328911" y="1434499"/>
                  <a:pt x="4071502" y="1441613"/>
                </a:cubicBezTo>
                <a:cubicBezTo>
                  <a:pt x="3814093" y="1448727"/>
                  <a:pt x="3680831" y="1421708"/>
                  <a:pt x="3536390" y="1441613"/>
                </a:cubicBezTo>
                <a:cubicBezTo>
                  <a:pt x="3391949" y="1461518"/>
                  <a:pt x="3202751" y="1420431"/>
                  <a:pt x="2908216" y="1441613"/>
                </a:cubicBezTo>
                <a:cubicBezTo>
                  <a:pt x="2613681" y="1462795"/>
                  <a:pt x="2580176" y="1396435"/>
                  <a:pt x="2466167" y="1441613"/>
                </a:cubicBezTo>
                <a:cubicBezTo>
                  <a:pt x="2352158" y="1486791"/>
                  <a:pt x="1952350" y="1434301"/>
                  <a:pt x="1791461" y="1441613"/>
                </a:cubicBezTo>
                <a:cubicBezTo>
                  <a:pt x="1630572" y="1448925"/>
                  <a:pt x="1398422" y="1401188"/>
                  <a:pt x="1163286" y="1441613"/>
                </a:cubicBezTo>
                <a:cubicBezTo>
                  <a:pt x="928151" y="1482038"/>
                  <a:pt x="787181" y="1434004"/>
                  <a:pt x="674706" y="1441613"/>
                </a:cubicBezTo>
                <a:cubicBezTo>
                  <a:pt x="562231" y="1449222"/>
                  <a:pt x="255178" y="1429031"/>
                  <a:pt x="0" y="1441613"/>
                </a:cubicBezTo>
                <a:cubicBezTo>
                  <a:pt x="-15322" y="1231990"/>
                  <a:pt x="47082" y="1096807"/>
                  <a:pt x="0" y="975491"/>
                </a:cubicBezTo>
                <a:cubicBezTo>
                  <a:pt x="-47082" y="854175"/>
                  <a:pt x="23489" y="569388"/>
                  <a:pt x="0" y="466122"/>
                </a:cubicBezTo>
                <a:cubicBezTo>
                  <a:pt x="-23489" y="362856"/>
                  <a:pt x="47513" y="133806"/>
                  <a:pt x="0" y="0"/>
                </a:cubicBezTo>
                <a:close/>
              </a:path>
            </a:pathLst>
          </a:custGeom>
          <a:solidFill>
            <a:srgbClr val="FFFFE5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42790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slice() </a:t>
            </a:r>
            <a:r>
              <a:rPr lang="ko-KR" altLang="en-US" sz="1200"/>
              <a:t>메서드는 기존 배열에 영향을 주지 않지만</a:t>
            </a:r>
            <a:r>
              <a:rPr lang="en-US" altLang="ko-KR" sz="1200"/>
              <a:t>, splice() </a:t>
            </a:r>
            <a:r>
              <a:rPr lang="ko-KR" altLang="en-US" sz="1200"/>
              <a:t>메서드는 요소를 추가</a:t>
            </a:r>
            <a:r>
              <a:rPr lang="en-US" altLang="ko-KR" sz="1200"/>
              <a:t>·</a:t>
            </a:r>
            <a:r>
              <a:rPr lang="ko-KR" altLang="en-US" sz="1200"/>
              <a:t>삭제하면 기존 배열 자체가 수정됨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ym typeface="Wingdings" panose="05000000000000000000" pitchFamily="2" charset="2"/>
              </a:rPr>
              <a:t></a:t>
            </a:r>
            <a:r>
              <a:rPr lang="ko-KR" altLang="en-US" sz="1200">
                <a:sym typeface="Wingdings" panose="05000000000000000000" pitchFamily="2" charset="2"/>
              </a:rPr>
              <a:t> 기</a:t>
            </a:r>
            <a:r>
              <a:rPr lang="ko-KR" altLang="en-US" sz="1200"/>
              <a:t>존 배열에서 꺼낸 요소로 새로운 배열을 만들어 사용하려면 </a:t>
            </a:r>
            <a:r>
              <a:rPr lang="en-US" altLang="ko-KR" sz="1200"/>
              <a:t>slice() </a:t>
            </a:r>
            <a:r>
              <a:rPr lang="ko-KR" altLang="en-US" sz="1200"/>
              <a:t>메서드를 사용하고</a:t>
            </a:r>
            <a:r>
              <a:rPr lang="en-US" altLang="ko-KR" sz="1200"/>
              <a:t>, </a:t>
            </a:r>
            <a:r>
              <a:rPr lang="ko-KR" altLang="en-US" sz="1200"/>
              <a:t>기존 배열의 일부 요소만 삭제하려면 </a:t>
            </a:r>
            <a:r>
              <a:rPr lang="en-US" altLang="ko-KR" sz="1200"/>
              <a:t>splice() </a:t>
            </a:r>
            <a:r>
              <a:rPr lang="ko-KR" altLang="en-US" sz="1200"/>
              <a:t>메서드를 선택하는 것이 좋다</a:t>
            </a:r>
          </a:p>
        </p:txBody>
      </p:sp>
    </p:spTree>
    <p:extLst>
      <p:ext uri="{BB962C8B-B14F-4D97-AF65-F5344CB8AC3E}">
        <p14:creationId xmlns:p14="http://schemas.microsoft.com/office/powerpoint/2010/main" val="301301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Date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472440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Date</a:t>
            </a:r>
            <a:r>
              <a:rPr lang="ko-KR" altLang="en-US" sz="1600" b="1">
                <a:latin typeface="+mn-ea"/>
              </a:rPr>
              <a:t> 객체 인스턴스 만들기</a:t>
            </a:r>
            <a:endParaRPr lang="en-US" altLang="ko-KR" sz="1600" b="1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58FAD-FEB6-4DCF-BFD5-F06CAE81F0B5}"/>
              </a:ext>
            </a:extLst>
          </p:cNvPr>
          <p:cNvSpPr/>
          <p:nvPr/>
        </p:nvSpPr>
        <p:spPr>
          <a:xfrm>
            <a:off x="472439" y="1733505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현재 날짜로 설정할 경우</a:t>
            </a:r>
            <a:endParaRPr lang="en-US" altLang="ko-KR" sz="1200" b="1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350FA8-B87D-4A55-BF81-969A4948B5A5}"/>
              </a:ext>
            </a:extLst>
          </p:cNvPr>
          <p:cNvSpPr/>
          <p:nvPr/>
        </p:nvSpPr>
        <p:spPr>
          <a:xfrm>
            <a:off x="472439" y="2927236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특정 날짜로 설정할 경우 </a:t>
            </a:r>
            <a:r>
              <a:rPr lang="en-US" altLang="ko-KR" sz="1200" b="1">
                <a:latin typeface="+mn-ea"/>
              </a:rPr>
              <a:t>– </a:t>
            </a:r>
            <a:r>
              <a:rPr lang="ko-KR" altLang="en-US" sz="1200">
                <a:latin typeface="+mn-ea"/>
              </a:rPr>
              <a:t>괄호 안에 날짜 또는 날짜와 시간 입력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9758F4-8A0B-4E7B-85AB-E5D55E79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87" y="2190608"/>
            <a:ext cx="2410002" cy="577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23943B-C5C8-4C6D-899B-4923CFA6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87" y="3429001"/>
            <a:ext cx="2663449" cy="581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28DDC0-1C1E-47D4-BC24-E95948CA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7" y="4288654"/>
            <a:ext cx="3101490" cy="6732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4C1A64-0B5B-41A5-987D-4EE0C9C6313B}"/>
              </a:ext>
            </a:extLst>
          </p:cNvPr>
          <p:cNvSpPr/>
          <p:nvPr/>
        </p:nvSpPr>
        <p:spPr>
          <a:xfrm>
            <a:off x="6252455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자바스크립트의 날짜와 시간 입력 방식</a:t>
            </a:r>
            <a:endParaRPr lang="en-US" altLang="ko-KR" sz="1600" b="1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EEF55-E3A2-4816-B702-2BB18EB8FE1B}"/>
              </a:ext>
            </a:extLst>
          </p:cNvPr>
          <p:cNvSpPr/>
          <p:nvPr/>
        </p:nvSpPr>
        <p:spPr>
          <a:xfrm>
            <a:off x="6344732" y="1733505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1) YYYY-MM-DD </a:t>
            </a:r>
            <a:r>
              <a:rPr lang="ko-KR" altLang="en-US" sz="1200" b="1">
                <a:latin typeface="+mn-ea"/>
              </a:rPr>
              <a:t>형식</a:t>
            </a:r>
            <a:endParaRPr lang="en-US" altLang="ko-KR" sz="1200" b="1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A66DB5-30AF-41D5-9B8F-1A98C7D22C04}"/>
              </a:ext>
            </a:extLst>
          </p:cNvPr>
          <p:cNvSpPr/>
          <p:nvPr/>
        </p:nvSpPr>
        <p:spPr>
          <a:xfrm>
            <a:off x="6344732" y="3262191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2) YYYY-MM-DDTHH </a:t>
            </a:r>
            <a:r>
              <a:rPr lang="ko-KR" altLang="en-US" sz="1200" b="1">
                <a:latin typeface="+mn-ea"/>
              </a:rPr>
              <a:t>형식</a:t>
            </a:r>
            <a:endParaRPr lang="en-US" altLang="ko-KR" sz="1200" b="1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FD9C7E-97CF-4116-B540-906A96891D5A}"/>
              </a:ext>
            </a:extLst>
          </p:cNvPr>
          <p:cNvSpPr/>
          <p:nvPr/>
        </p:nvSpPr>
        <p:spPr>
          <a:xfrm>
            <a:off x="6344732" y="4457260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3) MM/DD/YYYY </a:t>
            </a:r>
            <a:r>
              <a:rPr lang="ko-KR" altLang="en-US" sz="1200" b="1">
                <a:latin typeface="+mn-ea"/>
              </a:rPr>
              <a:t>형식</a:t>
            </a:r>
            <a:endParaRPr lang="en-US" altLang="ko-KR" sz="1200" b="1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6EE650-DE2F-46B1-9F6E-54A0E6DD1724}"/>
              </a:ext>
            </a:extLst>
          </p:cNvPr>
          <p:cNvSpPr/>
          <p:nvPr/>
        </p:nvSpPr>
        <p:spPr>
          <a:xfrm>
            <a:off x="6344732" y="5423610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4) </a:t>
            </a:r>
            <a:r>
              <a:rPr lang="ko-KR" altLang="en-US" sz="1200" b="1">
                <a:latin typeface="+mn-ea"/>
              </a:rPr>
              <a:t>이름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형식</a:t>
            </a:r>
            <a:endParaRPr lang="en-US" altLang="ko-KR" sz="1200" b="1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533BE93-E156-418C-B059-350871CEF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890" y="2143639"/>
            <a:ext cx="2792223" cy="8021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7AD72BA-3A3A-47D3-B5DD-57F8312A9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890" y="3623548"/>
            <a:ext cx="2993122" cy="60499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57C8AC-FAD9-4F8B-B559-28A29D3A1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890" y="4858562"/>
            <a:ext cx="2459766" cy="38408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8BB1DA6-FC24-4036-831C-7A05F823C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890" y="5805679"/>
            <a:ext cx="4548056" cy="402209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EF21FD-686A-458F-91C7-2272EB8F96CF}"/>
              </a:ext>
            </a:extLst>
          </p:cNvPr>
          <p:cNvCxnSpPr/>
          <p:nvPr/>
        </p:nvCxnSpPr>
        <p:spPr>
          <a:xfrm>
            <a:off x="5587068" y="1041078"/>
            <a:ext cx="0" cy="546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5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Date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472440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Date</a:t>
            </a:r>
            <a:r>
              <a:rPr lang="ko-KR" altLang="en-US" sz="1600" b="1">
                <a:latin typeface="+mn-ea"/>
              </a:rPr>
              <a:t> 객체의 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CB219-5B37-4409-B472-FB2E36E09936}"/>
              </a:ext>
            </a:extLst>
          </p:cNvPr>
          <p:cNvSpPr txBox="1"/>
          <p:nvPr/>
        </p:nvSpPr>
        <p:spPr>
          <a:xfrm>
            <a:off x="584575" y="1593907"/>
            <a:ext cx="433710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날짜</a:t>
            </a:r>
            <a:r>
              <a:rPr lang="en-US" altLang="ko-KR" sz="1200"/>
              <a:t>/</a:t>
            </a:r>
            <a:r>
              <a:rPr lang="ko-KR" altLang="en-US" sz="1200"/>
              <a:t>시간 정보를 가져오는 메서드</a:t>
            </a:r>
            <a:r>
              <a:rPr lang="en-US" altLang="ko-KR" sz="120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날짜</a:t>
            </a:r>
            <a:r>
              <a:rPr lang="en-US" altLang="ko-KR" sz="1200"/>
              <a:t>/</a:t>
            </a:r>
            <a:r>
              <a:rPr lang="ko-KR" altLang="en-US" sz="1200"/>
              <a:t>시간 정보를 설정하는 메서드</a:t>
            </a:r>
            <a:r>
              <a:rPr lang="en-US" altLang="ko-KR" sz="120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날짜</a:t>
            </a:r>
            <a:r>
              <a:rPr lang="en-US" altLang="ko-KR" sz="1200"/>
              <a:t>/</a:t>
            </a:r>
            <a:r>
              <a:rPr lang="ko-KR" altLang="en-US" sz="1200"/>
              <a:t>시간 형식을 바꿔주는 메서드로 구분됨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A2898F-8B9B-41F9-A02B-F055DE08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84" y="706581"/>
            <a:ext cx="5900244" cy="60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Math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472440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Math</a:t>
            </a:r>
            <a:r>
              <a:rPr lang="ko-KR" altLang="en-US" sz="1600" b="1">
                <a:latin typeface="+mn-ea"/>
              </a:rPr>
              <a:t> 객체의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특징</a:t>
            </a:r>
            <a:endParaRPr lang="en-US" altLang="ko-KR" sz="1600" b="1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4C1A64-0B5B-41A5-987D-4EE0C9C6313B}"/>
              </a:ext>
            </a:extLst>
          </p:cNvPr>
          <p:cNvSpPr/>
          <p:nvPr/>
        </p:nvSpPr>
        <p:spPr>
          <a:xfrm>
            <a:off x="6168565" y="909676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Math </a:t>
            </a:r>
            <a:r>
              <a:rPr lang="ko-KR" altLang="en-US" sz="1600" b="1">
                <a:latin typeface="+mn-ea"/>
              </a:rPr>
              <a:t>객체의 메서드</a:t>
            </a:r>
            <a:endParaRPr lang="en-US" altLang="ko-KR" sz="1600" b="1"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EF21FD-686A-458F-91C7-2272EB8F96CF}"/>
              </a:ext>
            </a:extLst>
          </p:cNvPr>
          <p:cNvCxnSpPr/>
          <p:nvPr/>
        </p:nvCxnSpPr>
        <p:spPr>
          <a:xfrm>
            <a:off x="5629013" y="1041078"/>
            <a:ext cx="0" cy="546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11E30E-BD41-4980-91F9-AA0DCAF90C29}"/>
              </a:ext>
            </a:extLst>
          </p:cNvPr>
          <p:cNvSpPr txBox="1"/>
          <p:nvPr/>
        </p:nvSpPr>
        <p:spPr>
          <a:xfrm>
            <a:off x="584574" y="1593907"/>
            <a:ext cx="486826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수학 계산과 관련된 메서드가 많이 포함되어 있지만 수학식에서만 사용하는 것은 아님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무작위 수가 필요하거나 반올림이 필요한 프로그램 등에서도 </a:t>
            </a:r>
            <a:r>
              <a:rPr lang="en-US" altLang="ko-KR" sz="1200"/>
              <a:t>Math </a:t>
            </a:r>
            <a:r>
              <a:rPr lang="ko-KR" altLang="en-US" sz="1200"/>
              <a:t>객체의 메서드 사용함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Math </a:t>
            </a:r>
            <a:r>
              <a:rPr lang="ko-KR" altLang="en-US" sz="1200"/>
              <a:t>객체는 인스턴스를 만들지 않고 프로퍼티와 메서드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C6ADF-5F5C-4632-ABDE-BDACF07D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6" y="3922845"/>
            <a:ext cx="3301902" cy="236050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8FA6EE-61FB-4C85-B9B6-345B45186426}"/>
              </a:ext>
            </a:extLst>
          </p:cNvPr>
          <p:cNvSpPr/>
          <p:nvPr/>
        </p:nvSpPr>
        <p:spPr>
          <a:xfrm>
            <a:off x="472439" y="3408457"/>
            <a:ext cx="398344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Math </a:t>
            </a:r>
            <a:r>
              <a:rPr lang="ko-KR" altLang="en-US" sz="1600" b="1">
                <a:latin typeface="+mn-ea"/>
              </a:rPr>
              <a:t>객체의 프로퍼티</a:t>
            </a:r>
            <a:endParaRPr lang="en-US" altLang="ko-KR" sz="1600" b="1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325CA-DB3B-4AEC-AF9F-83711ACF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7256"/>
            <a:ext cx="5226343" cy="52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관련 객체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639D2-9D49-4ADB-AE1B-4C965A37908B}"/>
              </a:ext>
            </a:extLst>
          </p:cNvPr>
          <p:cNvSpPr/>
          <p:nvPr/>
        </p:nvSpPr>
        <p:spPr>
          <a:xfrm>
            <a:off x="472440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브라우저 관련 객체의 계층 구조</a:t>
            </a:r>
            <a:endParaRPr lang="en-US" altLang="ko-KR" sz="1600" b="1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5064B-24C9-4944-824A-DD9D1483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0" y="1642014"/>
            <a:ext cx="5534025" cy="4714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EFAB70-2A0C-4C3D-BA2B-CA3816A4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65" y="1533875"/>
            <a:ext cx="5996643" cy="22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관련 객체 </a:t>
            </a:r>
            <a:r>
              <a:rPr lang="en-US" altLang="ko-KR"/>
              <a:t>– window </a:t>
            </a:r>
            <a:r>
              <a:rPr lang="ko-KR" altLang="en-US"/>
              <a:t>객체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639D2-9D49-4ADB-AE1B-4C965A37908B}"/>
              </a:ext>
            </a:extLst>
          </p:cNvPr>
          <p:cNvSpPr/>
          <p:nvPr/>
        </p:nvSpPr>
        <p:spPr>
          <a:xfrm>
            <a:off x="472440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window</a:t>
            </a:r>
            <a:r>
              <a:rPr lang="ko-KR" altLang="en-US" sz="1600" b="1">
                <a:latin typeface="+mn-ea"/>
              </a:rPr>
              <a:t> 객체의 프로퍼티</a:t>
            </a:r>
            <a:endParaRPr lang="en-US" altLang="ko-KR" sz="16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EF295-4F4B-4DF5-933D-67E60A43A038}"/>
              </a:ext>
            </a:extLst>
          </p:cNvPr>
          <p:cNvSpPr/>
          <p:nvPr/>
        </p:nvSpPr>
        <p:spPr>
          <a:xfrm>
            <a:off x="6194003" y="1009720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window</a:t>
            </a:r>
            <a:r>
              <a:rPr lang="ko-KR" altLang="en-US" sz="1600" b="1">
                <a:latin typeface="+mn-ea"/>
              </a:rPr>
              <a:t> 객체의 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D2575-E445-4A68-A8E5-2288DDF33EB7}"/>
              </a:ext>
            </a:extLst>
          </p:cNvPr>
          <p:cNvSpPr txBox="1"/>
          <p:nvPr/>
        </p:nvSpPr>
        <p:spPr>
          <a:xfrm>
            <a:off x="472439" y="1577130"/>
            <a:ext cx="4426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주로 웹 브라우저 창의 정보를 가져오거나 값을 바꿀 때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499BCD-3620-4F27-9CE9-9C5CDFE4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9" y="1910938"/>
            <a:ext cx="5184527" cy="4810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DC1302-4359-4695-AD9F-14E17D76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64" y="1854129"/>
            <a:ext cx="4975065" cy="469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787FB9-F786-4438-A593-0A43D85C23BA}"/>
              </a:ext>
            </a:extLst>
          </p:cNvPr>
          <p:cNvSpPr txBox="1"/>
          <p:nvPr/>
        </p:nvSpPr>
        <p:spPr>
          <a:xfrm>
            <a:off x="6194003" y="1512599"/>
            <a:ext cx="599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window </a:t>
            </a:r>
            <a:r>
              <a:rPr lang="ko-KR" altLang="en-US" sz="1200"/>
              <a:t>객체는 기본 객체이므로 ‘</a:t>
            </a:r>
            <a:r>
              <a:rPr lang="en-US" altLang="ko-KR" sz="1200"/>
              <a:t>window.’</a:t>
            </a:r>
            <a:r>
              <a:rPr lang="ko-KR" altLang="en-US" sz="1200"/>
              <a:t>를 생략하고 메서드 이름만 사용해도 됨</a:t>
            </a:r>
          </a:p>
        </p:txBody>
      </p:sp>
    </p:spTree>
    <p:extLst>
      <p:ext uri="{BB962C8B-B14F-4D97-AF65-F5344CB8AC3E}">
        <p14:creationId xmlns:p14="http://schemas.microsoft.com/office/powerpoint/2010/main" val="134356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관련 객체 </a:t>
            </a:r>
            <a:r>
              <a:rPr lang="en-US" altLang="ko-KR"/>
              <a:t>– navigator </a:t>
            </a:r>
            <a:r>
              <a:rPr lang="ko-KR" altLang="en-US"/>
              <a:t>객체</a:t>
            </a:r>
            <a:r>
              <a:rPr lang="en-US" altLang="ko-KR"/>
              <a:t>, history </a:t>
            </a:r>
            <a:r>
              <a:rPr lang="ko-KR" altLang="en-US"/>
              <a:t>객체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639D2-9D49-4ADB-AE1B-4C965A37908B}"/>
              </a:ext>
            </a:extLst>
          </p:cNvPr>
          <p:cNvSpPr/>
          <p:nvPr/>
        </p:nvSpPr>
        <p:spPr>
          <a:xfrm>
            <a:off x="472440" y="1041078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navigator</a:t>
            </a:r>
            <a:r>
              <a:rPr lang="ko-KR" altLang="en-US" sz="1600" b="1">
                <a:latin typeface="+mn-ea"/>
              </a:rPr>
              <a:t> 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EF295-4F4B-4DF5-933D-67E60A43A038}"/>
              </a:ext>
            </a:extLst>
          </p:cNvPr>
          <p:cNvSpPr/>
          <p:nvPr/>
        </p:nvSpPr>
        <p:spPr>
          <a:xfrm>
            <a:off x="6194003" y="1009720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history</a:t>
            </a:r>
            <a:r>
              <a:rPr lang="ko-KR" altLang="en-US" sz="1600" b="1">
                <a:latin typeface="+mn-ea"/>
              </a:rPr>
              <a:t> 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D2575-E445-4A68-A8E5-2288DDF33EB7}"/>
              </a:ext>
            </a:extLst>
          </p:cNvPr>
          <p:cNvSpPr txBox="1"/>
          <p:nvPr/>
        </p:nvSpPr>
        <p:spPr>
          <a:xfrm>
            <a:off x="472438" y="1577130"/>
            <a:ext cx="472873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사용하는 브라우저가 많아지고</a:t>
            </a:r>
            <a:r>
              <a:rPr lang="en-US" altLang="ko-KR" sz="1200"/>
              <a:t>, </a:t>
            </a:r>
            <a:r>
              <a:rPr lang="ko-KR" altLang="en-US" sz="1200"/>
              <a:t>웹 애플리케이션이 등장하면서 </a:t>
            </a:r>
            <a:r>
              <a:rPr lang="en-US" altLang="ko-KR" sz="1200"/>
              <a:t>navigator </a:t>
            </a:r>
            <a:r>
              <a:rPr lang="ko-KR" altLang="en-US" sz="1200"/>
              <a:t>객체에 여러 프로퍼티가 등장하고 있음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일부 브라우저에서만 지원하는 프로퍼티도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87FB9-F786-4438-A593-0A43D85C23BA}"/>
              </a:ext>
            </a:extLst>
          </p:cNvPr>
          <p:cNvSpPr txBox="1"/>
          <p:nvPr/>
        </p:nvSpPr>
        <p:spPr>
          <a:xfrm>
            <a:off x="6194003" y="1508178"/>
            <a:ext cx="38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방문한 사이트 주소가 배열 형태로 저장됨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F060D-0572-412E-98A5-C288F057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8" y="3190781"/>
            <a:ext cx="5154933" cy="1918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833EC9-77C3-47A9-A99E-E4EFF1E5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03" y="2493179"/>
            <a:ext cx="5498372" cy="1989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7EADCD-F654-4EE2-B3BA-64409CF6E5B3}"/>
              </a:ext>
            </a:extLst>
          </p:cNvPr>
          <p:cNvSpPr txBox="1"/>
          <p:nvPr/>
        </p:nvSpPr>
        <p:spPr>
          <a:xfrm>
            <a:off x="472438" y="2754856"/>
            <a:ext cx="21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주요 프로퍼티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7DA21-58B1-4E51-B212-B7191B1C521B}"/>
              </a:ext>
            </a:extLst>
          </p:cNvPr>
          <p:cNvSpPr txBox="1"/>
          <p:nvPr/>
        </p:nvSpPr>
        <p:spPr>
          <a:xfrm>
            <a:off x="6194003" y="2131746"/>
            <a:ext cx="2766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프로퍼티와 메서드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7515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관련 객체 </a:t>
            </a:r>
            <a:r>
              <a:rPr lang="en-US" altLang="ko-KR"/>
              <a:t>– location </a:t>
            </a:r>
            <a:r>
              <a:rPr lang="ko-KR" altLang="en-US"/>
              <a:t>객체</a:t>
            </a:r>
            <a:r>
              <a:rPr lang="en-US" altLang="ko-KR"/>
              <a:t>, screen </a:t>
            </a:r>
            <a:r>
              <a:rPr lang="ko-KR" altLang="en-US"/>
              <a:t>객체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639D2-9D49-4ADB-AE1B-4C965A37908B}"/>
              </a:ext>
            </a:extLst>
          </p:cNvPr>
          <p:cNvSpPr/>
          <p:nvPr/>
        </p:nvSpPr>
        <p:spPr>
          <a:xfrm>
            <a:off x="472438" y="885477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location</a:t>
            </a:r>
            <a:r>
              <a:rPr lang="ko-KR" altLang="en-US" sz="1600" b="1">
                <a:latin typeface="+mn-ea"/>
              </a:rPr>
              <a:t> 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FEF295-4F4B-4DF5-933D-67E60A43A038}"/>
              </a:ext>
            </a:extLst>
          </p:cNvPr>
          <p:cNvSpPr/>
          <p:nvPr/>
        </p:nvSpPr>
        <p:spPr>
          <a:xfrm>
            <a:off x="6194003" y="1009720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screen </a:t>
            </a:r>
            <a:r>
              <a:rPr lang="ko-KR" altLang="en-US" sz="1600" b="1">
                <a:latin typeface="+mn-ea"/>
              </a:rPr>
              <a:t>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D2575-E445-4A68-A8E5-2288DDF33EB7}"/>
              </a:ext>
            </a:extLst>
          </p:cNvPr>
          <p:cNvSpPr txBox="1"/>
          <p:nvPr/>
        </p:nvSpPr>
        <p:spPr>
          <a:xfrm>
            <a:off x="472438" y="1336168"/>
            <a:ext cx="472873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현재 문서의 </a:t>
            </a:r>
            <a:r>
              <a:rPr lang="en-US" altLang="ko-KR" sz="1200"/>
              <a:t>URL </a:t>
            </a:r>
            <a:r>
              <a:rPr lang="ko-KR" altLang="en-US" sz="1200"/>
              <a:t>주소 정보가 담겨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 정보를 편집해서 브라우저 창에 열 사이트</a:t>
            </a:r>
            <a:r>
              <a:rPr lang="en-US" altLang="ko-KR" sz="1200"/>
              <a:t>/</a:t>
            </a:r>
            <a:r>
              <a:rPr lang="ko-KR" altLang="en-US" sz="1200"/>
              <a:t>문서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87FB9-F786-4438-A593-0A43D85C23BA}"/>
              </a:ext>
            </a:extLst>
          </p:cNvPr>
          <p:cNvSpPr txBox="1"/>
          <p:nvPr/>
        </p:nvSpPr>
        <p:spPr>
          <a:xfrm>
            <a:off x="6194003" y="1508178"/>
            <a:ext cx="38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사용자의</a:t>
            </a:r>
            <a:r>
              <a:rPr lang="en-US" altLang="ko-KR" sz="1200"/>
              <a:t> </a:t>
            </a:r>
            <a:r>
              <a:rPr lang="ko-KR" altLang="en-US" sz="1200"/>
              <a:t>화면 크기</a:t>
            </a:r>
            <a:r>
              <a:rPr lang="en-US" altLang="ko-KR" sz="1200"/>
              <a:t>, </a:t>
            </a:r>
            <a:r>
              <a:rPr lang="ko-KR" altLang="en-US" sz="1200"/>
              <a:t>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BDA6D-39EE-4643-AE05-306D77A2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8" y="2066615"/>
            <a:ext cx="5498373" cy="44870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8C6845-84FF-46E3-80E8-F8B41DE5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91" y="2083064"/>
            <a:ext cx="5383854" cy="28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7B028-7499-4F07-8D86-558C5DAFC46E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객체</a:t>
            </a:r>
            <a:r>
              <a:rPr lang="en-US" altLang="ko-KR" sz="1600" b="1">
                <a:latin typeface="+mn-ea"/>
              </a:rPr>
              <a:t>(object)</a:t>
            </a:r>
            <a:r>
              <a:rPr lang="ko-KR" altLang="en-US" sz="1600" b="1">
                <a:latin typeface="+mn-ea"/>
              </a:rPr>
              <a:t>란</a:t>
            </a:r>
            <a:endParaRPr lang="en-US" altLang="ko-KR" sz="1600" b="1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98831-CF35-4B37-BCD8-339E2B262ECA}"/>
              </a:ext>
            </a:extLst>
          </p:cNvPr>
          <p:cNvSpPr/>
          <p:nvPr/>
        </p:nvSpPr>
        <p:spPr>
          <a:xfrm>
            <a:off x="503338" y="1649936"/>
            <a:ext cx="505017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프로그램에서 인식할 수 있는 모든 대상</a:t>
            </a:r>
            <a:endParaRPr lang="en-US" altLang="ko-KR" sz="1200">
              <a:latin typeface="TDc_SSiMyungJo_120_OTF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데이터를 저장하고 처리하는 기본 단위</a:t>
            </a:r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02F2F-2A71-4DC0-96D5-CA0B3CD9EF25}"/>
              </a:ext>
            </a:extLst>
          </p:cNvPr>
          <p:cNvSpPr/>
          <p:nvPr/>
        </p:nvSpPr>
        <p:spPr>
          <a:xfrm>
            <a:off x="503338" y="2519317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자바스크립트 객체</a:t>
            </a:r>
            <a:endParaRPr lang="en-US" altLang="ko-KR" sz="14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984F61-A130-4747-B8A3-DE9D60A96D6E}"/>
              </a:ext>
            </a:extLst>
          </p:cNvPr>
          <p:cNvSpPr/>
          <p:nvPr/>
        </p:nvSpPr>
        <p:spPr>
          <a:xfrm>
            <a:off x="503338" y="2856586"/>
            <a:ext cx="5243121" cy="144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자바스크립트 안에 미리 객체로 정의해 놓은 것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문서 객체 모델</a:t>
            </a:r>
            <a:r>
              <a:rPr lang="en-US" altLang="ko-KR" sz="1200">
                <a:latin typeface="TDc_SSiMyungJo_120_OTF"/>
              </a:rPr>
              <a:t>(DOM) : </a:t>
            </a:r>
            <a:r>
              <a:rPr lang="ko-KR" altLang="en-US" sz="1200">
                <a:latin typeface="TDc_SSiMyungJo_120_OTF"/>
              </a:rPr>
              <a:t>문서 뿐만 아니라 웹 문서 안에 포함된 이미지</a:t>
            </a:r>
            <a:r>
              <a:rPr lang="en-US" altLang="ko-KR" sz="1200">
                <a:latin typeface="TDc_SSiMyungJo_120_OTF"/>
              </a:rPr>
              <a:t>·</a:t>
            </a:r>
            <a:r>
              <a:rPr lang="ko-KR" altLang="en-US" sz="1200">
                <a:latin typeface="TDc_SSiMyungJo_120_OTF"/>
              </a:rPr>
              <a:t>링크</a:t>
            </a:r>
            <a:r>
              <a:rPr lang="en-US" altLang="ko-KR" sz="1200">
                <a:latin typeface="TDc_SSiMyungJo_120_OTF"/>
              </a:rPr>
              <a:t>·</a:t>
            </a:r>
            <a:r>
              <a:rPr lang="ko-KR" altLang="en-US" sz="1200">
                <a:latin typeface="TDc_SSiMyungJo_120_OTF"/>
              </a:rPr>
              <a:t>텍스트 필드 등을 모두 별도의 객체로 관리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브라우저 관련 객체</a:t>
            </a:r>
            <a:r>
              <a:rPr lang="en-US" altLang="ko-KR" sz="1200">
                <a:latin typeface="TDc_SSiMyungJo_120_OTF"/>
              </a:rPr>
              <a:t> : </a:t>
            </a:r>
            <a:r>
              <a:rPr lang="ko-KR" altLang="en-US" sz="1200">
                <a:latin typeface="TDc_SSiMyungJo_120_OTF"/>
              </a:rPr>
              <a:t>웹 브라우저 정보를 객체로 관리</a:t>
            </a:r>
            <a:endParaRPr lang="en-US" altLang="ko-KR" sz="1200">
              <a:latin typeface="TDc_SSiMyungJo_120_OTF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내장 객체 </a:t>
            </a:r>
            <a:r>
              <a:rPr lang="en-US" altLang="ko-KR" sz="1200">
                <a:latin typeface="TDc_SSiMyungJo_120_OTF"/>
              </a:rPr>
              <a:t>: </a:t>
            </a:r>
            <a:r>
              <a:rPr lang="ko-KR" altLang="en-US" sz="1200">
                <a:latin typeface="TDc_SSiMyungJo_120_OTF"/>
              </a:rPr>
              <a:t>웹 프로그래밍에서 자주 사용하는 요소를 객체로 정의해 놓음</a:t>
            </a:r>
            <a:r>
              <a:rPr lang="en-US" altLang="ko-KR" sz="1200">
                <a:latin typeface="TDc_SSiMyungJo_120_OTF"/>
              </a:rPr>
              <a:t>.</a:t>
            </a:r>
            <a:endParaRPr lang="ko-KR" altLang="en-US" sz="1200">
              <a:latin typeface="TDc_SSiMyungJo_120_OTF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A96297-BD09-490B-B29F-43197CEDF520}"/>
              </a:ext>
            </a:extLst>
          </p:cNvPr>
          <p:cNvSpPr/>
          <p:nvPr/>
        </p:nvSpPr>
        <p:spPr>
          <a:xfrm>
            <a:off x="503338" y="4454103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사용자 정의 객체</a:t>
            </a:r>
            <a:endParaRPr lang="en-US" altLang="ko-KR" sz="1400" b="1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F7DF7-2642-445C-A382-581E14F4B5D8}"/>
              </a:ext>
            </a:extLst>
          </p:cNvPr>
          <p:cNvSpPr/>
          <p:nvPr/>
        </p:nvSpPr>
        <p:spPr>
          <a:xfrm>
            <a:off x="503338" y="482798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필요할 때마다 사용자가 직접 만드는 객체</a:t>
            </a:r>
            <a:endParaRPr lang="en-US" altLang="ko-KR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079B0-862A-446F-9C47-0565EA5295AE}"/>
              </a:ext>
            </a:extLst>
          </p:cNvPr>
          <p:cNvSpPr/>
          <p:nvPr/>
        </p:nvSpPr>
        <p:spPr>
          <a:xfrm>
            <a:off x="6638490" y="1507212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객체의 인스턴스 만들기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658924-D519-49D9-BC43-D612C40FC1B6}"/>
              </a:ext>
            </a:extLst>
          </p:cNvPr>
          <p:cNvSpPr/>
          <p:nvPr/>
        </p:nvSpPr>
        <p:spPr>
          <a:xfrm>
            <a:off x="6638490" y="2063960"/>
            <a:ext cx="505017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객체는 객체 자체가 아니라 인스턴스 형태로 만들어서 사용</a:t>
            </a:r>
            <a:endParaRPr lang="en-US" altLang="ko-KR" sz="1200">
              <a:latin typeface="TDc_SSiMyungJo_120_OTF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인스턴스 </a:t>
            </a:r>
            <a:r>
              <a:rPr lang="en-US" altLang="ko-KR" sz="1200">
                <a:latin typeface="TDc_SSiMyungJo_120_OTF"/>
              </a:rPr>
              <a:t>: </a:t>
            </a:r>
            <a:r>
              <a:rPr lang="ko-KR" altLang="en-US" sz="1200">
                <a:latin typeface="TDc_SSiMyungJo_120_OTF"/>
              </a:rPr>
              <a:t>객체를  틀처럼 사용해서 같은 모양으로 찍어낸 것</a:t>
            </a:r>
            <a:r>
              <a:rPr lang="en-US" altLang="ko-KR" sz="1200">
                <a:latin typeface="TDc_SSiMyungJo_120_OTF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8CADD6-0A6D-44AE-B7EE-13CFF81E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21" y="2774528"/>
            <a:ext cx="1992994" cy="3280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9790C8-8C5E-4B23-980B-F8005A0C7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8" b="1"/>
          <a:stretch/>
        </p:blipFill>
        <p:spPr>
          <a:xfrm>
            <a:off x="6638490" y="4056313"/>
            <a:ext cx="4210050" cy="4614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7A2674-FCE5-49CF-9CB3-379507D4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168" y="4586444"/>
            <a:ext cx="3429000" cy="819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6E2E91-5CEE-4DAB-ACFA-A005B164259B}"/>
              </a:ext>
            </a:extLst>
          </p:cNvPr>
          <p:cNvSpPr txBox="1"/>
          <p:nvPr/>
        </p:nvSpPr>
        <p:spPr>
          <a:xfrm>
            <a:off x="6723168" y="3636591"/>
            <a:ext cx="432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예</a:t>
            </a:r>
            <a:r>
              <a:rPr lang="en-US" altLang="ko-KR" sz="1200" b="1"/>
              <a:t>) Date </a:t>
            </a:r>
            <a:r>
              <a:rPr lang="ko-KR" altLang="en-US" sz="1200" b="1"/>
              <a:t>객체의 인스턴스를 만들어서 날짜와 시간 표시하기</a:t>
            </a:r>
          </a:p>
        </p:txBody>
      </p: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알아보기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02F2F-2A71-4DC0-96D5-CA0B3CD9EF25}"/>
              </a:ext>
            </a:extLst>
          </p:cNvPr>
          <p:cNvSpPr/>
          <p:nvPr/>
        </p:nvSpPr>
        <p:spPr>
          <a:xfrm>
            <a:off x="570450" y="1219024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프로퍼티</a:t>
            </a:r>
            <a:r>
              <a:rPr lang="en-US" altLang="ko-KR" sz="1400" b="1">
                <a:latin typeface="+mn-ea"/>
              </a:rPr>
              <a:t>(property)</a:t>
            </a:r>
            <a:r>
              <a:rPr lang="ko-KR" altLang="en-US" sz="1400" b="1">
                <a:latin typeface="+mn-ea"/>
              </a:rPr>
              <a:t>와 메서드</a:t>
            </a:r>
            <a:r>
              <a:rPr lang="en-US" altLang="ko-KR" sz="1400" b="1">
                <a:latin typeface="+mn-ea"/>
              </a:rPr>
              <a:t>(method)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984F61-A130-4747-B8A3-DE9D60A96D6E}"/>
              </a:ext>
            </a:extLst>
          </p:cNvPr>
          <p:cNvSpPr/>
          <p:nvPr/>
        </p:nvSpPr>
        <p:spPr>
          <a:xfrm>
            <a:off x="570450" y="1556293"/>
            <a:ext cx="524312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프로퍼티 </a:t>
            </a:r>
            <a:r>
              <a:rPr lang="en-US" altLang="ko-KR" sz="1200"/>
              <a:t>: </a:t>
            </a:r>
            <a:r>
              <a:rPr lang="ko-KR" altLang="en-US" sz="1200"/>
              <a:t>객체의 특징이나 속성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메서드 </a:t>
            </a:r>
            <a:r>
              <a:rPr lang="en-US" altLang="ko-KR" sz="1200"/>
              <a:t>: </a:t>
            </a:r>
            <a:r>
              <a:rPr lang="ko-KR" altLang="en-US" sz="1200"/>
              <a:t>객체에서 할 수 있는 동작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DF103F-1438-4252-AB2E-A77F41C7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53" y="2657737"/>
            <a:ext cx="2819400" cy="3086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CEE9B6-A965-4330-B29E-EBB1E1C45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0"/>
          <a:stretch/>
        </p:blipFill>
        <p:spPr>
          <a:xfrm>
            <a:off x="6096000" y="2775052"/>
            <a:ext cx="5162550" cy="57005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16279C-BD19-43F2-B3AB-25041C7893F3}"/>
              </a:ext>
            </a:extLst>
          </p:cNvPr>
          <p:cNvSpPr/>
          <p:nvPr/>
        </p:nvSpPr>
        <p:spPr>
          <a:xfrm>
            <a:off x="7055141" y="2775052"/>
            <a:ext cx="1065402" cy="303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029B0-0BD7-4984-AA11-71C8FC0F2380}"/>
              </a:ext>
            </a:extLst>
          </p:cNvPr>
          <p:cNvSpPr txBox="1"/>
          <p:nvPr/>
        </p:nvSpPr>
        <p:spPr>
          <a:xfrm>
            <a:off x="7977931" y="2200926"/>
            <a:ext cx="312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1) Date </a:t>
            </a:r>
            <a:r>
              <a:rPr lang="ko-KR" altLang="en-US" sz="1400">
                <a:solidFill>
                  <a:srgbClr val="C00000"/>
                </a:solidFill>
              </a:rPr>
              <a:t>객체의 인스턴스를 만들어서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9C115D1-E077-439C-9316-1E940D3AE245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rot="5400000" flipH="1" flipV="1">
            <a:off x="7572768" y="2369890"/>
            <a:ext cx="420237" cy="3900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A77E36-1117-4AE3-82C8-030058BAEB64}"/>
              </a:ext>
            </a:extLst>
          </p:cNvPr>
          <p:cNvSpPr/>
          <p:nvPr/>
        </p:nvSpPr>
        <p:spPr>
          <a:xfrm>
            <a:off x="8800051" y="3060080"/>
            <a:ext cx="1761339" cy="285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12FF6-BBD7-49F9-A82D-7C6633B7790C}"/>
              </a:ext>
            </a:extLst>
          </p:cNvPr>
          <p:cNvSpPr txBox="1"/>
          <p:nvPr/>
        </p:nvSpPr>
        <p:spPr>
          <a:xfrm>
            <a:off x="8536849" y="3695270"/>
            <a:ext cx="240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3) Date </a:t>
            </a:r>
            <a:r>
              <a:rPr lang="ko-KR" altLang="en-US" sz="1400">
                <a:solidFill>
                  <a:srgbClr val="C00000"/>
                </a:solidFill>
              </a:rPr>
              <a:t>객체의 메서드 사용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DC42C2-976C-4521-90DD-AF0FB48BFB0F}"/>
              </a:ext>
            </a:extLst>
          </p:cNvPr>
          <p:cNvCxnSpPr>
            <a:endCxn id="25" idx="0"/>
          </p:cNvCxnSpPr>
          <p:nvPr/>
        </p:nvCxnSpPr>
        <p:spPr>
          <a:xfrm>
            <a:off x="9563628" y="3345109"/>
            <a:ext cx="174896" cy="3501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7E0456-C77E-4485-B234-535BB272A534}"/>
              </a:ext>
            </a:extLst>
          </p:cNvPr>
          <p:cNvSpPr txBox="1"/>
          <p:nvPr/>
        </p:nvSpPr>
        <p:spPr>
          <a:xfrm>
            <a:off x="4466346" y="240248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2) now </a:t>
            </a:r>
            <a:r>
              <a:rPr lang="ko-KR" altLang="en-US" sz="1400">
                <a:solidFill>
                  <a:srgbClr val="C00000"/>
                </a:solidFill>
              </a:rPr>
              <a:t>변수에 저장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891A4266-5940-4D5D-A247-D37A4E6E9F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5548" y="2482840"/>
            <a:ext cx="266348" cy="48612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34FE3-FAE0-4997-A361-2898474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Arrray </a:t>
            </a:r>
            <a:r>
              <a:rPr lang="ko-KR" altLang="en-US"/>
              <a:t>객체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2ADA89-7AF8-4415-AB61-38C0CBB72A5E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 만들기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676902-388A-4D2F-8257-955EC1FD4693}"/>
              </a:ext>
            </a:extLst>
          </p:cNvPr>
          <p:cNvSpPr/>
          <p:nvPr/>
        </p:nvSpPr>
        <p:spPr>
          <a:xfrm>
            <a:off x="503338" y="1649936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TDc_SSiMyungJo_120_OTF"/>
              </a:rPr>
              <a:t>1) </a:t>
            </a:r>
            <a:r>
              <a:rPr lang="ko-KR" altLang="en-US" sz="1200">
                <a:latin typeface="TDc_SSiMyungJo_120_OTF"/>
              </a:rPr>
              <a:t>초깃값이 없는 경우 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231EF2-49E0-4005-97C4-71200FFC950E}"/>
              </a:ext>
            </a:extLst>
          </p:cNvPr>
          <p:cNvSpPr/>
          <p:nvPr/>
        </p:nvSpPr>
        <p:spPr>
          <a:xfrm>
            <a:off x="503338" y="2936363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TDc_SSiMyungJo_120_OTF"/>
              </a:rPr>
              <a:t>2) </a:t>
            </a:r>
            <a:r>
              <a:rPr lang="ko-KR" altLang="en-US" sz="1200">
                <a:latin typeface="TDc_SSiMyungJo_120_OTF"/>
              </a:rPr>
              <a:t>초깃값이 있는 경우 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1FF394-A5DC-471F-9037-635DB3A9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3" y="2054103"/>
            <a:ext cx="4892749" cy="641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831AB4-F332-46EA-BCED-20A599F2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3" y="3350806"/>
            <a:ext cx="6553769" cy="58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F7E7EF-119F-4596-9B38-36DF5F4F9EF2}"/>
              </a:ext>
            </a:extLst>
          </p:cNvPr>
          <p:cNvSpPr/>
          <p:nvPr/>
        </p:nvSpPr>
        <p:spPr>
          <a:xfrm>
            <a:off x="503338" y="4382725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배열의 크기 </a:t>
            </a:r>
            <a:r>
              <a:rPr lang="en-US" altLang="ko-KR" sz="1600" b="1">
                <a:latin typeface="+mn-ea"/>
              </a:rPr>
              <a:t>– Array </a:t>
            </a:r>
            <a:r>
              <a:rPr lang="ko-KR" altLang="en-US" sz="1600" b="1">
                <a:latin typeface="+mn-ea"/>
              </a:rPr>
              <a:t>객체의 </a:t>
            </a:r>
            <a:r>
              <a:rPr lang="en-US" altLang="ko-KR" sz="1600" b="1">
                <a:latin typeface="+mn-ea"/>
              </a:rPr>
              <a:t>length </a:t>
            </a:r>
            <a:r>
              <a:rPr lang="ko-KR" altLang="en-US" sz="1600" b="1">
                <a:latin typeface="+mn-ea"/>
              </a:rPr>
              <a:t>프로퍼티</a:t>
            </a:r>
            <a:endParaRPr lang="en-US" altLang="ko-KR" sz="1600" b="1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6535DB-444A-4DAE-9D59-FB9CE571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72" y="4946534"/>
            <a:ext cx="6948531" cy="13312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3CE5AE-2E95-46C7-A041-EADE1E90C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792" y="4589737"/>
            <a:ext cx="2452556" cy="21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34FE3-FAE0-4997-A361-2898474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Arrray </a:t>
            </a:r>
            <a:r>
              <a:rPr lang="ko-KR" altLang="en-US"/>
              <a:t>객체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2ADA89-7AF8-4415-AB61-38C0CBB72A5E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 만들기 </a:t>
            </a:r>
            <a:r>
              <a:rPr lang="en-US" altLang="ko-KR" sz="1600" b="1">
                <a:latin typeface="+mn-ea"/>
              </a:rPr>
              <a:t>– Array </a:t>
            </a:r>
            <a:r>
              <a:rPr lang="ko-KR" altLang="en-US" sz="1600" b="1">
                <a:latin typeface="+mn-ea"/>
              </a:rPr>
              <a:t>객체의 인스턴스 만들기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676902-388A-4D2F-8257-955EC1FD4693}"/>
              </a:ext>
            </a:extLst>
          </p:cNvPr>
          <p:cNvSpPr/>
          <p:nvPr/>
        </p:nvSpPr>
        <p:spPr>
          <a:xfrm>
            <a:off x="503338" y="1649936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TDc_SSiMyungJo_120_OTF"/>
              </a:rPr>
              <a:t>1) </a:t>
            </a:r>
            <a:r>
              <a:rPr lang="ko-KR" altLang="en-US" sz="1200">
                <a:latin typeface="TDc_SSiMyungJo_120_OTF"/>
              </a:rPr>
              <a:t>초깃값이 없는 경우 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231EF2-49E0-4005-97C4-71200FFC950E}"/>
              </a:ext>
            </a:extLst>
          </p:cNvPr>
          <p:cNvSpPr/>
          <p:nvPr/>
        </p:nvSpPr>
        <p:spPr>
          <a:xfrm>
            <a:off x="503338" y="2936363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TDc_SSiMyungJo_120_OTF"/>
              </a:rPr>
              <a:t>2) </a:t>
            </a:r>
            <a:r>
              <a:rPr lang="ko-KR" altLang="en-US" sz="1200">
                <a:latin typeface="TDc_SSiMyungJo_120_OTF"/>
              </a:rPr>
              <a:t>초깃값이 있는 경우 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1FF394-A5DC-471F-9037-635DB3A9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3" y="2054103"/>
            <a:ext cx="4892749" cy="641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831AB4-F332-46EA-BCED-20A599F2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3" y="3350806"/>
            <a:ext cx="6553769" cy="58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F7E7EF-119F-4596-9B38-36DF5F4F9EF2}"/>
              </a:ext>
            </a:extLst>
          </p:cNvPr>
          <p:cNvSpPr/>
          <p:nvPr/>
        </p:nvSpPr>
        <p:spPr>
          <a:xfrm>
            <a:off x="503338" y="4382725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배열의 크기 </a:t>
            </a:r>
            <a:r>
              <a:rPr lang="en-US" altLang="ko-KR" sz="1600" b="1">
                <a:latin typeface="+mn-ea"/>
              </a:rPr>
              <a:t>– Array </a:t>
            </a:r>
            <a:r>
              <a:rPr lang="ko-KR" altLang="en-US" sz="1600" b="1">
                <a:latin typeface="+mn-ea"/>
              </a:rPr>
              <a:t>객체의 </a:t>
            </a:r>
            <a:r>
              <a:rPr lang="en-US" altLang="ko-KR" sz="1600" b="1">
                <a:latin typeface="+mn-ea"/>
              </a:rPr>
              <a:t>length </a:t>
            </a:r>
            <a:r>
              <a:rPr lang="ko-KR" altLang="en-US" sz="1600" b="1">
                <a:latin typeface="+mn-ea"/>
              </a:rPr>
              <a:t>프로퍼티</a:t>
            </a:r>
            <a:endParaRPr lang="en-US" altLang="ko-KR" sz="1600" b="1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6535DB-444A-4DAE-9D59-FB9CE571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72" y="4946534"/>
            <a:ext cx="6948531" cy="13312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3CE5AE-2E95-46C7-A041-EADE1E90C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792" y="4589737"/>
            <a:ext cx="2452556" cy="21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34FE3-FAE0-4997-A361-2898474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Arrray </a:t>
            </a:r>
            <a:r>
              <a:rPr lang="ko-KR" altLang="en-US"/>
              <a:t>객체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2ADA89-7AF8-4415-AB61-38C0CBB72A5E}"/>
              </a:ext>
            </a:extLst>
          </p:cNvPr>
          <p:cNvSpPr/>
          <p:nvPr/>
        </p:nvSpPr>
        <p:spPr>
          <a:xfrm>
            <a:off x="573107" y="853605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Array </a:t>
            </a:r>
            <a:r>
              <a:rPr lang="ko-KR" altLang="en-US" sz="1600" b="1">
                <a:latin typeface="+mn-ea"/>
              </a:rPr>
              <a:t>객체의 메서드</a:t>
            </a:r>
            <a:endParaRPr lang="en-US" altLang="ko-KR" sz="1600" b="1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91EC2C-7E94-488B-80B5-DAC53549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8" y="1414652"/>
            <a:ext cx="6503460" cy="53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7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Array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573107" y="1046552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배열끼리 합치는 </a:t>
            </a:r>
            <a:r>
              <a:rPr lang="en-US" altLang="ko-KR" sz="1600" b="1">
                <a:latin typeface="+mn-ea"/>
              </a:rPr>
              <a:t>concat(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8E880B-FFBD-4E01-B194-64B7655F49B0}"/>
              </a:ext>
            </a:extLst>
          </p:cNvPr>
          <p:cNvSpPr/>
          <p:nvPr/>
        </p:nvSpPr>
        <p:spPr>
          <a:xfrm>
            <a:off x="637562" y="1607599"/>
            <a:ext cx="524312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서로 다른 배열 </a:t>
            </a:r>
            <a:r>
              <a:rPr lang="en-US" altLang="ko-KR" sz="1200"/>
              <a:t>2</a:t>
            </a:r>
            <a:r>
              <a:rPr lang="ko-KR" altLang="en-US" sz="1200"/>
              <a:t>개를 합쳐서 새로운 배열을 만듦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기존 배열에 영향을 주지 않음</a:t>
            </a:r>
            <a:endParaRPr lang="en-US" altLang="ko-KR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ECCF64-9FFF-40B5-9CF5-0CB3AD7B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2" y="2568735"/>
            <a:ext cx="5243121" cy="1620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A768F1-7FCB-454E-A52D-F46E4815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7" y="4288442"/>
            <a:ext cx="3069322" cy="8691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258FAD-FEB6-4DCF-BFD5-F06CAE81F0B5}"/>
              </a:ext>
            </a:extLst>
          </p:cNvPr>
          <p:cNvSpPr/>
          <p:nvPr/>
        </p:nvSpPr>
        <p:spPr>
          <a:xfrm>
            <a:off x="6650864" y="1046552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 요소끼리 합치는 </a:t>
            </a:r>
            <a:r>
              <a:rPr lang="en-US" altLang="ko-KR" sz="1600" b="1">
                <a:latin typeface="+mn-ea"/>
              </a:rPr>
              <a:t>join(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25B12-136E-4BE4-96CF-BF1ED8648A17}"/>
              </a:ext>
            </a:extLst>
          </p:cNvPr>
          <p:cNvSpPr/>
          <p:nvPr/>
        </p:nvSpPr>
        <p:spPr>
          <a:xfrm>
            <a:off x="6715319" y="1607599"/>
            <a:ext cx="524312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배열 요소를 연결해서 하나의 문자열로 만듦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요소 사시에 원하는 구분자를 넣을 수 있음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구분자를 지정하지 않으면 쉼표</a:t>
            </a:r>
            <a:r>
              <a:rPr lang="en-US" altLang="ko-KR" sz="1200"/>
              <a:t>(,)</a:t>
            </a:r>
            <a:r>
              <a:rPr lang="ko-KR" altLang="en-US" sz="1200"/>
              <a:t>로 구분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266E30-50F4-4AD5-8571-D401500C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528" y="2835253"/>
            <a:ext cx="3418558" cy="19922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D156B2-2429-458E-A4EF-E152F4BC8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528" y="5116370"/>
            <a:ext cx="2400606" cy="83830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41927-4379-442A-8142-857769E3548E}"/>
              </a:ext>
            </a:extLst>
          </p:cNvPr>
          <p:cNvCxnSpPr/>
          <p:nvPr/>
        </p:nvCxnSpPr>
        <p:spPr>
          <a:xfrm>
            <a:off x="6199464" y="904183"/>
            <a:ext cx="0" cy="57884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4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Array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573107" y="1046552"/>
            <a:ext cx="493846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새로운 요소를 추가하는 </a:t>
            </a:r>
            <a:r>
              <a:rPr lang="en-US" altLang="ko-KR" sz="1600" b="1">
                <a:latin typeface="+mn-ea"/>
              </a:rPr>
              <a:t>push( ), unshift(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8E880B-FFBD-4E01-B194-64B7655F49B0}"/>
              </a:ext>
            </a:extLst>
          </p:cNvPr>
          <p:cNvSpPr/>
          <p:nvPr/>
        </p:nvSpPr>
        <p:spPr>
          <a:xfrm>
            <a:off x="637562" y="1607599"/>
            <a:ext cx="524312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push(</a:t>
            </a:r>
            <a:r>
              <a:rPr lang="ko-KR" altLang="en-US" sz="1200"/>
              <a:t> </a:t>
            </a:r>
            <a:r>
              <a:rPr lang="en-US" altLang="ko-KR" sz="1200"/>
              <a:t>)</a:t>
            </a:r>
            <a:r>
              <a:rPr lang="ko-KR" altLang="en-US" sz="1200"/>
              <a:t> 메서드 </a:t>
            </a:r>
            <a:r>
              <a:rPr lang="en-US" altLang="ko-KR" sz="1200"/>
              <a:t>: </a:t>
            </a:r>
            <a:r>
              <a:rPr lang="ko-KR" altLang="en-US" sz="1200"/>
              <a:t>배열 맨 끝에 요소 추가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unshift( ) </a:t>
            </a:r>
            <a:r>
              <a:rPr lang="ko-KR" altLang="en-US" sz="1200"/>
              <a:t>메서드 </a:t>
            </a:r>
            <a:r>
              <a:rPr lang="en-US" altLang="ko-KR" sz="1200"/>
              <a:t>: </a:t>
            </a:r>
            <a:r>
              <a:rPr lang="ko-KR" altLang="en-US" sz="1200"/>
              <a:t>배열 맨 앞에 요소 추가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배열의 길잇값 반환</a:t>
            </a:r>
            <a:r>
              <a:rPr lang="en-US" altLang="ko-KR" sz="1200"/>
              <a:t>, </a:t>
            </a:r>
            <a:r>
              <a:rPr lang="ko-KR" altLang="en-US" sz="1200"/>
              <a:t>기존 배열이 바뀜</a:t>
            </a:r>
            <a:endParaRPr lang="en-US" altLang="ko-KR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58FAD-FEB6-4DCF-BFD5-F06CAE81F0B5}"/>
              </a:ext>
            </a:extLst>
          </p:cNvPr>
          <p:cNvSpPr/>
          <p:nvPr/>
        </p:nvSpPr>
        <p:spPr>
          <a:xfrm>
            <a:off x="6650864" y="1046552"/>
            <a:ext cx="48042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배열에서 요소를 꺼내는 </a:t>
            </a:r>
            <a:r>
              <a:rPr lang="en-US" altLang="ko-KR" sz="1600" b="1">
                <a:latin typeface="+mn-ea"/>
              </a:rPr>
              <a:t>pop( ), shift(</a:t>
            </a:r>
            <a:r>
              <a:rPr lang="ko-KR" altLang="en-US" sz="1600" b="1">
                <a:latin typeface="+mn-ea"/>
              </a:rPr>
              <a:t> </a:t>
            </a:r>
            <a:r>
              <a:rPr lang="en-US" altLang="ko-KR" sz="1600" b="1">
                <a:latin typeface="+mn-ea"/>
              </a:rPr>
              <a:t>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B25B12-136E-4BE4-96CF-BF1ED8648A17}"/>
              </a:ext>
            </a:extLst>
          </p:cNvPr>
          <p:cNvSpPr/>
          <p:nvPr/>
        </p:nvSpPr>
        <p:spPr>
          <a:xfrm>
            <a:off x="6715319" y="1607599"/>
            <a:ext cx="524312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pop(</a:t>
            </a:r>
            <a:r>
              <a:rPr lang="ko-KR" altLang="en-US" sz="1200"/>
              <a:t> </a:t>
            </a:r>
            <a:r>
              <a:rPr lang="en-US" altLang="ko-KR" sz="1200"/>
              <a:t>)</a:t>
            </a:r>
            <a:r>
              <a:rPr lang="ko-KR" altLang="en-US" sz="1200"/>
              <a:t> 메서드 </a:t>
            </a:r>
            <a:r>
              <a:rPr lang="en-US" altLang="ko-KR" sz="1200"/>
              <a:t>: </a:t>
            </a:r>
            <a:r>
              <a:rPr lang="ko-KR" altLang="en-US" sz="1200"/>
              <a:t>배열 뒤쪽에서 요소를 꺼냄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shift( ) </a:t>
            </a:r>
            <a:r>
              <a:rPr lang="ko-KR" altLang="en-US" sz="1200"/>
              <a:t>메서드 </a:t>
            </a:r>
            <a:r>
              <a:rPr lang="en-US" altLang="ko-KR" sz="1200"/>
              <a:t>: </a:t>
            </a:r>
            <a:r>
              <a:rPr lang="ko-KR" altLang="en-US" sz="1200"/>
              <a:t>배열 앞쪽에서 요소를 꺼냄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꺼낸 요소를 반환</a:t>
            </a:r>
            <a:r>
              <a:rPr lang="en-US" altLang="ko-KR" sz="1200"/>
              <a:t>, </a:t>
            </a:r>
            <a:r>
              <a:rPr lang="ko-KR" altLang="en-US" sz="1200"/>
              <a:t>기존 배열을 꺼낸 요소가 빠진 상태로 변경됨</a:t>
            </a:r>
            <a:endParaRPr lang="en-US" altLang="ko-KR" sz="12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41927-4379-442A-8142-857769E3548E}"/>
              </a:ext>
            </a:extLst>
          </p:cNvPr>
          <p:cNvCxnSpPr/>
          <p:nvPr/>
        </p:nvCxnSpPr>
        <p:spPr>
          <a:xfrm>
            <a:off x="5972961" y="937187"/>
            <a:ext cx="0" cy="57884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D6F34D2-3F0A-45C3-B21E-ECEE4DBE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6" y="2835253"/>
            <a:ext cx="4613836" cy="1820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AA8A8E-65AA-4FE9-A2B3-CAEF7222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96" y="4827525"/>
            <a:ext cx="2810312" cy="9588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83ADC4-80EB-4D05-8112-B09D2852A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319" y="2852112"/>
            <a:ext cx="4463861" cy="19073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67FAFF-885E-4561-8DD6-94BE336AB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319" y="4918160"/>
            <a:ext cx="2530984" cy="89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72AE-58AD-40A6-BD4D-94BEFF04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객체 </a:t>
            </a:r>
            <a:r>
              <a:rPr lang="en-US" altLang="ko-KR"/>
              <a:t>– Array </a:t>
            </a:r>
            <a:r>
              <a:rPr lang="ko-KR" altLang="en-US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8316E-EF77-43A1-B65E-6B074D21B997}"/>
              </a:ext>
            </a:extLst>
          </p:cNvPr>
          <p:cNvSpPr/>
          <p:nvPr/>
        </p:nvSpPr>
        <p:spPr>
          <a:xfrm>
            <a:off x="573106" y="1046552"/>
            <a:ext cx="52431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중간에 요소를 추가하거나 삭제하는 </a:t>
            </a:r>
            <a:r>
              <a:rPr lang="en-US" altLang="ko-KR" sz="1600" b="1">
                <a:latin typeface="+mn-ea"/>
              </a:rPr>
              <a:t>splice(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8E880B-FFBD-4E01-B194-64B7655F49B0}"/>
              </a:ext>
            </a:extLst>
          </p:cNvPr>
          <p:cNvSpPr/>
          <p:nvPr/>
        </p:nvSpPr>
        <p:spPr>
          <a:xfrm>
            <a:off x="573106" y="1637451"/>
            <a:ext cx="524312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배열 중간에 </a:t>
            </a:r>
            <a:r>
              <a:rPr lang="en-US" altLang="ko-KR" sz="1200"/>
              <a:t>2</a:t>
            </a:r>
            <a:r>
              <a:rPr lang="ko-KR" altLang="en-US" sz="1200"/>
              <a:t>개 이상의 요소를 추가하거나 삭제할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새로운 배열이 결괏값으로 반환됨</a:t>
            </a:r>
            <a:endParaRPr lang="en-US" altLang="ko-KR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58FAD-FEB6-4DCF-BFD5-F06CAE81F0B5}"/>
              </a:ext>
            </a:extLst>
          </p:cNvPr>
          <p:cNvSpPr/>
          <p:nvPr/>
        </p:nvSpPr>
        <p:spPr>
          <a:xfrm>
            <a:off x="472439" y="2605359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1) </a:t>
            </a:r>
            <a:r>
              <a:rPr lang="ko-KR" altLang="en-US" sz="1200" b="1">
                <a:latin typeface="+mn-ea"/>
              </a:rPr>
              <a:t>괄호 안에 인수가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개일 경우</a:t>
            </a:r>
            <a:endParaRPr lang="en-US" altLang="ko-KR" sz="1200" b="1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41927-4379-442A-8142-857769E3548E}"/>
              </a:ext>
            </a:extLst>
          </p:cNvPr>
          <p:cNvCxnSpPr/>
          <p:nvPr/>
        </p:nvCxnSpPr>
        <p:spPr>
          <a:xfrm>
            <a:off x="5972961" y="937187"/>
            <a:ext cx="0" cy="57884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B5603-3540-4DEB-9F57-B1624D413CCB}"/>
              </a:ext>
            </a:extLst>
          </p:cNvPr>
          <p:cNvSpPr/>
          <p:nvPr/>
        </p:nvSpPr>
        <p:spPr>
          <a:xfrm>
            <a:off x="651465" y="2938976"/>
            <a:ext cx="46252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인수가 지정한 인덱스의 요소부터 배열의 맨 끝 요소까지 삭제</a:t>
            </a:r>
            <a:endParaRPr lang="en-US" altLang="ko-KR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B1584-E555-4002-9B91-FD967CA6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2" y="3392850"/>
            <a:ext cx="4222430" cy="1194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972113-A736-4514-A136-B4E772A9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7" y="4723274"/>
            <a:ext cx="1624719" cy="6864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24281B-6FC7-4B32-840F-982E4BECC5FD}"/>
              </a:ext>
            </a:extLst>
          </p:cNvPr>
          <p:cNvSpPr/>
          <p:nvPr/>
        </p:nvSpPr>
        <p:spPr>
          <a:xfrm>
            <a:off x="6333469" y="1221176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2) </a:t>
            </a:r>
            <a:r>
              <a:rPr lang="ko-KR" altLang="en-US" sz="1200" b="1">
                <a:latin typeface="+mn-ea"/>
              </a:rPr>
              <a:t>괄호 안에 인수가 </a:t>
            </a:r>
            <a:r>
              <a:rPr lang="en-US" altLang="ko-KR" sz="1200" b="1">
                <a:latin typeface="+mn-ea"/>
              </a:rPr>
              <a:t>2</a:t>
            </a:r>
            <a:r>
              <a:rPr lang="ko-KR" altLang="en-US" sz="1200" b="1">
                <a:latin typeface="+mn-ea"/>
              </a:rPr>
              <a:t>개일 경우</a:t>
            </a:r>
            <a:endParaRPr lang="en-US" altLang="ko-KR" sz="12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4BC15-6DAA-431A-99F5-927DA04F3413}"/>
              </a:ext>
            </a:extLst>
          </p:cNvPr>
          <p:cNvSpPr/>
          <p:nvPr/>
        </p:nvSpPr>
        <p:spPr>
          <a:xfrm>
            <a:off x="6512495" y="1554793"/>
            <a:ext cx="498571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첫 번째 인수는 인덱스값이고 두 번째 인수는 삭제할 요소의 개수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메서드를 실행한 후에는 삭제한 요소를 반환하고</a:t>
            </a:r>
            <a:r>
              <a:rPr lang="en-US" altLang="ko-KR" sz="1200"/>
              <a:t>, </a:t>
            </a:r>
            <a:r>
              <a:rPr lang="ko-KR" altLang="en-US" sz="1200"/>
              <a:t>기존 배열은 나머지 요소만 남음</a:t>
            </a:r>
            <a:endParaRPr lang="en-US" altLang="ko-KR" sz="1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239195-2DE1-490D-B3AE-A5FD19B43DFB}"/>
              </a:ext>
            </a:extLst>
          </p:cNvPr>
          <p:cNvSpPr/>
          <p:nvPr/>
        </p:nvSpPr>
        <p:spPr>
          <a:xfrm>
            <a:off x="6333469" y="4035995"/>
            <a:ext cx="480423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3) </a:t>
            </a:r>
            <a:r>
              <a:rPr lang="ko-KR" altLang="en-US" sz="1200" b="1">
                <a:latin typeface="+mn-ea"/>
              </a:rPr>
              <a:t>괄호 안에 인수가 </a:t>
            </a:r>
            <a:r>
              <a:rPr lang="en-US" altLang="ko-KR" sz="1200" b="1">
                <a:latin typeface="+mn-ea"/>
              </a:rPr>
              <a:t>3</a:t>
            </a:r>
            <a:r>
              <a:rPr lang="ko-KR" altLang="en-US" sz="1200" b="1">
                <a:latin typeface="+mn-ea"/>
              </a:rPr>
              <a:t>개 이상일 경우</a:t>
            </a:r>
            <a:endParaRPr lang="en-US" altLang="ko-KR" sz="1200" b="1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EA23C7-4E65-4ADC-9F44-96638A404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7379"/>
            <a:ext cx="4162507" cy="11988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8FA81B-F623-4409-A439-D775EE48E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467" y="2661977"/>
            <a:ext cx="2049424" cy="61061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41E7E5-63C1-452A-B241-2B663B6E1C8A}"/>
              </a:ext>
            </a:extLst>
          </p:cNvPr>
          <p:cNvSpPr/>
          <p:nvPr/>
        </p:nvSpPr>
        <p:spPr>
          <a:xfrm>
            <a:off x="6512495" y="4417965"/>
            <a:ext cx="498571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첫 번째 인수는 배열에서 삭제할 시작 위치</a:t>
            </a:r>
            <a:r>
              <a:rPr lang="en-US" altLang="ko-KR" sz="1200"/>
              <a:t>, </a:t>
            </a:r>
            <a:r>
              <a:rPr lang="ko-KR" altLang="en-US" sz="1200"/>
              <a:t>두 번째 인수는 삭제할 개수</a:t>
            </a:r>
            <a:r>
              <a:rPr lang="en-US" altLang="ko-KR" sz="1200"/>
              <a:t>, </a:t>
            </a:r>
            <a:r>
              <a:rPr lang="ko-KR" altLang="en-US" sz="1200"/>
              <a:t>세 번째 인수부터는 삭제한 위치에 새로 추가할 요소를 지정</a:t>
            </a:r>
            <a:endParaRPr lang="en-US" altLang="ko-KR" sz="12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215EEDA-18BE-4C1B-8409-E084910A9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06" y="5200916"/>
            <a:ext cx="3962094" cy="8718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A24F030-53BB-426A-9A2B-734F3C0DC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0414" y="5256294"/>
            <a:ext cx="1578005" cy="5173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82769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16468</TotalTime>
  <Words>821</Words>
  <Application>Microsoft Office PowerPoint</Application>
  <PresentationFormat>와이드스크린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TDc_SSiMyungJo_120_OTF</vt:lpstr>
      <vt:lpstr>맑은 고딕</vt:lpstr>
      <vt:lpstr>Arial</vt:lpstr>
      <vt:lpstr>1_Office 테마</vt:lpstr>
      <vt:lpstr>16. 자바스크립트와 객체</vt:lpstr>
      <vt:lpstr>객체 알아보기</vt:lpstr>
      <vt:lpstr>객체 알아보기</vt:lpstr>
      <vt:lpstr>내장 객체 – Arrray 객체 </vt:lpstr>
      <vt:lpstr>내장 객체 – Arrray 객체 </vt:lpstr>
      <vt:lpstr>내장 객체 – Arrray 객체 </vt:lpstr>
      <vt:lpstr>내장 객체 – Array 객체</vt:lpstr>
      <vt:lpstr>내장 객체 – Array 객체</vt:lpstr>
      <vt:lpstr>내장 객체 – Array 객체</vt:lpstr>
      <vt:lpstr>내장 객체 – Array 객체</vt:lpstr>
      <vt:lpstr>내장 객체 – Date 객체</vt:lpstr>
      <vt:lpstr>내장 객체 – Date 객체</vt:lpstr>
      <vt:lpstr>내장 객체 – Math 객체</vt:lpstr>
      <vt:lpstr>브라우저 관련 객체</vt:lpstr>
      <vt:lpstr>브라우저 관련 객체 – window 객체</vt:lpstr>
      <vt:lpstr>브라우저 관련 객체 – navigator 객체, history 객체</vt:lpstr>
      <vt:lpstr>브라우저 관련 객체 – location 객체, screen 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자바스크립트와 객체</dc:title>
  <dc:creator>Ko Kyunghee</dc:creator>
  <cp:lastModifiedBy>Ko Kyunghee</cp:lastModifiedBy>
  <cp:revision>40</cp:revision>
  <dcterms:created xsi:type="dcterms:W3CDTF">2021-01-24T02:22:21Z</dcterms:created>
  <dcterms:modified xsi:type="dcterms:W3CDTF">2021-02-04T12:50:50Z</dcterms:modified>
</cp:coreProperties>
</file>