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33" r:id="rId2"/>
    <p:sldId id="715" r:id="rId3"/>
    <p:sldId id="259" r:id="rId4"/>
    <p:sldId id="953" r:id="rId5"/>
    <p:sldId id="952" r:id="rId6"/>
    <p:sldId id="261" r:id="rId7"/>
    <p:sldId id="951" r:id="rId8"/>
    <p:sldId id="896" r:id="rId9"/>
    <p:sldId id="954" r:id="rId10"/>
    <p:sldId id="257" r:id="rId11"/>
    <p:sldId id="912" r:id="rId12"/>
    <p:sldId id="913" r:id="rId13"/>
    <p:sldId id="914" r:id="rId14"/>
    <p:sldId id="919" r:id="rId15"/>
    <p:sldId id="916" r:id="rId16"/>
    <p:sldId id="917" r:id="rId17"/>
    <p:sldId id="918" r:id="rId18"/>
    <p:sldId id="897" r:id="rId19"/>
    <p:sldId id="902" r:id="rId20"/>
    <p:sldId id="903" r:id="rId21"/>
    <p:sldId id="904" r:id="rId22"/>
    <p:sldId id="905" r:id="rId23"/>
    <p:sldId id="928" r:id="rId24"/>
    <p:sldId id="898" r:id="rId25"/>
    <p:sldId id="899" r:id="rId26"/>
    <p:sldId id="900" r:id="rId27"/>
    <p:sldId id="990" r:id="rId28"/>
    <p:sldId id="986" r:id="rId29"/>
    <p:sldId id="987" r:id="rId30"/>
    <p:sldId id="988" r:id="rId31"/>
    <p:sldId id="989" r:id="rId32"/>
    <p:sldId id="920" r:id="rId33"/>
    <p:sldId id="269" r:id="rId34"/>
    <p:sldId id="956" r:id="rId35"/>
    <p:sldId id="266" r:id="rId36"/>
    <p:sldId id="957" r:id="rId37"/>
    <p:sldId id="268" r:id="rId38"/>
    <p:sldId id="267" r:id="rId39"/>
    <p:sldId id="921" r:id="rId40"/>
    <p:sldId id="911" r:id="rId41"/>
  </p:sldIdLst>
  <p:sldSz cx="9144000" cy="6858000" type="screen4x3"/>
  <p:notesSz cx="6708775" cy="9774238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FF00"/>
    <a:srgbClr val="66FF66"/>
    <a:srgbClr val="FFFFCC"/>
    <a:srgbClr val="CCFFCC"/>
    <a:srgbClr val="CCFFFF"/>
    <a:srgbClr val="CCE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0929"/>
  </p:normalViewPr>
  <p:slideViewPr>
    <p:cSldViewPr showGuides="1">
      <p:cViewPr varScale="1">
        <p:scale>
          <a:sx n="128" d="100"/>
          <a:sy n="128" d="100"/>
        </p:scale>
        <p:origin x="1376" y="176"/>
      </p:cViewPr>
      <p:guideLst>
        <p:guide orient="horz" pos="152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36"/>
    </p:cViewPr>
  </p:sorterViewPr>
  <p:notesViewPr>
    <p:cSldViewPr>
      <p:cViewPr varScale="1">
        <p:scale>
          <a:sx n="83" d="100"/>
          <a:sy n="83" d="100"/>
        </p:scale>
        <p:origin x="-1866" y="-90"/>
      </p:cViewPr>
      <p:guideLst>
        <p:guide orient="horz" pos="3130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/>
          <a:lstStyle>
            <a:lvl1pPr defTabSz="899795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2063" y="0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/>
          <a:lstStyle>
            <a:lvl1pPr algn="r" defTabSz="899795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/>
          <a:lstStyle>
            <a:lvl1pPr defTabSz="899795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07513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/>
          <a:lstStyle>
            <a:lvl1pPr algn="r" defTabSz="899795" eaLnBrk="0" hangingPunct="0">
              <a:defRPr sz="12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96F05F-D35A-174D-9014-6CB236AB479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defTabSz="915670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algn="r" defTabSz="915670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defTabSz="915670" eaLnBrk="0" hangingPunct="0">
              <a:defRPr sz="1200"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algn="r" defTabSz="915670" eaLnBrk="0" hangingPunct="0">
              <a:defRPr sz="12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E16FE5-D9DC-8749-9C1C-1EF8F75B602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3535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402080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const</a:t>
            </a:r>
            <a:r>
              <a:rPr lang="zh-CN" altLang="en-US" dirty="0"/>
              <a:t>定义、</a:t>
            </a:r>
            <a:endParaRPr lang="en-US" altLang="zh-CN" dirty="0"/>
          </a:p>
          <a:p>
            <a:r>
              <a:rPr lang="zh-CN" altLang="en-US" dirty="0"/>
              <a:t>变量定义、</a:t>
            </a:r>
            <a:endParaRPr lang="en-US" altLang="zh-CN" dirty="0"/>
          </a:p>
          <a:p>
            <a:r>
              <a:rPr lang="zh-CN" altLang="en-US" dirty="0"/>
              <a:t>作用域的说明（这是语义的）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16FE5-D9DC-8749-9C1C-1EF8F75B602D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涉及到的一些细节，</a:t>
            </a:r>
            <a:r>
              <a:rPr lang="en-US" altLang="zh-CN" dirty="0"/>
              <a:t>fragment</a:t>
            </a:r>
            <a:r>
              <a:rPr lang="zh-CN" altLang="en-US" dirty="0"/>
              <a:t>的使用、子标签等，自己去搜文档和资料；</a:t>
            </a:r>
            <a:endParaRPr lang="en-US" altLang="zh-CN" dirty="0"/>
          </a:p>
          <a:p>
            <a:r>
              <a:rPr lang="zh-CN" altLang="en-US" dirty="0"/>
              <a:t>仅仅是一种例子，可以设计其他的描述；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C5675-C095-478E-9D70-8A7F6E9D8EC7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通过重写这些函数，来访问树上的节点，并进行操作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C5675-C095-478E-9D70-8A7F6E9D8EC7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其他更细节一些的优点，就先不写了</a:t>
            </a:r>
            <a:endParaRPr lang="en-US" altLang="zh-CN" dirty="0"/>
          </a:p>
          <a:p>
            <a:r>
              <a:rPr lang="zh-CN" altLang="en-US" dirty="0"/>
              <a:t>通过重写这些函数，来访问树上的节点，并进行操作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C5675-C095-478E-9D70-8A7F6E9D8EC7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foo()</a:t>
            </a:r>
            <a:r>
              <a:rPr lang="zh-CN" altLang="en-US" dirty="0"/>
              <a:t>有参，</a:t>
            </a:r>
            <a:r>
              <a:rPr lang="en-US" altLang="zh-CN" dirty="0"/>
              <a:t>main()</a:t>
            </a:r>
            <a:r>
              <a:rPr lang="zh-CN" altLang="en-US" dirty="0"/>
              <a:t>无参</a:t>
            </a:r>
            <a:endParaRPr lang="en-US" altLang="zh-CN" dirty="0"/>
          </a:p>
          <a:p>
            <a:r>
              <a:rPr lang="zh-CN" altLang="en-US" dirty="0"/>
              <a:t>形参和实参的定义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16FE5-D9DC-8749-9C1C-1EF8F75B602D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与上一页基本相同，不过有语义错误，但是没有语法错误，因此从语法的角度讲，是合法的；</a:t>
            </a:r>
            <a:endParaRPr lang="en-US" altLang="zh-CN" dirty="0"/>
          </a:p>
          <a:p>
            <a:r>
              <a:rPr lang="en-US" altLang="zh-CN" dirty="0"/>
              <a:t>foo()</a:t>
            </a:r>
            <a:r>
              <a:rPr lang="zh-CN" altLang="en-US" dirty="0"/>
              <a:t>有参，</a:t>
            </a:r>
            <a:r>
              <a:rPr lang="en-US" altLang="zh-CN" dirty="0"/>
              <a:t>main()</a:t>
            </a:r>
            <a:r>
              <a:rPr lang="zh-CN" altLang="en-US" dirty="0"/>
              <a:t>无参</a:t>
            </a:r>
            <a:endParaRPr lang="en-US" altLang="zh-CN" dirty="0"/>
          </a:p>
          <a:p>
            <a:r>
              <a:rPr lang="zh-CN" altLang="en-US" dirty="0"/>
              <a:t>形参和实参的定义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16FE5-D9DC-8749-9C1C-1EF8F75B602D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正确的单行注释、多行注释、</a:t>
            </a:r>
            <a:endParaRPr lang="en-US" altLang="zh-CN" dirty="0"/>
          </a:p>
          <a:p>
            <a:r>
              <a:rPr lang="zh-CN" altLang="en-US" dirty="0"/>
              <a:t>不支持嵌套注释；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16FE5-D9DC-8749-9C1C-1EF8F75B602D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数字的定义不合法</a:t>
            </a:r>
            <a:endParaRPr lang="en-US" altLang="zh-CN" dirty="0"/>
          </a:p>
          <a:p>
            <a:r>
              <a:rPr lang="zh-CN" altLang="en-US" dirty="0"/>
              <a:t>出现了未定义的符号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16FE5-D9DC-8749-9C1C-1EF8F75B602D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数字的定义不合法，出现了未定义的符号</a:t>
            </a:r>
            <a:endParaRPr lang="en-US" altLang="zh-CN" dirty="0"/>
          </a:p>
          <a:p>
            <a:r>
              <a:rPr lang="zh-CN" altLang="en-US" dirty="0"/>
              <a:t>变量名不合法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16FE5-D9DC-8749-9C1C-1EF8F75B602D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数组访问不合法</a:t>
            </a:r>
            <a:endParaRPr lang="en-US" altLang="zh-CN" dirty="0"/>
          </a:p>
          <a:p>
            <a:r>
              <a:rPr lang="en-US" altLang="zh-CN" dirty="0"/>
              <a:t>if else </a:t>
            </a:r>
            <a:r>
              <a:rPr lang="zh-CN" altLang="en-US" dirty="0"/>
              <a:t>之间的语句没分号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16FE5-D9DC-8749-9C1C-1EF8F75B602D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对直接左递归的支持，是</a:t>
            </a:r>
            <a:r>
              <a:rPr lang="en-US" altLang="zh-CN" dirty="0"/>
              <a:t>v4</a:t>
            </a:r>
            <a:r>
              <a:rPr lang="zh-CN" altLang="en-US" dirty="0"/>
              <a:t>才加入的；</a:t>
            </a:r>
            <a:endParaRPr lang="en-US" altLang="zh-CN" dirty="0"/>
          </a:p>
          <a:p>
            <a:r>
              <a:rPr lang="zh-CN" altLang="en-US" dirty="0"/>
              <a:t>第四版更注重了易用性：不过度依赖于嵌入的动作代码，使支持更多</a:t>
            </a:r>
            <a:r>
              <a:rPr lang="en-US" altLang="zh-CN" dirty="0"/>
              <a:t>target</a:t>
            </a:r>
            <a:r>
              <a:rPr lang="zh-CN" altLang="en-US" dirty="0"/>
              <a:t>变得更容易；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C5675-C095-478E-9D70-8A7F6E9D8EC7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对直接左递归的支持，是</a:t>
            </a:r>
            <a:r>
              <a:rPr lang="en-US" altLang="zh-CN" dirty="0"/>
              <a:t>v4</a:t>
            </a:r>
            <a:r>
              <a:rPr lang="zh-CN" altLang="en-US" dirty="0"/>
              <a:t>才加入的；</a:t>
            </a:r>
            <a:endParaRPr lang="en-US" altLang="zh-CN" dirty="0"/>
          </a:p>
          <a:p>
            <a:r>
              <a:rPr lang="zh-CN" altLang="en-US" dirty="0"/>
              <a:t>第四版更注重了易用性：不过度依赖于嵌入的动作代码，使支持更多</a:t>
            </a:r>
            <a:r>
              <a:rPr lang="en-US" altLang="zh-CN" dirty="0"/>
              <a:t>target</a:t>
            </a:r>
            <a:r>
              <a:rPr lang="zh-CN" altLang="en-US" dirty="0"/>
              <a:t>变得更容易；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C5675-C095-478E-9D70-8A7F6E9D8EC7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8"/>
          <p:cNvSpPr>
            <a:spLocks noChangeArrowheads="1"/>
          </p:cNvSpPr>
          <p:nvPr userDrawn="1"/>
        </p:nvSpPr>
        <p:spPr bwMode="auto">
          <a:xfrm>
            <a:off x="8885238" y="6426200"/>
            <a:ext cx="144462" cy="431800"/>
          </a:xfrm>
          <a:prstGeom prst="rect">
            <a:avLst/>
          </a:prstGeom>
          <a:solidFill>
            <a:srgbClr val="8ABC1D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矩形 99"/>
          <p:cNvSpPr>
            <a:spLocks noChangeArrowheads="1"/>
          </p:cNvSpPr>
          <p:nvPr userDrawn="1"/>
        </p:nvSpPr>
        <p:spPr bwMode="auto">
          <a:xfrm>
            <a:off x="9024938" y="6426200"/>
            <a:ext cx="144462" cy="431800"/>
          </a:xfrm>
          <a:prstGeom prst="rect">
            <a:avLst/>
          </a:prstGeom>
          <a:solidFill>
            <a:srgbClr val="00517A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543800" cy="914400"/>
          </a:xfrm>
        </p:spPr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  <a:lvl2pPr>
              <a:defRPr baseline="0">
                <a:ea typeface="华文仿宋" panose="02010600040101010101" pitchFamily="2" charset="-122"/>
              </a:defRPr>
            </a:lvl2pPr>
            <a:lvl3pPr>
              <a:defRPr baseline="0">
                <a:ea typeface="华文仿宋" panose="02010600040101010101" pitchFamily="2" charset="-122"/>
              </a:defRPr>
            </a:lvl3pPr>
            <a:lvl4pPr>
              <a:defRPr baseline="0">
                <a:ea typeface="华文仿宋" panose="02010600040101010101" pitchFamily="2" charset="-122"/>
              </a:defRPr>
            </a:lvl4pPr>
            <a:lvl5pPr>
              <a:defRPr baseline="0"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 eaLnBrk="0" hangingPunct="0">
              <a:defRPr sz="14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0823A63-CB2B-3145-B379-73DFE6648968}" type="slidenum">
              <a:rPr lang="zh-CN" altLang="en-US" sz="1400" smtClean="0">
                <a:solidFill>
                  <a:schemeClr val="tx2"/>
                </a:solidFill>
              </a:rPr>
              <a:t>‹#›</a:t>
            </a:fld>
            <a:endParaRPr lang="en-US" altLang="zh-CN" sz="12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33" name="Picture 15" descr="ict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ChangeArrowheads="1"/>
          </p:cNvSpPr>
          <p:nvPr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zhicheng21s@ict.ac.cn" TargetMode="External"/><Relationship Id="rId2" Type="http://schemas.openxmlformats.org/officeDocument/2006/relationships/hyperlink" Target="mailto:zhangshuoming17@ict.ac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lr/grammars-v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7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3578225" y="1989138"/>
            <a:ext cx="2894013" cy="4748212"/>
            <a:chOff x="0" y="-404946"/>
            <a:chExt cx="2893858" cy="3560589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 rot="2700000">
              <a:off x="648276" y="910061"/>
              <a:ext cx="2503541" cy="1987623"/>
            </a:xfrm>
            <a:prstGeom prst="rect">
              <a:avLst/>
            </a:prstGeom>
            <a:gradFill rotWithShape="1">
              <a:gsLst>
                <a:gs pos="0">
                  <a:srgbClr val="00517A"/>
                </a:gs>
                <a:gs pos="20000">
                  <a:srgbClr val="00517A"/>
                </a:gs>
                <a:gs pos="100000">
                  <a:srgbClr val="00517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60305040502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2" name="椭圆 11"/>
            <p:cNvSpPr>
              <a:spLocks noChangeArrowheads="1"/>
            </p:cNvSpPr>
            <p:nvPr/>
          </p:nvSpPr>
          <p:spPr bwMode="auto">
            <a:xfrm>
              <a:off x="0" y="-404946"/>
              <a:ext cx="1987623" cy="1987623"/>
            </a:xfrm>
            <a:prstGeom prst="ellipse">
              <a:avLst/>
            </a:prstGeom>
            <a:solidFill>
              <a:srgbClr val="00B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60305040502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3" name="椭圆 13"/>
            <p:cNvSpPr>
              <a:spLocks noChangeArrowheads="1"/>
            </p:cNvSpPr>
            <p:nvPr/>
          </p:nvSpPr>
          <p:spPr bwMode="auto">
            <a:xfrm>
              <a:off x="137272" y="-404946"/>
              <a:ext cx="1713078" cy="1713078"/>
            </a:xfrm>
            <a:prstGeom prst="ellipse">
              <a:avLst/>
            </a:prstGeom>
            <a:solidFill>
              <a:srgbClr val="008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60305040502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60305040502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24" name="矩形 15"/>
          <p:cNvSpPr>
            <a:spLocks noChangeArrowheads="1"/>
          </p:cNvSpPr>
          <p:nvPr/>
        </p:nvSpPr>
        <p:spPr bwMode="auto">
          <a:xfrm>
            <a:off x="0" y="90646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编译原理研讨课</a:t>
            </a:r>
          </a:p>
        </p:txBody>
      </p:sp>
      <p:sp>
        <p:nvSpPr>
          <p:cNvPr id="5125" name="矩形 18"/>
          <p:cNvSpPr>
            <a:spLocks noChangeArrowheads="1"/>
          </p:cNvSpPr>
          <p:nvPr/>
        </p:nvSpPr>
        <p:spPr bwMode="auto">
          <a:xfrm>
            <a:off x="-12700" y="4629150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崔慧敏</a:t>
            </a:r>
            <a:endParaRPr lang="en-US" altLang="zh-CN" sz="28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cuihm@ict.ac.cn</a:t>
            </a:r>
            <a:endParaRPr lang="en-US" altLang="zh-CN" sz="2400" u="sng" dirty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panose="020B0604020202020204" pitchFamily="34" charset="0"/>
              </a:rPr>
              <a:t>助教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20204" pitchFamily="34" charset="0"/>
              </a:rPr>
              <a:t>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panose="020B0604020202020204" pitchFamily="34" charset="0"/>
              </a:rPr>
              <a:t>张朔铭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20204" pitchFamily="34" charset="0"/>
                <a:hlinkClick r:id="rId2"/>
              </a:rPr>
              <a:t>zhangshuoming17@mails.ucas.ac.cn</a:t>
            </a:r>
            <a:endParaRPr lang="en-US" altLang="zh-CN" sz="2400" u="sng" dirty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panose="020B0604020202020204" pitchFamily="34" charset="0"/>
                <a:sym typeface="+mn-ea"/>
              </a:rPr>
              <a:t>李志成 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20204" pitchFamily="34" charset="0"/>
                <a:sym typeface="+mn-ea"/>
                <a:hlinkClick r:id="rId3"/>
              </a:rPr>
              <a:t>lizhicheng21@</a:t>
            </a:r>
            <a:r>
              <a:rPr lang="en-US" altLang="zh-CN" sz="2400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mails.ucas.ac.cn</a:t>
            </a:r>
            <a:endParaRPr lang="en-US" altLang="zh-CN" sz="2400" u="sng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矩形 20"/>
          <p:cNvSpPr>
            <a:spLocks noChangeArrowheads="1"/>
          </p:cNvSpPr>
          <p:nvPr/>
        </p:nvSpPr>
        <p:spPr bwMode="auto">
          <a:xfrm>
            <a:off x="0" y="2228850"/>
            <a:ext cx="144463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矩形 24"/>
          <p:cNvSpPr>
            <a:spLocks noChangeArrowheads="1"/>
          </p:cNvSpPr>
          <p:nvPr/>
        </p:nvSpPr>
        <p:spPr bwMode="auto">
          <a:xfrm>
            <a:off x="13970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8" name="矩形 25"/>
          <p:cNvSpPr>
            <a:spLocks noChangeArrowheads="1"/>
          </p:cNvSpPr>
          <p:nvPr/>
        </p:nvSpPr>
        <p:spPr bwMode="auto">
          <a:xfrm>
            <a:off x="887095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9" name="矩形 26"/>
          <p:cNvSpPr>
            <a:spLocks noChangeArrowheads="1"/>
          </p:cNvSpPr>
          <p:nvPr/>
        </p:nvSpPr>
        <p:spPr bwMode="auto">
          <a:xfrm>
            <a:off x="9012238" y="2228850"/>
            <a:ext cx="144462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5130" name="图片 249"/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989138"/>
            <a:ext cx="19716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CACT</a:t>
            </a:r>
            <a:r>
              <a:rPr lang="zh-CN" altLang="en-US" dirty="0"/>
              <a:t>语法描述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9144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语法描述：扩展的</a:t>
            </a:r>
            <a:r>
              <a:rPr lang="en-US" altLang="zh-CN" dirty="0"/>
              <a:t>Backus</a:t>
            </a:r>
            <a:r>
              <a:rPr lang="zh-CN" altLang="en-US" dirty="0"/>
              <a:t>范式（</a:t>
            </a:r>
            <a:r>
              <a:rPr lang="en-US" altLang="zh-CN" dirty="0"/>
              <a:t>EBNF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1" y="4149080"/>
            <a:ext cx="8020685" cy="1696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1" y="2438314"/>
            <a:ext cx="7639401" cy="12067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144" y="2017216"/>
            <a:ext cx="3036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const int 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b;</a:t>
            </a:r>
          </a:p>
          <a:p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];</a:t>
            </a:r>
          </a:p>
          <a:p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a=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c;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c=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  <a:p>
            <a:pPr latinLnBrk="1">
              <a:spcAft>
                <a:spcPts val="1000"/>
              </a:spcAft>
            </a:pP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78" y="2348880"/>
            <a:ext cx="5016357" cy="8137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8" y="4410672"/>
            <a:ext cx="4523809" cy="82857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BF6EE8D-A3CD-E269-C5EF-7F9027AD65AC}"/>
              </a:ext>
            </a:extLst>
          </p:cNvPr>
          <p:cNvGrpSpPr/>
          <p:nvPr/>
        </p:nvGrpSpPr>
        <p:grpSpPr>
          <a:xfrm>
            <a:off x="767678" y="3314700"/>
            <a:ext cx="4819650" cy="809625"/>
            <a:chOff x="767678" y="3314700"/>
            <a:chExt cx="4819650" cy="80962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678" y="3314700"/>
              <a:ext cx="4819650" cy="8096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4C22989-FED3-C65A-F55A-0DB2D5E2D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53" t="34077" r="8876" b="30526"/>
            <a:stretch/>
          </p:blipFill>
          <p:spPr>
            <a:xfrm>
              <a:off x="3779912" y="3547050"/>
              <a:ext cx="144015" cy="288032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A572762-001B-1553-6E65-FF2CF774E26A}"/>
              </a:ext>
            </a:extLst>
          </p:cNvPr>
          <p:cNvGrpSpPr/>
          <p:nvPr/>
        </p:nvGrpSpPr>
        <p:grpSpPr>
          <a:xfrm>
            <a:off x="767678" y="5295821"/>
            <a:ext cx="4561905" cy="895238"/>
            <a:chOff x="767678" y="5295821"/>
            <a:chExt cx="4561905" cy="89523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7678" y="5295821"/>
              <a:ext cx="4561905" cy="89523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29E45E2-4B1D-9839-16B7-0BD706417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53" t="34077" r="8876" b="30526"/>
            <a:stretch/>
          </p:blipFill>
          <p:spPr>
            <a:xfrm>
              <a:off x="3563888" y="5462202"/>
              <a:ext cx="144015" cy="28803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AE32067-9D89-50D3-7804-C670684E7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53" t="34077" r="8876" b="30526"/>
            <a:stretch/>
          </p:blipFill>
          <p:spPr>
            <a:xfrm>
              <a:off x="3563888" y="5673185"/>
              <a:ext cx="144015" cy="28803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4128" y="2017216"/>
            <a:ext cx="31809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a;</a:t>
            </a:r>
          </a:p>
          <a:p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p){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p = p -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p;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  <a:p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(){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b;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a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b = </a:t>
            </a:r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(a);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b;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82" y="2204864"/>
            <a:ext cx="5019675" cy="790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82" y="5360365"/>
            <a:ext cx="2428875" cy="77152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D7F2C9-0F7F-1CD1-208D-140A687E44D3}"/>
              </a:ext>
            </a:extLst>
          </p:cNvPr>
          <p:cNvGrpSpPr/>
          <p:nvPr/>
        </p:nvGrpSpPr>
        <p:grpSpPr>
          <a:xfrm>
            <a:off x="783541" y="3261655"/>
            <a:ext cx="4653600" cy="1790700"/>
            <a:chOff x="783541" y="3261655"/>
            <a:chExt cx="4653600" cy="17907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541" y="3261655"/>
              <a:ext cx="3495675" cy="17907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EAC0E3E-43E3-2B3B-74BF-5B4EA2E50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373" t="18585" r="34097" b="49241"/>
            <a:stretch/>
          </p:blipFill>
          <p:spPr>
            <a:xfrm>
              <a:off x="3496944" y="4515343"/>
              <a:ext cx="1940197" cy="28803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BD50734-8207-44A3-BF13-3DF662E7E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8253" t="34077" r="8876" b="30526"/>
            <a:stretch/>
          </p:blipFill>
          <p:spPr>
            <a:xfrm>
              <a:off x="5267736" y="4509120"/>
              <a:ext cx="144015" cy="28803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语言实例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4128" y="201721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a;</a:t>
            </a:r>
          </a:p>
          <a:p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func1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p){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p = p -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p;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  <a:p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(){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b;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a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c =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func2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(a);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b;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82" y="2204864"/>
            <a:ext cx="5019675" cy="790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82" y="5360365"/>
            <a:ext cx="2428875" cy="771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6660232" y="5013176"/>
            <a:ext cx="2304256" cy="347189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51892" y="1445567"/>
            <a:ext cx="299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语义错误，语法合法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AC2D510-1477-3D1A-870D-5E2CD71837E0}"/>
              </a:ext>
            </a:extLst>
          </p:cNvPr>
          <p:cNvGrpSpPr/>
          <p:nvPr/>
        </p:nvGrpSpPr>
        <p:grpSpPr>
          <a:xfrm>
            <a:off x="783541" y="3261655"/>
            <a:ext cx="4653600" cy="1790700"/>
            <a:chOff x="783541" y="3261655"/>
            <a:chExt cx="4653600" cy="17907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541" y="3261655"/>
              <a:ext cx="3495675" cy="17907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FD50E77-D95D-4143-89D6-42EBAA88E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373" t="18585" r="34097" b="49241"/>
            <a:stretch/>
          </p:blipFill>
          <p:spPr>
            <a:xfrm>
              <a:off x="3496944" y="4515343"/>
              <a:ext cx="1940197" cy="28803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B5C3A17-FD6F-FF8F-F06B-E78A1B7AF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8253" t="34077" r="8876" b="30526"/>
            <a:stretch/>
          </p:blipFill>
          <p:spPr>
            <a:xfrm>
              <a:off x="5267736" y="4509120"/>
              <a:ext cx="144015" cy="28803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语言实例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20072" y="1916832"/>
            <a:ext cx="38164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()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// line comment</a:t>
            </a:r>
          </a:p>
          <a:p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float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a[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];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= 3;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/* block comment */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/*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/*a[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] 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1.5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;*/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*/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(a[1] ==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else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36912"/>
            <a:ext cx="227647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1892" y="1445567"/>
            <a:ext cx="299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嵌套注释不合法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156176" y="3770387"/>
            <a:ext cx="2503240" cy="954757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语言实例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04400" y="2492896"/>
            <a:ext cx="31809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(){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j = ~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k 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0129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n 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0x3G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7" y="2420888"/>
            <a:ext cx="1447800" cy="752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94001"/>
            <a:ext cx="4362450" cy="781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569352"/>
            <a:ext cx="2000250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175" y="4589363"/>
            <a:ext cx="2181225" cy="819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51892" y="1445567"/>
            <a:ext cx="299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数字定义不合法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732240" y="3173363"/>
            <a:ext cx="2016223" cy="903709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2420888"/>
            <a:ext cx="2028571" cy="74285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语言实例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78587" y="2492895"/>
            <a:ext cx="31809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(){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= "ha";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int 7j = 5;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76872"/>
            <a:ext cx="3590925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16280"/>
            <a:ext cx="1990725" cy="838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1892" y="1445567"/>
            <a:ext cx="299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数字、变量名不合法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660233" y="2852937"/>
            <a:ext cx="1944216" cy="648071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语言实例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04400" y="2492896"/>
            <a:ext cx="31809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()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float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a[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];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a[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] 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1.5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(a[1] ==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else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=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2348881"/>
            <a:ext cx="2721496" cy="7454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3171826"/>
            <a:ext cx="3585593" cy="7135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3928059"/>
            <a:ext cx="4089649" cy="22645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1892" y="1445567"/>
            <a:ext cx="323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数组访问、语句不合法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6777549" y="3717032"/>
            <a:ext cx="1944216" cy="371617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24328" y="4365104"/>
            <a:ext cx="1080120" cy="373175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输入输出库说明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输入输出用于验证生成汇编的正确性</a:t>
            </a:r>
            <a:endParaRPr lang="en-US" altLang="zh-CN" dirty="0"/>
          </a:p>
          <a:p>
            <a:r>
              <a:rPr lang="zh-CN" altLang="en-US" dirty="0"/>
              <a:t>简化为</a:t>
            </a:r>
            <a:r>
              <a:rPr lang="en-US" altLang="zh-CN" dirty="0"/>
              <a:t>7</a:t>
            </a:r>
            <a:r>
              <a:rPr lang="zh-CN" altLang="en-US" dirty="0"/>
              <a:t>个函数：</a:t>
            </a:r>
            <a:endParaRPr lang="en-US" altLang="zh-CN" dirty="0"/>
          </a:p>
          <a:p>
            <a:pPr lvl="1"/>
            <a:r>
              <a:rPr lang="en-US" altLang="zh-CN" dirty="0"/>
              <a:t>print_[bool/int/float/double]</a:t>
            </a:r>
          </a:p>
          <a:p>
            <a:pPr lvl="1"/>
            <a:r>
              <a:rPr lang="en-US" altLang="zh-CN" dirty="0"/>
              <a:t>get_[int/float/double]</a:t>
            </a:r>
          </a:p>
          <a:p>
            <a:r>
              <a:rPr lang="zh-CN" altLang="en-US" dirty="0"/>
              <a:t>课程提供标准库实现：</a:t>
            </a:r>
            <a:r>
              <a:rPr lang="en-US" altLang="zh-CN" dirty="0"/>
              <a:t>.a</a:t>
            </a:r>
            <a:r>
              <a:rPr lang="zh-CN" altLang="en-US" dirty="0"/>
              <a:t>和</a:t>
            </a:r>
            <a:r>
              <a:rPr lang="en-US" altLang="zh-CN" dirty="0"/>
              <a:t>.so</a:t>
            </a:r>
            <a:r>
              <a:rPr lang="zh-CN" altLang="en-US" dirty="0"/>
              <a:t>形式</a:t>
            </a:r>
            <a:endParaRPr lang="en-US" altLang="zh-CN" dirty="0"/>
          </a:p>
          <a:p>
            <a:r>
              <a:rPr lang="zh-CN" altLang="en-US" dirty="0"/>
              <a:t>作为</a:t>
            </a:r>
            <a:r>
              <a:rPr lang="en-US" altLang="zh-CN" dirty="0"/>
              <a:t>CACT</a:t>
            </a:r>
            <a:r>
              <a:rPr lang="zh-CN" altLang="en-US" dirty="0"/>
              <a:t>语言的一部分，无需</a:t>
            </a:r>
            <a:r>
              <a:rPr lang="en-US" altLang="zh-CN" dirty="0"/>
              <a:t>include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目标体系结构：</a:t>
            </a:r>
            <a:r>
              <a:rPr lang="en-US" altLang="zh-CN" dirty="0"/>
              <a:t>RISC-V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是一种指令集</a:t>
            </a:r>
            <a:endParaRPr lang="en-US" altLang="zh-CN" dirty="0"/>
          </a:p>
          <a:p>
            <a:pPr lvl="1"/>
            <a:r>
              <a:rPr lang="en-US" altLang="zh-CN" dirty="0"/>
              <a:t>AMD64 (Intel/AMD/VIA + </a:t>
            </a:r>
            <a:r>
              <a:rPr lang="zh-CN" altLang="en-US" dirty="0"/>
              <a:t>海光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CISC</a:t>
            </a:r>
          </a:p>
          <a:p>
            <a:pPr lvl="1"/>
            <a:r>
              <a:rPr lang="en-US" altLang="zh-CN" dirty="0"/>
              <a:t>ARMv8a (ARM + </a:t>
            </a:r>
            <a:r>
              <a:rPr lang="zh-CN" altLang="en-US" dirty="0"/>
              <a:t>苹果</a:t>
            </a:r>
            <a:r>
              <a:rPr lang="en-US" altLang="zh-CN" dirty="0"/>
              <a:t>/</a:t>
            </a:r>
            <a:r>
              <a:rPr lang="zh-CN" altLang="en-US" dirty="0"/>
              <a:t>高通</a:t>
            </a:r>
            <a:r>
              <a:rPr lang="en-US" altLang="zh-CN" dirty="0"/>
              <a:t>/)</a:t>
            </a:r>
            <a:r>
              <a:rPr lang="zh-CN" altLang="en-US" dirty="0"/>
              <a:t>，</a:t>
            </a:r>
            <a:r>
              <a:rPr lang="en-US" altLang="zh-CN" dirty="0"/>
              <a:t>RISC</a:t>
            </a:r>
          </a:p>
          <a:p>
            <a:pPr lvl="1"/>
            <a:r>
              <a:rPr lang="en-US" altLang="zh-CN" dirty="0"/>
              <a:t>MIPS</a:t>
            </a:r>
            <a:r>
              <a:rPr lang="zh-CN" altLang="en-US" dirty="0"/>
              <a:t>以及</a:t>
            </a:r>
            <a:r>
              <a:rPr lang="en-US" altLang="zh-CN" dirty="0" err="1"/>
              <a:t>LoongArch</a:t>
            </a:r>
            <a:r>
              <a:rPr lang="zh-CN" altLang="en-US"/>
              <a:t>（</a:t>
            </a:r>
            <a:r>
              <a:rPr lang="zh-CN" altLang="en-US" dirty="0"/>
              <a:t>龙芯），</a:t>
            </a:r>
            <a:r>
              <a:rPr lang="en-US" altLang="zh-CN" dirty="0"/>
              <a:t>RISC</a:t>
            </a:r>
          </a:p>
          <a:p>
            <a:pPr lvl="1"/>
            <a:r>
              <a:rPr lang="zh-CN" altLang="en-US" dirty="0"/>
              <a:t>目前不活跃的：</a:t>
            </a:r>
            <a:r>
              <a:rPr lang="en-US" altLang="zh-CN" dirty="0"/>
              <a:t>Alpha</a:t>
            </a:r>
            <a:r>
              <a:rPr lang="zh-CN" altLang="en-US" dirty="0"/>
              <a:t>、</a:t>
            </a:r>
            <a:r>
              <a:rPr lang="en-US" altLang="zh-CN" dirty="0"/>
              <a:t>Sparc</a:t>
            </a:r>
            <a:r>
              <a:rPr lang="zh-CN" altLang="en-US" dirty="0"/>
              <a:t>等，</a:t>
            </a:r>
            <a:r>
              <a:rPr lang="en-US" altLang="zh-CN" dirty="0"/>
              <a:t>RISC</a:t>
            </a:r>
            <a:r>
              <a:rPr lang="zh-CN" altLang="en-US" dirty="0"/>
              <a:t>居多</a:t>
            </a:r>
            <a:endParaRPr lang="en-US" altLang="zh-CN" dirty="0"/>
          </a:p>
          <a:p>
            <a:pPr lvl="1"/>
            <a:r>
              <a:rPr lang="zh-CN" altLang="en-US" dirty="0"/>
              <a:t>指令集是计算机软件和硬件的最主要的接口</a:t>
            </a:r>
            <a:endParaRPr lang="en-US" altLang="zh-CN" dirty="0"/>
          </a:p>
          <a:p>
            <a:r>
              <a:rPr lang="en-US" altLang="zh-CN" dirty="0"/>
              <a:t>RISC-V</a:t>
            </a:r>
            <a:r>
              <a:rPr lang="zh-CN" altLang="en-US" dirty="0"/>
              <a:t>历史：</a:t>
            </a:r>
            <a:endParaRPr lang="en-US" altLang="zh-CN" dirty="0"/>
          </a:p>
          <a:p>
            <a:pPr lvl="1"/>
            <a:r>
              <a:rPr lang="zh-CN" altLang="en-US" dirty="0"/>
              <a:t>开源指令集架构，“</a:t>
            </a:r>
            <a:r>
              <a:rPr lang="en-US" altLang="zh-CN" i="1" dirty="0"/>
              <a:t>completely open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起源于</a:t>
            </a:r>
            <a:r>
              <a:rPr lang="en-US" altLang="zh-CN" dirty="0"/>
              <a:t>UC Berkeley</a:t>
            </a:r>
            <a:r>
              <a:rPr lang="zh-CN" altLang="en-US" dirty="0"/>
              <a:t>， </a:t>
            </a:r>
            <a:r>
              <a:rPr lang="en-US" altLang="zh-CN" dirty="0"/>
              <a:t>David Patterson</a:t>
            </a:r>
            <a:r>
              <a:rPr lang="zh-CN" altLang="en-US" dirty="0"/>
              <a:t>，</a:t>
            </a:r>
            <a:r>
              <a:rPr lang="en-US" altLang="zh-CN" dirty="0"/>
              <a:t>2010</a:t>
            </a:r>
          </a:p>
          <a:p>
            <a:pPr lvl="1"/>
            <a:r>
              <a:rPr lang="zh-CN" altLang="en-US" dirty="0"/>
              <a:t>目前由</a:t>
            </a:r>
            <a:r>
              <a:rPr lang="en-US" altLang="zh-CN" dirty="0"/>
              <a:t>RISC-V</a:t>
            </a:r>
            <a:r>
              <a:rPr lang="zh-CN" altLang="en-US" dirty="0"/>
              <a:t>基金会运作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华文仿宋" panose="02010600040101010101" pitchFamily="2" charset="-122"/>
              </a:rPr>
              <a:t>编译原理研讨课实验</a:t>
            </a:r>
            <a:r>
              <a:rPr lang="en-US" altLang="zh-CN" dirty="0">
                <a:ea typeface="华文仿宋" panose="02010600040101010101" pitchFamily="2" charset="-122"/>
              </a:rPr>
              <a:t>-1</a:t>
            </a:r>
          </a:p>
          <a:p>
            <a:r>
              <a:rPr lang="zh-CN" altLang="en-US" dirty="0"/>
              <a:t>如何实现一个编译器？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/>
            <a:r>
              <a:rPr lang="zh-CN" altLang="en-US" dirty="0">
                <a:ea typeface="华文仿宋" panose="02010600040101010101" pitchFamily="2" charset="-122"/>
              </a:rPr>
              <a:t>工业级编译器</a:t>
            </a:r>
            <a:r>
              <a:rPr lang="en-US" altLang="zh-CN" dirty="0"/>
              <a:t>Clang/LLVM</a:t>
            </a:r>
          </a:p>
          <a:p>
            <a:pPr lvl="1"/>
            <a:r>
              <a:rPr lang="zh-CN" altLang="en-US" dirty="0">
                <a:ea typeface="华文仿宋" panose="02010600040101010101" pitchFamily="2" charset="-122"/>
              </a:rPr>
              <a:t>课程作业级别的编译器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/>
            <a:r>
              <a:rPr lang="zh-CN" altLang="en-US" dirty="0"/>
              <a:t>编译整体的工作流程</a:t>
            </a:r>
            <a:endParaRPr lang="zh-CN" altLang="en-US" dirty="0">
              <a:ea typeface="华文仿宋" panose="02010600040101010101" pitchFamily="2" charset="-122"/>
            </a:endParaRPr>
          </a:p>
          <a:p>
            <a:r>
              <a:rPr lang="zh-CN" altLang="en-US" dirty="0"/>
              <a:t>布置第一次作业：</a:t>
            </a:r>
            <a:r>
              <a:rPr lang="en-US" altLang="zh-CN" dirty="0"/>
              <a:t>PR001</a:t>
            </a:r>
          </a:p>
          <a:p>
            <a:r>
              <a:rPr lang="en-US" altLang="zh-CN" dirty="0"/>
              <a:t>ANTLR</a:t>
            </a:r>
            <a:r>
              <a:rPr lang="zh-CN" altLang="en-US" dirty="0"/>
              <a:t>详细介绍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目标体系结构：</a:t>
            </a:r>
            <a:r>
              <a:rPr lang="en-US" altLang="zh-CN" dirty="0"/>
              <a:t>RISC-V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4992960"/>
          </a:xfrm>
        </p:spPr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是模块化的</a:t>
            </a:r>
            <a:endParaRPr lang="en-US" altLang="zh-CN" dirty="0"/>
          </a:p>
          <a:p>
            <a:r>
              <a:rPr lang="zh-CN" altLang="en-US" dirty="0"/>
              <a:t>标准扩展：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I    Integer and basic instructions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M  Multiply and divide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A   Atomics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F   IEEE floating point (single precision)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D  IEEE floating point (double precision)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C  Compressed instructions</a:t>
            </a:r>
          </a:p>
          <a:p>
            <a:r>
              <a:rPr lang="zh-CN" altLang="en-US" dirty="0"/>
              <a:t>四个基本的指令集：</a:t>
            </a:r>
            <a:endParaRPr lang="en-US" altLang="zh-CN" dirty="0"/>
          </a:p>
          <a:p>
            <a:pPr lvl="1"/>
            <a:r>
              <a:rPr lang="en-US" altLang="zh-CN" dirty="0"/>
              <a:t>RV32I</a:t>
            </a:r>
            <a:r>
              <a:rPr lang="zh-CN" altLang="en-US" dirty="0"/>
              <a:t>，</a:t>
            </a:r>
            <a:r>
              <a:rPr lang="en-US" altLang="zh-CN" dirty="0"/>
              <a:t>RV32E</a:t>
            </a:r>
            <a:r>
              <a:rPr lang="zh-CN" altLang="en-US" dirty="0"/>
              <a:t>，</a:t>
            </a:r>
            <a:r>
              <a:rPr lang="en-US" altLang="zh-CN" dirty="0"/>
              <a:t>RV64I</a:t>
            </a:r>
            <a:r>
              <a:rPr lang="zh-CN" altLang="en-US" dirty="0"/>
              <a:t>，</a:t>
            </a:r>
            <a:r>
              <a:rPr lang="en-US" altLang="zh-CN" dirty="0"/>
              <a:t>RV128I</a:t>
            </a:r>
          </a:p>
          <a:p>
            <a:pPr lvl="1"/>
            <a:r>
              <a:rPr lang="en-US" altLang="zh-CN" dirty="0"/>
              <a:t>RV32I</a:t>
            </a:r>
            <a:r>
              <a:rPr lang="zh-CN" altLang="en-US" dirty="0"/>
              <a:t>保持不变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56" y="3284984"/>
            <a:ext cx="3087440" cy="140376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目标体系结构：</a:t>
            </a:r>
            <a:r>
              <a:rPr lang="en-US" altLang="zh-CN" dirty="0"/>
              <a:t>RISC-V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76400"/>
            <a:ext cx="8748464" cy="456456"/>
          </a:xfrm>
        </p:spPr>
        <p:txBody>
          <a:bodyPr/>
          <a:lstStyle/>
          <a:p>
            <a:r>
              <a:rPr lang="zh-CN" altLang="en-US" sz="2400" dirty="0"/>
              <a:t>如何执行</a:t>
            </a:r>
            <a:r>
              <a:rPr lang="en-US" altLang="zh-CN" sz="2400" dirty="0"/>
              <a:t>RISC-V</a:t>
            </a:r>
            <a:r>
              <a:rPr lang="zh-CN" altLang="en-US" sz="2400" dirty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spike</a:t>
            </a:r>
            <a:r>
              <a:rPr lang="zh-CN" altLang="en-US" sz="2400" b="1" dirty="0">
                <a:solidFill>
                  <a:srgbClr val="FF0000"/>
                </a:solidFill>
              </a:rPr>
              <a:t>模拟器</a:t>
            </a:r>
            <a:r>
              <a:rPr lang="en-US" altLang="zh-CN" sz="2400" b="1" dirty="0">
                <a:solidFill>
                  <a:srgbClr val="FF0000"/>
                </a:solidFill>
              </a:rPr>
              <a:t>   </a:t>
            </a:r>
            <a:r>
              <a:rPr lang="en-US" altLang="zh-CN" sz="2400" dirty="0"/>
              <a:t>RV64IMAFDC (RV64GC)</a:t>
            </a:r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34004" y="2221923"/>
            <a:ext cx="6675992" cy="430761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目标体系结构：</a:t>
            </a:r>
            <a:r>
              <a:rPr lang="en-US" altLang="zh-CN" dirty="0"/>
              <a:t>RISC-V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276872"/>
            <a:ext cx="2928743" cy="2181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43" y="2334075"/>
            <a:ext cx="2382710" cy="12292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CCE136-A1E6-7EB2-2A57-2136BD3E74F2}"/>
              </a:ext>
            </a:extLst>
          </p:cNvPr>
          <p:cNvSpPr txBox="1"/>
          <p:nvPr/>
        </p:nvSpPr>
        <p:spPr>
          <a:xfrm>
            <a:off x="1397032" y="181521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*.</a:t>
            </a:r>
            <a:r>
              <a:rPr kumimoji="1" lang="en-US" altLang="zh-CN" dirty="0" err="1">
                <a:solidFill>
                  <a:srgbClr val="FF0000"/>
                </a:solidFill>
              </a:rPr>
              <a:t>cact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84D7A1-5865-4E3E-C289-97CD8DA978BB}"/>
              </a:ext>
            </a:extLst>
          </p:cNvPr>
          <p:cNvSpPr txBox="1"/>
          <p:nvPr/>
        </p:nvSpPr>
        <p:spPr>
          <a:xfrm>
            <a:off x="6603035" y="1758011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*.s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25CDFA-C543-63A0-DAD8-F0269FF63395}"/>
              </a:ext>
            </a:extLst>
          </p:cNvPr>
          <p:cNvSpPr txBox="1"/>
          <p:nvPr/>
        </p:nvSpPr>
        <p:spPr>
          <a:xfrm>
            <a:off x="107640" y="5148700"/>
            <a:ext cx="2578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RISC-V executable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6DD0B6-D916-9480-4A0F-197CA9E7695C}"/>
              </a:ext>
            </a:extLst>
          </p:cNvPr>
          <p:cNvSpPr txBox="1"/>
          <p:nvPr/>
        </p:nvSpPr>
        <p:spPr>
          <a:xfrm>
            <a:off x="2872615" y="2784737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./compiler *.</a:t>
            </a:r>
            <a:r>
              <a:rPr kumimoji="1" lang="en-US" altLang="zh-CN" dirty="0" err="1"/>
              <a:t>cact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8ACFCD0-92A4-08A8-C5A4-E5B52234161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 bwMode="auto">
          <a:xfrm flipH="1">
            <a:off x="1397032" y="4458623"/>
            <a:ext cx="5431428" cy="690077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1F5C0C0-8851-BF31-523D-E7FE957BB582}"/>
              </a:ext>
            </a:extLst>
          </p:cNvPr>
          <p:cNvSpPr txBox="1"/>
          <p:nvPr/>
        </p:nvSpPr>
        <p:spPr>
          <a:xfrm>
            <a:off x="930882" y="4385759"/>
            <a:ext cx="412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err="1"/>
              <a:t>riscv</a:t>
            </a:r>
            <a:r>
              <a:rPr kumimoji="1" lang="en-US" altLang="zh-CN" sz="1800" dirty="0"/>
              <a:t>-unknown-elf-</a:t>
            </a:r>
            <a:r>
              <a:rPr kumimoji="1" lang="en-US" altLang="zh-CN" sz="1800" dirty="0" err="1"/>
              <a:t>gcc</a:t>
            </a:r>
            <a:r>
              <a:rPr kumimoji="1" lang="en-US" altLang="zh-CN" sz="1800" dirty="0"/>
              <a:t> *.s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</a:t>
            </a:r>
            <a:r>
              <a:rPr kumimoji="1" lang="en-US" altLang="zh-CN" sz="1800" dirty="0" err="1"/>
              <a:t>lcact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–o </a:t>
            </a:r>
            <a:r>
              <a:rPr kumimoji="1" lang="en-US" altLang="zh-CN" sz="1800" dirty="0" err="1"/>
              <a:t>a.out</a:t>
            </a:r>
            <a:endParaRPr kumimoji="1" lang="zh-CN" altLang="en-US" sz="1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7093DB-F501-83A3-CC86-9FFCCAE5DDE0}"/>
              </a:ext>
            </a:extLst>
          </p:cNvPr>
          <p:cNvSpPr txBox="1"/>
          <p:nvPr/>
        </p:nvSpPr>
        <p:spPr>
          <a:xfrm>
            <a:off x="5053938" y="5148700"/>
            <a:ext cx="387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Execute on RISC-V simulator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A0C8673-FD04-2A86-E44B-DAABF554C0C6}"/>
              </a:ext>
            </a:extLst>
          </p:cNvPr>
          <p:cNvCxnSpPr/>
          <p:nvPr/>
        </p:nvCxnSpPr>
        <p:spPr bwMode="auto">
          <a:xfrm>
            <a:off x="2621592" y="5379532"/>
            <a:ext cx="2414864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5CF4771-1CBC-D05D-2B78-B4687B053D66}"/>
              </a:ext>
            </a:extLst>
          </p:cNvPr>
          <p:cNvSpPr txBox="1"/>
          <p:nvPr/>
        </p:nvSpPr>
        <p:spPr>
          <a:xfrm>
            <a:off x="2850509" y="5379532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spike pk </a:t>
            </a:r>
            <a:r>
              <a:rPr kumimoji="1" lang="en-US" altLang="zh-CN" dirty="0" err="1"/>
              <a:t>a.out</a:t>
            </a:r>
            <a:endParaRPr kumimoji="1" lang="zh-CN" altLang="en-US" dirty="0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3801F42E-AE73-A92C-0EE0-60907A81854A}"/>
              </a:ext>
            </a:extLst>
          </p:cNvPr>
          <p:cNvSpPr/>
          <p:nvPr/>
        </p:nvSpPr>
        <p:spPr bwMode="auto">
          <a:xfrm>
            <a:off x="2775590" y="3138380"/>
            <a:ext cx="2493660" cy="352127"/>
          </a:xfrm>
          <a:prstGeom prst="rightArrow">
            <a:avLst/>
          </a:prstGeom>
          <a:solidFill>
            <a:srgbClr val="FF00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9164B2EE-5AA3-C14A-B82F-EA6DBF89FDED}"/>
              </a:ext>
            </a:extLst>
          </p:cNvPr>
          <p:cNvSpPr/>
          <p:nvPr/>
        </p:nvSpPr>
        <p:spPr>
          <a:xfrm>
            <a:off x="355570" y="3776289"/>
            <a:ext cx="898865" cy="63624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libcact.a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E0DCF67-E8AE-8589-A619-56F27AD2EAB7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805003" y="4412534"/>
            <a:ext cx="0" cy="736166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评测与打分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484784"/>
            <a:ext cx="7543800" cy="4495800"/>
          </a:xfrm>
        </p:spPr>
        <p:txBody>
          <a:bodyPr/>
          <a:lstStyle/>
          <a:p>
            <a:r>
              <a:rPr lang="zh-CN" altLang="en-US" dirty="0"/>
              <a:t>最终的成绩由四部分组成：</a:t>
            </a:r>
            <a:endParaRPr lang="en-US" altLang="zh-CN" dirty="0"/>
          </a:p>
          <a:p>
            <a:pPr lvl="1"/>
            <a:r>
              <a:rPr lang="zh-CN" altLang="en-US" dirty="0"/>
              <a:t>实验报告（小组分工，完成程度）</a:t>
            </a:r>
            <a:endParaRPr lang="en-US" altLang="zh-CN" dirty="0"/>
          </a:p>
          <a:p>
            <a:pPr lvl="1"/>
            <a:r>
              <a:rPr lang="zh-CN" altLang="en-US" dirty="0"/>
              <a:t>测试样例通过率（功能分）</a:t>
            </a:r>
            <a:endParaRPr lang="en-US" altLang="zh-CN" dirty="0"/>
          </a:p>
          <a:p>
            <a:pPr lvl="1"/>
            <a:r>
              <a:rPr lang="zh-CN" altLang="en-US" dirty="0"/>
              <a:t>测试样例模拟执行通过率（功能分）</a:t>
            </a:r>
            <a:endParaRPr lang="en-US" altLang="zh-CN" dirty="0"/>
          </a:p>
          <a:p>
            <a:pPr lvl="1"/>
            <a:r>
              <a:rPr lang="zh-CN" altLang="en-US" dirty="0"/>
              <a:t>生成的汇编代码的性能（性能分）。</a:t>
            </a:r>
          </a:p>
          <a:p>
            <a:r>
              <a:rPr lang="zh-CN" altLang="en-US" dirty="0"/>
              <a:t>公开测试用例 </a:t>
            </a:r>
            <a:r>
              <a:rPr lang="en-US" altLang="zh-CN" dirty="0"/>
              <a:t>&amp; </a:t>
            </a:r>
            <a:r>
              <a:rPr lang="zh-CN" altLang="en-US" dirty="0"/>
              <a:t>性能测试用例会放在课程网站 上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编译原理教科书：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词法分析，语法分析，语义分析，中间代码生成</a:t>
            </a:r>
            <a:r>
              <a:rPr lang="zh-CN" altLang="en-US" dirty="0"/>
              <a:t>，中间代码优化，目标代码生成</a:t>
            </a:r>
            <a:endParaRPr lang="en-US" altLang="zh-CN" dirty="0"/>
          </a:p>
          <a:p>
            <a:pPr lvl="1"/>
            <a:r>
              <a:rPr lang="zh-CN" altLang="en-US" dirty="0"/>
              <a:t>文法，乔姆斯基文法分类</a:t>
            </a:r>
            <a:endParaRPr lang="en-US" altLang="zh-CN" dirty="0"/>
          </a:p>
          <a:p>
            <a:pPr lvl="1"/>
            <a:r>
              <a:rPr lang="zh-CN" altLang="en-US" dirty="0"/>
              <a:t>语法制导的翻译</a:t>
            </a:r>
            <a:endParaRPr lang="en-US" altLang="zh-CN" dirty="0"/>
          </a:p>
          <a:p>
            <a:pPr lvl="1"/>
            <a:r>
              <a:rPr lang="zh-CN" altLang="en-US" dirty="0"/>
              <a:t>内存布局</a:t>
            </a:r>
            <a:endParaRPr lang="en-US" altLang="zh-CN" dirty="0"/>
          </a:p>
          <a:p>
            <a:pPr lvl="1"/>
            <a:r>
              <a:rPr lang="zh-CN" altLang="en-US" dirty="0"/>
              <a:t>寄存器分配</a:t>
            </a:r>
            <a:endParaRPr lang="en-US" altLang="zh-CN" dirty="0"/>
          </a:p>
          <a:p>
            <a:pPr lvl="1"/>
            <a:r>
              <a:rPr lang="zh-CN" altLang="en-US" dirty="0"/>
              <a:t>等等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工业级编译器：</a:t>
            </a:r>
            <a:r>
              <a:rPr lang="en-US" altLang="zh-CN" dirty="0"/>
              <a:t>Clang/LLVM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词法语法分析及语义分析：</a:t>
            </a:r>
            <a:r>
              <a:rPr lang="zh-CN" altLang="en-US" dirty="0">
                <a:solidFill>
                  <a:srgbClr val="C00000"/>
                </a:solidFill>
              </a:rPr>
              <a:t>手写的递归下降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C/C++/Obj-C/</a:t>
            </a:r>
            <a:r>
              <a:rPr lang="en-US" altLang="zh-CN" dirty="0" err="1"/>
              <a:t>Objc</a:t>
            </a:r>
            <a:r>
              <a:rPr lang="en-US" altLang="zh-CN" dirty="0"/>
              <a:t>-C++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中间代码：</a:t>
            </a:r>
            <a:r>
              <a:rPr lang="en-US" altLang="zh-CN" dirty="0"/>
              <a:t>LLVM IR</a:t>
            </a:r>
          </a:p>
          <a:p>
            <a:pPr lvl="2"/>
            <a:r>
              <a:rPr kumimoji="1" lang="zh-CN" altLang="en-US" dirty="0"/>
              <a:t>机器无关的</a:t>
            </a:r>
            <a:r>
              <a:rPr kumimoji="1" lang="en-US" altLang="zh-CN" dirty="0" err="1"/>
              <a:t>中间表示IR</a:t>
            </a:r>
            <a:endParaRPr kumimoji="1" lang="en-US" altLang="zh-CN" dirty="0"/>
          </a:p>
          <a:p>
            <a:pPr lvl="2"/>
            <a:r>
              <a:rPr lang="zh-CN" altLang="en-US" dirty="0"/>
              <a:t>静态单赋值</a:t>
            </a:r>
            <a:r>
              <a:rPr lang="en-US" altLang="zh-CN" dirty="0"/>
              <a:t>SSA</a:t>
            </a:r>
          </a:p>
          <a:p>
            <a:pPr lvl="2"/>
            <a:r>
              <a:rPr lang="zh-CN" altLang="en-US" dirty="0"/>
              <a:t>无限寄存器</a:t>
            </a:r>
            <a:endParaRPr lang="en-US" altLang="zh-CN" dirty="0"/>
          </a:p>
          <a:p>
            <a:pPr lvl="1"/>
            <a:r>
              <a:rPr lang="zh-CN" altLang="en-US" dirty="0"/>
              <a:t>目标体系结构：</a:t>
            </a:r>
            <a:endParaRPr lang="en-US" altLang="zh-CN" dirty="0"/>
          </a:p>
          <a:p>
            <a:pPr lvl="2"/>
            <a:r>
              <a:rPr lang="en-US" altLang="zh-CN" dirty="0"/>
              <a:t>AMD64</a:t>
            </a:r>
            <a:r>
              <a:rPr lang="zh-CN" altLang="en-US" dirty="0"/>
              <a:t>，</a:t>
            </a:r>
            <a:r>
              <a:rPr lang="en-US" altLang="zh-CN" dirty="0"/>
              <a:t>RISC-V</a:t>
            </a:r>
            <a:r>
              <a:rPr lang="zh-CN" altLang="en-US" dirty="0"/>
              <a:t>，</a:t>
            </a:r>
            <a:r>
              <a:rPr lang="en-US" altLang="zh-CN" dirty="0"/>
              <a:t>ARM</a:t>
            </a:r>
            <a:r>
              <a:rPr lang="zh-CN" altLang="en-US" dirty="0"/>
              <a:t>等等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课程实验编译器：</a:t>
            </a:r>
            <a:endParaRPr lang="en-US" altLang="zh-CN" dirty="0"/>
          </a:p>
          <a:p>
            <a:pPr lvl="1"/>
            <a:r>
              <a:rPr lang="zh-CN" altLang="en-US" dirty="0"/>
              <a:t>词法分析和语法分析以及语义分析</a:t>
            </a:r>
            <a:endParaRPr lang="en-US" altLang="zh-CN" dirty="0"/>
          </a:p>
          <a:p>
            <a:pPr lvl="2"/>
            <a:r>
              <a:rPr lang="en-US" altLang="zh-CN" dirty="0"/>
              <a:t>Option 1</a:t>
            </a:r>
            <a:r>
              <a:rPr lang="zh-CN" altLang="en-US" dirty="0"/>
              <a:t>：手写递归下降</a:t>
            </a:r>
            <a:endParaRPr lang="en-US" altLang="zh-CN" dirty="0"/>
          </a:p>
          <a:p>
            <a:pPr lvl="2"/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：使用工具自动生成</a:t>
            </a:r>
            <a:r>
              <a:rPr lang="en-US" altLang="zh-CN" dirty="0" err="1"/>
              <a:t>Lexer</a:t>
            </a:r>
            <a:r>
              <a:rPr lang="en-US" altLang="zh-CN" dirty="0"/>
              <a:t>/Parser</a:t>
            </a:r>
          </a:p>
          <a:p>
            <a:pPr lvl="2"/>
            <a:r>
              <a:rPr lang="zh-CN" altLang="en-US" dirty="0"/>
              <a:t>输出抽象语法树</a:t>
            </a:r>
            <a:r>
              <a:rPr lang="en-US" altLang="zh-CN" dirty="0"/>
              <a:t>AST</a:t>
            </a:r>
          </a:p>
          <a:p>
            <a:pPr lvl="1"/>
            <a:r>
              <a:rPr lang="zh-CN" altLang="en-US" dirty="0"/>
              <a:t>中间表示：</a:t>
            </a:r>
            <a:endParaRPr lang="en-US" altLang="zh-CN" dirty="0"/>
          </a:p>
          <a:p>
            <a:pPr lvl="2"/>
            <a:r>
              <a:rPr lang="en-US" altLang="zh-CN" dirty="0"/>
              <a:t>Option 1</a:t>
            </a:r>
            <a:r>
              <a:rPr lang="zh-CN" altLang="en-US" dirty="0"/>
              <a:t>：</a:t>
            </a:r>
            <a:r>
              <a:rPr lang="en-US" altLang="zh-CN" dirty="0"/>
              <a:t>LLVM IR</a:t>
            </a:r>
          </a:p>
          <a:p>
            <a:pPr lvl="2"/>
            <a:r>
              <a:rPr lang="en-US" altLang="zh-CN" dirty="0"/>
              <a:t>Option 2</a:t>
            </a:r>
            <a:r>
              <a:rPr lang="zh-CN" altLang="en-US" dirty="0"/>
              <a:t>：自行设计简单的三地址中间表示</a:t>
            </a:r>
            <a:endParaRPr lang="en-US" altLang="zh-CN" dirty="0"/>
          </a:p>
          <a:p>
            <a:pPr lvl="2"/>
            <a:r>
              <a:rPr lang="en-US" altLang="zh-CN" dirty="0"/>
              <a:t>AST</a:t>
            </a:r>
            <a:r>
              <a:rPr lang="zh-CN" altLang="en-US" dirty="0"/>
              <a:t>到中间表示</a:t>
            </a:r>
            <a:endParaRPr lang="en-US" altLang="zh-CN" dirty="0"/>
          </a:p>
          <a:p>
            <a:pPr lvl="1"/>
            <a:r>
              <a:rPr lang="zh-CN" altLang="en-US" dirty="0"/>
              <a:t>目标体系结构：中间表示到</a:t>
            </a:r>
            <a:r>
              <a:rPr lang="en-US" altLang="zh-CN" dirty="0"/>
              <a:t>RISC-V</a:t>
            </a:r>
            <a:r>
              <a:rPr lang="zh-CN" altLang="en-US" dirty="0"/>
              <a:t>汇编</a:t>
            </a:r>
            <a:endParaRPr lang="en-US" altLang="zh-CN" dirty="0"/>
          </a:p>
          <a:p>
            <a:pPr lvl="2"/>
            <a:r>
              <a:rPr lang="zh-CN" altLang="en-US" dirty="0"/>
              <a:t>仅需考虑</a:t>
            </a:r>
            <a:r>
              <a:rPr lang="en-US" altLang="zh-CN" dirty="0"/>
              <a:t>RISC-V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编译流程实例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编译过程:</a:t>
            </a:r>
          </a:p>
          <a:p>
            <a:pPr lvl="1"/>
            <a:r>
              <a:rPr lang="en-US" altLang="en-US" dirty="0"/>
              <a:t>源代码 -&gt; 汇编代码 -&gt; 目标文件 -&gt; 可执行文件</a:t>
            </a:r>
          </a:p>
          <a:p>
            <a:pPr lvl="1"/>
            <a:r>
              <a:rPr lang="en-US" altLang="en-US" dirty="0"/>
              <a:t>1.c -&gt; 1.s-&gt; 1.o 	-&gt; </a:t>
            </a:r>
            <a:r>
              <a:rPr lang="en-US" altLang="en-US" dirty="0" err="1"/>
              <a:t>a.out</a:t>
            </a:r>
            <a:endParaRPr lang="en-US" altLang="en-US" dirty="0"/>
          </a:p>
          <a:p>
            <a:r>
              <a:rPr lang="en-US" dirty="0"/>
              <a:t>Clang/LLVM</a:t>
            </a:r>
            <a:r>
              <a:rPr lang="en-US" altLang="en-US" dirty="0"/>
              <a:t>编译过程：</a:t>
            </a:r>
          </a:p>
          <a:p>
            <a:pPr lvl="1"/>
            <a:r>
              <a:rPr lang="en-US" altLang="en-US" dirty="0"/>
              <a:t>源代码 -&gt; LLVM IR -&gt; 汇编代码 -&gt; 目标文件 -&gt; 可执行文件</a:t>
            </a:r>
          </a:p>
          <a:p>
            <a:pPr lvl="1"/>
            <a:r>
              <a:rPr lang="en-US" altLang="en-US" dirty="0"/>
              <a:t>clang 1.c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课程作业与工业级的共同点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输入输出相同：</a:t>
            </a:r>
            <a:r>
              <a:rPr lang="en-US" altLang="zh-CN"/>
              <a:t>source code → assembly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麻雀虽小，五脏俱全</a:t>
            </a:r>
          </a:p>
          <a:p>
            <a:pPr lvl="1"/>
            <a:r>
              <a:rPr lang="zh-CN" altLang="en-US" sz="2400"/>
              <a:t>前端、中间表示、后端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基本思想相同：</a:t>
            </a:r>
          </a:p>
          <a:p>
            <a:pPr lvl="1"/>
            <a:r>
              <a:rPr lang="zh-CN" altLang="en-US">
                <a:sym typeface="+mn-ea"/>
              </a:rPr>
              <a:t>逐层</a:t>
            </a:r>
            <a:r>
              <a:rPr lang="zh-CN" altLang="en-US"/>
              <a:t>处理：词法、语法、语义</a:t>
            </a:r>
          </a:p>
          <a:p>
            <a:pPr lvl="1"/>
            <a:r>
              <a:rPr lang="zh-CN" altLang="en-US"/>
              <a:t>语义降阶</a:t>
            </a:r>
            <a:r>
              <a:rPr lang="en-US" altLang="zh-CN"/>
              <a:t>(lowering)</a:t>
            </a:r>
            <a:r>
              <a:rPr lang="zh-CN" altLang="en-US"/>
              <a:t>：</a:t>
            </a:r>
            <a:r>
              <a:rPr lang="en-US" altLang="zh-CN"/>
              <a:t>a[i] → </a:t>
            </a:r>
            <a:r>
              <a:rPr lang="zh-CN" altLang="en-US"/>
              <a:t>地址计算</a:t>
            </a:r>
            <a:r>
              <a:rPr lang="en-US" altLang="zh-CN"/>
              <a:t>GetElemPtr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作业与工业级区别</a:t>
            </a:r>
            <a:r>
              <a:rPr lang="en-US" altLang="zh-CN"/>
              <a:t> (1)</a:t>
            </a:r>
            <a:r>
              <a:rPr lang="zh-CN" altLang="en-US"/>
              <a:t>前端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多语言支持</a:t>
            </a:r>
            <a:r>
              <a:rPr lang="en-US" altLang="zh-CN"/>
              <a:t> </a:t>
            </a:r>
          </a:p>
          <a:p>
            <a:pPr marL="457200" lvl="1" indent="0">
              <a:buNone/>
            </a:pPr>
            <a:r>
              <a:rPr lang="en-US" altLang="zh-CN"/>
              <a:t>GraalVM</a:t>
            </a:r>
            <a:r>
              <a:rPr lang="zh-CN" altLang="en-US"/>
              <a:t>同时支持</a:t>
            </a:r>
            <a:r>
              <a:rPr lang="en-US" altLang="zh-CN"/>
              <a:t>Java, JS, R, Python etc ...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/>
              <a:t>复杂语义多层次表示</a:t>
            </a:r>
            <a:r>
              <a:rPr lang="en-US" altLang="zh-CN"/>
              <a:t> &amp; </a:t>
            </a:r>
            <a:r>
              <a:rPr lang="zh-CN" altLang="en-US"/>
              <a:t>转换</a:t>
            </a:r>
          </a:p>
          <a:p>
            <a:pPr marL="457200" lvl="1" indent="0">
              <a:buNone/>
            </a:pPr>
            <a:r>
              <a:rPr lang="en-US" altLang="zh-CN"/>
              <a:t>MLIR</a:t>
            </a:r>
            <a:r>
              <a:rPr lang="zh-CN" altLang="en-US"/>
              <a:t>：</a:t>
            </a:r>
            <a:r>
              <a:rPr lang="en-US" altLang="zh-CN"/>
              <a:t>Tensor → Buffer → Memref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代码片段与即时编译</a:t>
            </a:r>
            <a:r>
              <a:rPr lang="en-US" altLang="zh-CN"/>
              <a:t>JIT</a:t>
            </a:r>
          </a:p>
          <a:p>
            <a:pPr marL="457200" lvl="1" indent="0">
              <a:buNone/>
            </a:pPr>
            <a:r>
              <a:rPr lang="zh-CN" altLang="en-US"/>
              <a:t>以函数为单位生成二进制码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仿宋" panose="02010600040101010101" pitchFamily="2" charset="-122"/>
              </a:rPr>
              <a:t>编译原理研讨课课程实验</a:t>
            </a:r>
            <a:r>
              <a:rPr lang="en-US" altLang="zh-CN" dirty="0">
                <a:ea typeface="华文仿宋" panose="02010600040101010101" pitchFamily="2" charset="-122"/>
              </a:rPr>
              <a:t>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实验</a:t>
            </a:r>
            <a:r>
              <a:rPr lang="en-US" altLang="zh-CN" dirty="0"/>
              <a:t>-1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sym typeface="+mn-ea"/>
              </a:rPr>
              <a:t>目标：掌握编译器完整工作流程，及相关优化技术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sym typeface="+mn-ea"/>
              </a:rPr>
              <a:t>任务：将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CACT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语言</a:t>
            </a:r>
            <a:r>
              <a:rPr lang="zh-CN" altLang="en-US" dirty="0">
                <a:sym typeface="+mn-ea"/>
              </a:rPr>
              <a:t>源程序编译为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RISC-V</a:t>
            </a:r>
            <a:r>
              <a:rPr lang="zh-CN" altLang="en-US" dirty="0">
                <a:sym typeface="+mn-ea"/>
              </a:rPr>
              <a:t>汇编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内容：构思并实现一个</a:t>
            </a:r>
            <a:r>
              <a:rPr lang="zh-CN" altLang="en-US" b="1" dirty="0"/>
              <a:t>端到端编译系统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/>
              <a:t>请使用系统级语言</a:t>
            </a:r>
            <a:r>
              <a:rPr lang="zh-CN" altLang="en-US" dirty="0">
                <a:sym typeface="+mn-ea"/>
              </a:rPr>
              <a:t>实现</a:t>
            </a:r>
            <a:r>
              <a:rPr lang="zh-CN" altLang="en-US" dirty="0"/>
              <a:t>，推荐</a:t>
            </a:r>
            <a:r>
              <a:rPr lang="en-US" altLang="zh-CN" b="1" dirty="0"/>
              <a:t>C++11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/>
              <a:t>若强烈意愿用</a:t>
            </a:r>
            <a:r>
              <a:rPr lang="en-US" altLang="zh-CN" dirty="0"/>
              <a:t>Go/Rust</a:t>
            </a:r>
            <a:r>
              <a:rPr lang="zh-CN" altLang="en-US" dirty="0"/>
              <a:t>，下周三前单独联系助教</a:t>
            </a:r>
          </a:p>
          <a:p>
            <a:pPr lvl="2">
              <a:lnSpc>
                <a:spcPct val="125000"/>
              </a:lnSpc>
            </a:pPr>
            <a:r>
              <a:rPr lang="zh-CN" altLang="en-US" dirty="0"/>
              <a:t>不支持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Scala</a:t>
            </a:r>
            <a:r>
              <a:rPr lang="zh-CN" altLang="en-US" dirty="0"/>
              <a:t>等</a:t>
            </a:r>
            <a:r>
              <a:rPr lang="en-US" altLang="zh-CN" dirty="0"/>
              <a:t>JVM</a:t>
            </a:r>
            <a:r>
              <a:rPr lang="zh-CN" altLang="en-US" dirty="0"/>
              <a:t>语言：大材小用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环境：</a:t>
            </a:r>
            <a:r>
              <a:rPr lang="en-US" altLang="zh-CN" dirty="0">
                <a:sym typeface="+mn-ea"/>
              </a:rPr>
              <a:t>Linux / x86 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作业与工业级区别</a:t>
            </a:r>
            <a:r>
              <a:rPr lang="en-US" altLang="zh-CN"/>
              <a:t> (2)</a:t>
            </a:r>
            <a:r>
              <a:rPr lang="zh-CN" altLang="en-US"/>
              <a:t>中端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循环优化与向量化</a:t>
            </a: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关键路径主体是</a:t>
            </a:r>
            <a:r>
              <a:rPr lang="zh-CN" altLang="en-US"/>
              <a:t>循环</a:t>
            </a:r>
          </a:p>
          <a:p>
            <a:pPr marL="457200" lvl="1" indent="0">
              <a:buNone/>
            </a:pPr>
            <a:r>
              <a:rPr lang="zh-CN" altLang="en-US"/>
              <a:t>展开、交换、软流水、调度、拆分、合并</a:t>
            </a:r>
          </a:p>
          <a:p>
            <a:pPr marL="457200" lvl="1" indent="0">
              <a:buNone/>
            </a:pPr>
            <a:r>
              <a:rPr lang="zh-CN" altLang="en-US"/>
              <a:t>展开后利用</a:t>
            </a:r>
            <a:r>
              <a:rPr lang="en-US" altLang="zh-CN"/>
              <a:t>AVX</a:t>
            </a:r>
            <a:r>
              <a:rPr lang="zh-CN" altLang="en-US"/>
              <a:t>等向量指令</a:t>
            </a:r>
          </a:p>
          <a:p>
            <a:endParaRPr lang="zh-CN" altLang="en-US"/>
          </a:p>
          <a:p>
            <a:r>
              <a:rPr lang="zh-CN" altLang="en-US"/>
              <a:t>函数调用图、过程间优化</a:t>
            </a:r>
          </a:p>
          <a:p>
            <a:endParaRPr lang="zh-CN" altLang="en-US"/>
          </a:p>
          <a:p>
            <a:r>
              <a:rPr lang="zh-CN" altLang="en-US"/>
              <a:t>别名分析：</a:t>
            </a:r>
            <a:r>
              <a:rPr lang="en-US" altLang="zh-CN"/>
              <a:t>ptrA ?= ptrB</a:t>
            </a:r>
            <a:r>
              <a:rPr lang="zh-CN" altLang="en-US"/>
              <a:t>，内存安全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作业与工业级区别</a:t>
            </a:r>
            <a:r>
              <a:rPr lang="en-US" altLang="zh-CN"/>
              <a:t> (3)</a:t>
            </a:r>
            <a:r>
              <a:rPr lang="zh-CN" altLang="en-US"/>
              <a:t>后端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异构、多目标</a:t>
            </a:r>
          </a:p>
          <a:p>
            <a:pPr marL="457200" lvl="1" indent="0">
              <a:buNone/>
            </a:pPr>
            <a:r>
              <a:rPr lang="zh-CN" altLang="en-US"/>
              <a:t>异构：</a:t>
            </a:r>
            <a:r>
              <a:rPr lang="en-US" altLang="zh-CN"/>
              <a:t>CPU / GPU / NPU</a:t>
            </a:r>
          </a:p>
          <a:p>
            <a:pPr marL="457200" lvl="1" indent="0">
              <a:buNone/>
            </a:pPr>
            <a:r>
              <a:rPr lang="zh-CN" altLang="en-US"/>
              <a:t>多目标：不同架构，代价函数微调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目标相关优化</a:t>
            </a:r>
          </a:p>
          <a:p>
            <a:pPr marL="457200" lvl="1" indent="0">
              <a:buNone/>
            </a:pPr>
            <a:r>
              <a:rPr lang="zh-CN" altLang="en-US"/>
              <a:t>指令调度、寄存器分配</a:t>
            </a:r>
          </a:p>
          <a:p>
            <a:pPr marL="457200" lvl="1" indent="0">
              <a:buNone/>
            </a:pPr>
            <a:r>
              <a:rPr lang="zh-CN" altLang="en-US"/>
              <a:t>内存屏障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fence</a:t>
            </a:r>
            <a:r>
              <a:rPr lang="en-US" altLang="zh-CN"/>
              <a:t>)</a:t>
            </a:r>
            <a:r>
              <a:rPr lang="zh-CN" altLang="en-US"/>
              <a:t>的删除</a:t>
            </a:r>
          </a:p>
          <a:p>
            <a:pPr marL="457200" lvl="1" indent="0">
              <a:buNone/>
            </a:pPr>
            <a:r>
              <a:rPr lang="zh-CN" altLang="en-US"/>
              <a:t>窥孔优化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ANTLR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PR001</a:t>
            </a:r>
            <a:r>
              <a:rPr lang="zh-CN" altLang="en-US" sz="2400" dirty="0"/>
              <a:t>作业的核心</a:t>
            </a:r>
            <a:endParaRPr lang="en-US" altLang="zh-CN" sz="2400" dirty="0"/>
          </a:p>
          <a:p>
            <a:r>
              <a:rPr lang="en-US" altLang="zh-CN" sz="2400" dirty="0" err="1"/>
              <a:t>ANother</a:t>
            </a:r>
            <a:r>
              <a:rPr lang="en-US" altLang="zh-CN" sz="2400" dirty="0"/>
              <a:t> Tool for Language Recognition</a:t>
            </a:r>
          </a:p>
          <a:p>
            <a:r>
              <a:rPr lang="zh-CN" altLang="en-US" sz="2400" dirty="0"/>
              <a:t>词法分析</a:t>
            </a:r>
            <a:r>
              <a:rPr lang="en-US" altLang="zh-CN" sz="2400" dirty="0"/>
              <a:t>+</a:t>
            </a:r>
            <a:r>
              <a:rPr lang="zh-CN" altLang="en-US" sz="2400" dirty="0"/>
              <a:t>语法分析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输入：词法和语法描述（</a:t>
            </a:r>
            <a:r>
              <a:rPr lang="en-US" altLang="zh-CN" sz="2000" dirty="0"/>
              <a:t>.g4</a:t>
            </a:r>
            <a:r>
              <a:rPr lang="zh-CN" altLang="en-US" sz="2000" dirty="0"/>
              <a:t>文件）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输出：词法、语法分析器：</a:t>
            </a:r>
            <a:r>
              <a:rPr lang="en-US" altLang="zh-CN" sz="2000" dirty="0" err="1"/>
              <a:t>Lexer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Parser,</a:t>
            </a:r>
            <a:r>
              <a:rPr lang="zh-CN" altLang="en-US" sz="2000" dirty="0"/>
              <a:t> 访问接口：</a:t>
            </a:r>
            <a:r>
              <a:rPr lang="en-US" altLang="zh-CN" sz="2000" dirty="0"/>
              <a:t>Listener/Visitor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Target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 C++</a:t>
            </a:r>
            <a:r>
              <a:rPr lang="en-US" altLang="zh-CN" sz="2000" dirty="0"/>
              <a:t>, Java, C#, Python2|3, JavaScript, Go, Swift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ANTLR</a:t>
            </a:r>
            <a:r>
              <a:rPr lang="zh-CN" altLang="en-US" sz="2400" dirty="0"/>
              <a:t>生成的</a:t>
            </a:r>
            <a:r>
              <a:rPr lang="en-US" altLang="zh-CN" sz="2400" dirty="0"/>
              <a:t>parser</a:t>
            </a:r>
            <a:r>
              <a:rPr lang="zh-CN" altLang="en-US" sz="2400" dirty="0"/>
              <a:t>可以自动生成语法树，并提供遍历该语法树的接口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Listener</a:t>
            </a:r>
            <a:r>
              <a:rPr lang="zh-CN" altLang="en-US" sz="2000" dirty="0"/>
              <a:t>模式</a:t>
            </a:r>
            <a:r>
              <a:rPr lang="en-US" altLang="zh-CN" sz="2000" dirty="0"/>
              <a:t>/Visitor</a:t>
            </a:r>
            <a:r>
              <a:rPr lang="zh-CN" altLang="en-US" sz="2000" dirty="0"/>
              <a:t>模式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ANTLR-v4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ALL(*)</a:t>
            </a:r>
            <a:r>
              <a:rPr lang="zh-CN" altLang="en-US" dirty="0"/>
              <a:t>：用动态优先级替换静态转移表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596" y="2996952"/>
            <a:ext cx="8146807" cy="158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ANTLR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可处理直接左递归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不可处理间接左递归（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B, B</a:t>
            </a:r>
            <a:r>
              <a:rPr lang="zh-CN" altLang="en-US" dirty="0"/>
              <a:t>→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不可处理隐藏左递归（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BA, B</a:t>
            </a:r>
            <a:r>
              <a:rPr lang="zh-CN" altLang="en-US" dirty="0"/>
              <a:t>→空）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官方给出了针对很多语言的</a:t>
            </a:r>
            <a:r>
              <a:rPr lang="en-US" altLang="zh-CN" dirty="0"/>
              <a:t>grammar</a:t>
            </a:r>
            <a:r>
              <a:rPr lang="zh-CN" altLang="en-US" dirty="0"/>
              <a:t>，可以参考学习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>
                <a:hlinkClick r:id="rId3"/>
              </a:rPr>
              <a:t>https://github.com/antlr/grammars-v4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应用：语言解析</a:t>
            </a:r>
            <a:r>
              <a:rPr lang="en-US" altLang="zh-CN" dirty="0"/>
              <a:t>-</a:t>
            </a:r>
            <a:r>
              <a:rPr lang="zh-CN" altLang="en-US" dirty="0"/>
              <a:t>不止是编译器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presto</a:t>
            </a:r>
            <a:r>
              <a:rPr lang="zh-CN" altLang="en-US" dirty="0"/>
              <a:t>使用</a:t>
            </a:r>
            <a:r>
              <a:rPr lang="en-US" altLang="zh-CN" dirty="0" err="1"/>
              <a:t>antlr</a:t>
            </a:r>
            <a:r>
              <a:rPr lang="zh-CN" altLang="en-US" dirty="0"/>
              <a:t>做底层</a:t>
            </a:r>
            <a:r>
              <a:rPr lang="en-US" altLang="zh-CN" dirty="0" err="1"/>
              <a:t>sql</a:t>
            </a:r>
            <a:r>
              <a:rPr lang="zh-CN" altLang="en-US" dirty="0"/>
              <a:t>语法解析等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131" y="885664"/>
            <a:ext cx="1461469" cy="122413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ANTLR - </a:t>
            </a:r>
            <a:r>
              <a:rPr lang="zh-CN" altLang="en-US" sz="2700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178779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语法文件分为两部分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Parser</a:t>
            </a:r>
            <a:r>
              <a:rPr lang="zh-CN" altLang="en-US" sz="2000" dirty="0"/>
              <a:t>部分：</a:t>
            </a:r>
            <a:r>
              <a:rPr lang="zh-CN" altLang="en-US" sz="2000" b="1" dirty="0">
                <a:solidFill>
                  <a:srgbClr val="FF0000"/>
                </a:solidFill>
              </a:rPr>
              <a:t>小写开头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dirty="0" err="1"/>
              <a:t>Lexer</a:t>
            </a:r>
            <a:r>
              <a:rPr lang="zh-CN" altLang="en-US" sz="2000" dirty="0"/>
              <a:t>部分：</a:t>
            </a:r>
            <a:r>
              <a:rPr lang="zh-CN" altLang="en-US" sz="2000" b="1" dirty="0">
                <a:solidFill>
                  <a:srgbClr val="FF0000"/>
                </a:solidFill>
              </a:rPr>
              <a:t>大写开头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40" y="3449665"/>
            <a:ext cx="4317818" cy="26405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00" y="2436350"/>
            <a:ext cx="4450556" cy="7000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9921" y="6090178"/>
            <a:ext cx="13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语法描述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02" y="4453630"/>
            <a:ext cx="3099450" cy="1793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47" y="3624193"/>
            <a:ext cx="3034216" cy="5968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63687" y="6213529"/>
            <a:ext cx="12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词法描述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Parser</a:t>
            </a:r>
            <a:r>
              <a:rPr lang="zh-CN" altLang="en-US" dirty="0"/>
              <a:t>和</a:t>
            </a:r>
            <a:r>
              <a:rPr lang="en-US" altLang="zh-CN" dirty="0" err="1"/>
              <a:t>Lexer</a:t>
            </a:r>
            <a:r>
              <a:rPr lang="zh-CN" altLang="en-US" dirty="0"/>
              <a:t>的进一步解释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r>
              <a:rPr lang="en-US" altLang="zh-CN" dirty="0"/>
              <a:t>Parser</a:t>
            </a:r>
            <a:r>
              <a:rPr lang="zh-CN" altLang="en-US" dirty="0"/>
              <a:t>生成处理函数：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语法规则</a:t>
            </a:r>
            <a:r>
              <a:rPr lang="en-US" altLang="zh-CN" dirty="0" err="1"/>
              <a:t>compUnit</a:t>
            </a:r>
            <a:r>
              <a:rPr lang="zh-CN" altLang="en-US" dirty="0"/>
              <a:t>→</a:t>
            </a:r>
            <a:r>
              <a:rPr lang="en-US" altLang="zh-CN" dirty="0"/>
              <a:t>…</a:t>
            </a:r>
            <a:r>
              <a:rPr lang="zh-CN" altLang="en-US" dirty="0"/>
              <a:t>   生成   </a:t>
            </a:r>
            <a:r>
              <a:rPr lang="en-US" altLang="zh-CN" dirty="0" err="1"/>
              <a:t>visitCompUnit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Lexer</a:t>
            </a:r>
            <a:r>
              <a:rPr lang="zh-CN" altLang="en-US" dirty="0"/>
              <a:t>则只会产生终结符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文法规则</a:t>
            </a:r>
            <a:r>
              <a:rPr lang="en-US" altLang="zh-CN" dirty="0"/>
              <a:t>A</a:t>
            </a:r>
            <a:r>
              <a:rPr lang="zh-CN" altLang="en-US" dirty="0"/>
              <a:t> → </a:t>
            </a:r>
            <a:r>
              <a:rPr lang="en-US" altLang="zh-CN" dirty="0"/>
              <a:t>B | C</a:t>
            </a:r>
            <a:r>
              <a:rPr lang="zh-CN" altLang="en-US" dirty="0"/>
              <a:t>，并不会</a:t>
            </a:r>
            <a:r>
              <a:rPr lang="en-US" altLang="zh-CN" dirty="0" err="1"/>
              <a:t>visitA</a:t>
            </a:r>
            <a:r>
              <a:rPr lang="en-US" altLang="zh-CN" dirty="0"/>
              <a:t>()</a:t>
            </a:r>
            <a:r>
              <a:rPr lang="zh-CN" altLang="en-US" dirty="0"/>
              <a:t>，只是终结符，通过</a:t>
            </a:r>
            <a:r>
              <a:rPr lang="en-US" altLang="zh-CN" dirty="0" err="1">
                <a:latin typeface="Consolas" panose="020B0609020204030204" pitchFamily="49" charset="0"/>
              </a:rPr>
              <a:t>getToken</a:t>
            </a:r>
            <a:r>
              <a:rPr lang="en-US" altLang="zh-CN" dirty="0">
                <a:latin typeface="Consolas" panose="020B0609020204030204" pitchFamily="49" charset="0"/>
              </a:rPr>
              <a:t>()-&gt;</a:t>
            </a:r>
            <a:r>
              <a:rPr lang="en-US" altLang="zh-CN" dirty="0" err="1">
                <a:latin typeface="Consolas" panose="020B0609020204030204" pitchFamily="49" charset="0"/>
              </a:rPr>
              <a:t>getText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/>
              <a:t>获得文本。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Fragment</a:t>
            </a:r>
            <a:r>
              <a:rPr lang="zh-CN" altLang="en-US" dirty="0"/>
              <a:t>不会产生终结符，只作为终结符一部分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ANTLR - </a:t>
            </a:r>
            <a:r>
              <a:rPr lang="en-US" altLang="zh-CN" sz="2700" dirty="0"/>
              <a:t>Listener</a:t>
            </a:r>
            <a:r>
              <a:rPr lang="zh-CN" altLang="en-US" sz="2700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7886700" cy="367240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默认为</a:t>
            </a:r>
            <a:r>
              <a:rPr lang="en-US" altLang="zh-CN" sz="2000" dirty="0"/>
              <a:t>Listener</a:t>
            </a:r>
            <a:r>
              <a:rPr lang="zh-CN" altLang="en-US" sz="2000" dirty="0"/>
              <a:t>模式：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通过结点监听，进入和退出规则节点时，触发相应方法</a:t>
            </a:r>
            <a:endParaRPr lang="en-US" altLang="zh-CN" sz="20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自动深度优先遍历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优点：</a:t>
            </a:r>
            <a:endParaRPr lang="en-US" altLang="zh-CN" sz="2000" dirty="0"/>
          </a:p>
          <a:p>
            <a:pPr lvl="1"/>
            <a:r>
              <a:rPr lang="zh-CN" altLang="en-US" sz="2000" dirty="0"/>
              <a:t>无需手动调用结点遍历方法，实现简单</a:t>
            </a:r>
            <a:endParaRPr lang="en-US" altLang="zh-CN" sz="2000" dirty="0"/>
          </a:p>
          <a:p>
            <a:pPr lvl="1"/>
            <a:r>
              <a:rPr lang="zh-CN" altLang="en-US" sz="2000" dirty="0"/>
              <a:t>动作代码与文法产生式解耦，利于文法产生式的重用</a:t>
            </a:r>
          </a:p>
          <a:p>
            <a:r>
              <a:rPr lang="zh-CN" altLang="en-US" sz="2000" dirty="0"/>
              <a:t>缺点：</a:t>
            </a:r>
            <a:endParaRPr lang="en-US" altLang="zh-CN" sz="2000" dirty="0"/>
          </a:p>
          <a:p>
            <a:pPr lvl="1"/>
            <a:r>
              <a:rPr lang="zh-CN" altLang="en-US" sz="2000" dirty="0"/>
              <a:t>不能控制遍历顺序、不能重复遍历</a:t>
            </a:r>
            <a:endParaRPr lang="en-US" altLang="zh-CN" sz="2000" dirty="0"/>
          </a:p>
          <a:p>
            <a:pPr lvl="1"/>
            <a:r>
              <a:rPr lang="zh-CN" altLang="en-US" sz="2000" dirty="0"/>
              <a:t>不能返回值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82" y="5125169"/>
            <a:ext cx="7915841" cy="111214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ANTLR - </a:t>
            </a:r>
            <a:r>
              <a:rPr lang="en-US" altLang="zh-CN" sz="2700" dirty="0"/>
              <a:t>Visitor</a:t>
            </a:r>
            <a:r>
              <a:rPr lang="zh-CN" altLang="en-US" sz="2700" dirty="0"/>
              <a:t>模式</a:t>
            </a:r>
            <a:endParaRPr lang="zh-CN" altLang="en-US" sz="2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00808"/>
            <a:ext cx="7886700" cy="252028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优点：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主动控制子节点是否、何时遍历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动作代码与文法产生式更解耦，易于修改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可以返回自定义值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11" y="4509120"/>
            <a:ext cx="8141357" cy="158417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ANTLR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推荐使用</a:t>
            </a:r>
            <a:r>
              <a:rPr lang="en-US" altLang="zh-CN" dirty="0"/>
              <a:t>Visitor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优先级高的排在前：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右图，</a:t>
            </a:r>
            <a:r>
              <a:rPr lang="en-US" altLang="zh-CN" dirty="0"/>
              <a:t> a</a:t>
            </a:r>
            <a:r>
              <a:rPr lang="zh-CN" altLang="en-US" dirty="0"/>
              <a:t>比</a:t>
            </a:r>
            <a:r>
              <a:rPr lang="en-US" altLang="zh-CN" dirty="0"/>
              <a:t>b</a:t>
            </a:r>
            <a:r>
              <a:rPr lang="zh-CN" altLang="en-US" dirty="0"/>
              <a:t>先，</a:t>
            </a:r>
            <a:r>
              <a:rPr lang="en-US" altLang="zh-CN" dirty="0"/>
              <a:t>A</a:t>
            </a:r>
            <a:r>
              <a:rPr lang="zh-CN" altLang="en-US" dirty="0"/>
              <a:t>比</a:t>
            </a:r>
            <a:r>
              <a:rPr lang="en-US" altLang="zh-CN" dirty="0"/>
              <a:t>B</a:t>
            </a:r>
            <a:r>
              <a:rPr lang="zh-CN" altLang="en-US" dirty="0"/>
              <a:t>先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‘&lt;=’</a:t>
            </a:r>
            <a:r>
              <a:rPr lang="zh-CN" altLang="en-US" dirty="0"/>
              <a:t>与</a:t>
            </a:r>
            <a:r>
              <a:rPr lang="en-US" altLang="zh-CN" dirty="0"/>
              <a:t>‘&lt;’ ‘=’</a:t>
            </a:r>
            <a:r>
              <a:rPr lang="zh-CN" altLang="en-US" dirty="0"/>
              <a:t>：前者在前，否则会拆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词法</a:t>
            </a:r>
            <a:r>
              <a:rPr lang="en-US" altLang="zh-CN" dirty="0"/>
              <a:t>Token</a:t>
            </a:r>
            <a:r>
              <a:rPr lang="zh-CN" altLang="en-US" dirty="0"/>
              <a:t>应与上下文无关：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比如：语法规则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→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文法规则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都能匹配</a:t>
            </a:r>
            <a:r>
              <a:rPr lang="en-US" altLang="zh-CN" dirty="0"/>
              <a:t>X</a:t>
            </a:r>
            <a:r>
              <a:rPr lang="zh-CN" altLang="en-US" dirty="0"/>
              <a:t>，文法层面不能确定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60232" y="2780928"/>
            <a:ext cx="1692707" cy="1077218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→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|</a:t>
            </a:r>
            <a:r>
              <a:rPr lang="zh-CN" altLang="en-US" sz="3200" dirty="0"/>
              <a:t> </a:t>
            </a:r>
            <a:r>
              <a:rPr lang="en-US" altLang="zh-CN" sz="3200" dirty="0"/>
              <a:t>B</a:t>
            </a:r>
          </a:p>
          <a:p>
            <a:r>
              <a:rPr lang="en-US" altLang="zh-CN" sz="3200" dirty="0"/>
              <a:t>b …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课程实验</a:t>
            </a:r>
            <a:r>
              <a:rPr lang="en-US" altLang="zh-CN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全貌</a:t>
            </a:r>
            <a:endParaRPr lang="en-US" altLang="zh-CN" dirty="0">
              <a:sym typeface="+mn-ea"/>
            </a:endParaRPr>
          </a:p>
        </p:txBody>
      </p:sp>
      <p:sp>
        <p:nvSpPr>
          <p:cNvPr id="5" name="流程图: 文档 4"/>
          <p:cNvSpPr/>
          <p:nvPr/>
        </p:nvSpPr>
        <p:spPr>
          <a:xfrm>
            <a:off x="899160" y="1412240"/>
            <a:ext cx="1584325" cy="593725"/>
          </a:xfrm>
          <a:prstGeom prst="flowChartDocumen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rPr>
              <a:t>foo.cact</a:t>
            </a:r>
          </a:p>
        </p:txBody>
      </p:sp>
      <p:sp>
        <p:nvSpPr>
          <p:cNvPr id="6" name="下箭头 5"/>
          <p:cNvSpPr/>
          <p:nvPr/>
        </p:nvSpPr>
        <p:spPr>
          <a:xfrm>
            <a:off x="1546860" y="2061210"/>
            <a:ext cx="288290" cy="303530"/>
          </a:xfrm>
          <a:prstGeom prst="downArrow">
            <a:avLst/>
          </a:prstGeom>
          <a:solidFill>
            <a:schemeClr val="tx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99160" y="2315210"/>
            <a:ext cx="1440180" cy="1104900"/>
            <a:chOff x="1870" y="4305"/>
            <a:chExt cx="2268" cy="1740"/>
          </a:xfrm>
        </p:grpSpPr>
        <p:sp>
          <p:nvSpPr>
            <p:cNvPr id="7" name="椭圆 6"/>
            <p:cNvSpPr/>
            <p:nvPr/>
          </p:nvSpPr>
          <p:spPr>
            <a:xfrm>
              <a:off x="2437" y="4305"/>
              <a:ext cx="454" cy="454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10"/>
              </p:custDataLst>
            </p:nvPr>
          </p:nvSpPr>
          <p:spPr>
            <a:xfrm>
              <a:off x="1870" y="4946"/>
              <a:ext cx="454" cy="454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endParaRPr>
            </a:p>
          </p:txBody>
        </p:sp>
        <p:cxnSp>
          <p:nvCxnSpPr>
            <p:cNvPr id="10" name="直接连接符 9"/>
            <p:cNvCxnSpPr>
              <a:stCxn id="7" idx="3"/>
            </p:cNvCxnSpPr>
            <p:nvPr/>
          </p:nvCxnSpPr>
          <p:spPr>
            <a:xfrm flipH="1">
              <a:off x="2204" y="4693"/>
              <a:ext cx="299" cy="29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</p:spPr>
        </p:cxnSp>
        <p:cxnSp>
          <p:nvCxnSpPr>
            <p:cNvPr id="11" name="直接连接符 10"/>
            <p:cNvCxnSpPr/>
            <p:nvPr>
              <p:custDataLst>
                <p:tags r:id="rId11"/>
              </p:custDataLst>
            </p:nvPr>
          </p:nvCxnSpPr>
          <p:spPr>
            <a:xfrm>
              <a:off x="2777" y="4693"/>
              <a:ext cx="299" cy="29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</p:spPr>
        </p:cxnSp>
        <p:sp>
          <p:nvSpPr>
            <p:cNvPr id="12" name="椭圆 11"/>
            <p:cNvSpPr/>
            <p:nvPr>
              <p:custDataLst>
                <p:tags r:id="rId12"/>
              </p:custDataLst>
            </p:nvPr>
          </p:nvSpPr>
          <p:spPr>
            <a:xfrm>
              <a:off x="3023" y="4946"/>
              <a:ext cx="454" cy="454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13"/>
              </p:custDataLst>
            </p:nvPr>
          </p:nvSpPr>
          <p:spPr>
            <a:xfrm>
              <a:off x="2436" y="5591"/>
              <a:ext cx="454" cy="454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endParaRPr>
            </a:p>
          </p:txBody>
        </p:sp>
        <p:cxnSp>
          <p:nvCxnSpPr>
            <p:cNvPr id="14" name="直接连接符 13"/>
            <p:cNvCxnSpPr>
              <a:stCxn id="12" idx="3"/>
            </p:cNvCxnSpPr>
            <p:nvPr>
              <p:custDataLst>
                <p:tags r:id="rId14"/>
              </p:custDataLst>
            </p:nvPr>
          </p:nvCxnSpPr>
          <p:spPr>
            <a:xfrm flipH="1">
              <a:off x="2790" y="5334"/>
              <a:ext cx="299" cy="29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</p:spPr>
        </p:cxnSp>
        <p:cxnSp>
          <p:nvCxnSpPr>
            <p:cNvPr id="15" name="直接连接符 14"/>
            <p:cNvCxnSpPr/>
            <p:nvPr>
              <p:custDataLst>
                <p:tags r:id="rId15"/>
              </p:custDataLst>
            </p:nvPr>
          </p:nvCxnSpPr>
          <p:spPr>
            <a:xfrm>
              <a:off x="3457" y="5334"/>
              <a:ext cx="299" cy="29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</p:spPr>
        </p:cxnSp>
        <p:sp>
          <p:nvSpPr>
            <p:cNvPr id="16" name="椭圆 15"/>
            <p:cNvSpPr/>
            <p:nvPr>
              <p:custDataLst>
                <p:tags r:id="rId16"/>
              </p:custDataLst>
            </p:nvPr>
          </p:nvSpPr>
          <p:spPr>
            <a:xfrm>
              <a:off x="3684" y="5591"/>
              <a:ext cx="454" cy="454"/>
            </a:xfrm>
            <a:prstGeom prst="ellips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835785" y="1989455"/>
            <a:ext cx="1097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PR001</a:t>
            </a:r>
          </a:p>
        </p:txBody>
      </p:sp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1835785" y="3429635"/>
            <a:ext cx="1097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PR002</a:t>
            </a:r>
          </a:p>
        </p:txBody>
      </p:sp>
      <p:sp>
        <p:nvSpPr>
          <p:cNvPr id="29" name="下箭头 28"/>
          <p:cNvSpPr/>
          <p:nvPr>
            <p:custDataLst>
              <p:tags r:id="rId2"/>
            </p:custDataLst>
          </p:nvPr>
        </p:nvSpPr>
        <p:spPr>
          <a:xfrm>
            <a:off x="1547495" y="3486785"/>
            <a:ext cx="288290" cy="303530"/>
          </a:xfrm>
          <a:prstGeom prst="downArrow">
            <a:avLst/>
          </a:prstGeom>
          <a:solidFill>
            <a:schemeClr val="tx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23265" y="3653790"/>
            <a:ext cx="1458595" cy="1807210"/>
            <a:chOff x="1590" y="6906"/>
            <a:chExt cx="2297" cy="2846"/>
          </a:xfrm>
        </p:grpSpPr>
        <p:sp>
          <p:nvSpPr>
            <p:cNvPr id="23" name="矩形 22"/>
            <p:cNvSpPr/>
            <p:nvPr/>
          </p:nvSpPr>
          <p:spPr>
            <a:xfrm>
              <a:off x="1982" y="7328"/>
              <a:ext cx="1564" cy="982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add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branch</a:t>
              </a:r>
            </a:p>
          </p:txBody>
        </p:sp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2323" y="8802"/>
              <a:ext cx="1564" cy="515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store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764" y="6906"/>
              <a:ext cx="0" cy="422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lg" len="med"/>
            </a:ln>
          </p:spPr>
        </p:cxnSp>
        <p:cxnSp>
          <p:nvCxnSpPr>
            <p:cNvPr id="32" name="直接箭头连接符 31"/>
            <p:cNvCxnSpPr>
              <a:stCxn id="23" idx="2"/>
              <a:endCxn id="28" idx="0"/>
            </p:cNvCxnSpPr>
            <p:nvPr>
              <p:custDataLst>
                <p:tags r:id="rId8"/>
              </p:custDataLst>
            </p:nvPr>
          </p:nvCxnSpPr>
          <p:spPr>
            <a:xfrm>
              <a:off x="2764" y="8310"/>
              <a:ext cx="341" cy="492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lg" len="med"/>
            </a:ln>
          </p:spPr>
        </p:cxnSp>
        <p:sp>
          <p:nvSpPr>
            <p:cNvPr id="36" name="任意多边形 35"/>
            <p:cNvSpPr/>
            <p:nvPr/>
          </p:nvSpPr>
          <p:spPr>
            <a:xfrm>
              <a:off x="1590" y="7127"/>
              <a:ext cx="1152" cy="1452"/>
            </a:xfrm>
            <a:custGeom>
              <a:avLst/>
              <a:gdLst>
                <a:gd name="connisteX0" fmla="*/ 731308 w 731308"/>
                <a:gd name="connsiteY0" fmla="*/ 795949 h 963884"/>
                <a:gd name="connisteX1" fmla="*/ 703368 w 731308"/>
                <a:gd name="connsiteY1" fmla="*/ 860084 h 963884"/>
                <a:gd name="connisteX2" fmla="*/ 611293 w 731308"/>
                <a:gd name="connsiteY2" fmla="*/ 915964 h 963884"/>
                <a:gd name="connisteX3" fmla="*/ 536998 w 731308"/>
                <a:gd name="connsiteY3" fmla="*/ 934379 h 963884"/>
                <a:gd name="connisteX4" fmla="*/ 472863 w 731308"/>
                <a:gd name="connsiteY4" fmla="*/ 952794 h 963884"/>
                <a:gd name="connisteX5" fmla="*/ 408093 w 731308"/>
                <a:gd name="connsiteY5" fmla="*/ 961684 h 963884"/>
                <a:gd name="connisteX6" fmla="*/ 343323 w 731308"/>
                <a:gd name="connsiteY6" fmla="*/ 961684 h 963884"/>
                <a:gd name="connisteX7" fmla="*/ 269663 w 731308"/>
                <a:gd name="connsiteY7" fmla="*/ 943269 h 963884"/>
                <a:gd name="connisteX8" fmla="*/ 196003 w 731308"/>
                <a:gd name="connsiteY8" fmla="*/ 897549 h 963884"/>
                <a:gd name="connisteX9" fmla="*/ 140123 w 731308"/>
                <a:gd name="connsiteY9" fmla="*/ 832779 h 963884"/>
                <a:gd name="connisteX10" fmla="*/ 112818 w 731308"/>
                <a:gd name="connsiteY10" fmla="*/ 768009 h 963884"/>
                <a:gd name="connisteX11" fmla="*/ 66463 w 731308"/>
                <a:gd name="connsiteY11" fmla="*/ 684824 h 963884"/>
                <a:gd name="connisteX12" fmla="*/ 38523 w 731308"/>
                <a:gd name="connsiteY12" fmla="*/ 592749 h 963884"/>
                <a:gd name="connisteX13" fmla="*/ 20108 w 731308"/>
                <a:gd name="connsiteY13" fmla="*/ 527979 h 963884"/>
                <a:gd name="connisteX14" fmla="*/ 11218 w 731308"/>
                <a:gd name="connsiteY14" fmla="*/ 444794 h 963884"/>
                <a:gd name="connisteX15" fmla="*/ 1693 w 731308"/>
                <a:gd name="connsiteY15" fmla="*/ 362244 h 963884"/>
                <a:gd name="connisteX16" fmla="*/ 1693 w 731308"/>
                <a:gd name="connsiteY16" fmla="*/ 297474 h 963884"/>
                <a:gd name="connisteX17" fmla="*/ 1693 w 731308"/>
                <a:gd name="connsiteY17" fmla="*/ 232704 h 963884"/>
                <a:gd name="connisteX18" fmla="*/ 20108 w 731308"/>
                <a:gd name="connsiteY18" fmla="*/ 167934 h 963884"/>
                <a:gd name="connisteX19" fmla="*/ 75988 w 731308"/>
                <a:gd name="connsiteY19" fmla="*/ 103799 h 963884"/>
                <a:gd name="connisteX20" fmla="*/ 140123 w 731308"/>
                <a:gd name="connsiteY20" fmla="*/ 47919 h 963884"/>
                <a:gd name="connisteX21" fmla="*/ 214418 w 731308"/>
                <a:gd name="connsiteY21" fmla="*/ 29504 h 963884"/>
                <a:gd name="connisteX22" fmla="*/ 278553 w 731308"/>
                <a:gd name="connsiteY22" fmla="*/ 11089 h 963884"/>
                <a:gd name="connisteX23" fmla="*/ 343323 w 731308"/>
                <a:gd name="connsiteY23" fmla="*/ 2199 h 963884"/>
                <a:gd name="connisteX24" fmla="*/ 408093 w 731308"/>
                <a:gd name="connsiteY24" fmla="*/ 2199 h 963884"/>
                <a:gd name="connisteX25" fmla="*/ 472863 w 731308"/>
                <a:gd name="connsiteY25" fmla="*/ 20614 h 963884"/>
                <a:gd name="connisteX26" fmla="*/ 536998 w 731308"/>
                <a:gd name="connsiteY26" fmla="*/ 57444 h 963884"/>
                <a:gd name="connisteX27" fmla="*/ 601768 w 731308"/>
                <a:gd name="connsiteY27" fmla="*/ 103799 h 96388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</a:cxnLst>
              <a:rect l="l" t="t" r="r" b="b"/>
              <a:pathLst>
                <a:path w="731308" h="963884">
                  <a:moveTo>
                    <a:pt x="731308" y="795950"/>
                  </a:moveTo>
                  <a:cubicBezTo>
                    <a:pt x="727498" y="807380"/>
                    <a:pt x="727498" y="835955"/>
                    <a:pt x="703368" y="860085"/>
                  </a:cubicBezTo>
                  <a:cubicBezTo>
                    <a:pt x="679238" y="884215"/>
                    <a:pt x="644313" y="901360"/>
                    <a:pt x="611293" y="915965"/>
                  </a:cubicBezTo>
                  <a:cubicBezTo>
                    <a:pt x="578273" y="930570"/>
                    <a:pt x="564938" y="926760"/>
                    <a:pt x="536998" y="934380"/>
                  </a:cubicBezTo>
                  <a:cubicBezTo>
                    <a:pt x="509058" y="942000"/>
                    <a:pt x="498898" y="947080"/>
                    <a:pt x="472863" y="952795"/>
                  </a:cubicBezTo>
                  <a:cubicBezTo>
                    <a:pt x="446828" y="958510"/>
                    <a:pt x="434128" y="959780"/>
                    <a:pt x="408093" y="961685"/>
                  </a:cubicBezTo>
                  <a:cubicBezTo>
                    <a:pt x="382058" y="963590"/>
                    <a:pt x="371263" y="965495"/>
                    <a:pt x="343323" y="961685"/>
                  </a:cubicBezTo>
                  <a:cubicBezTo>
                    <a:pt x="315383" y="957875"/>
                    <a:pt x="298873" y="955970"/>
                    <a:pt x="269663" y="943270"/>
                  </a:cubicBezTo>
                  <a:cubicBezTo>
                    <a:pt x="240453" y="930570"/>
                    <a:pt x="222038" y="919775"/>
                    <a:pt x="196003" y="897550"/>
                  </a:cubicBezTo>
                  <a:cubicBezTo>
                    <a:pt x="169968" y="875325"/>
                    <a:pt x="156633" y="858815"/>
                    <a:pt x="140123" y="832780"/>
                  </a:cubicBezTo>
                  <a:cubicBezTo>
                    <a:pt x="123613" y="806745"/>
                    <a:pt x="127423" y="797855"/>
                    <a:pt x="112818" y="768010"/>
                  </a:cubicBezTo>
                  <a:cubicBezTo>
                    <a:pt x="98213" y="738165"/>
                    <a:pt x="81068" y="719750"/>
                    <a:pt x="66463" y="684825"/>
                  </a:cubicBezTo>
                  <a:cubicBezTo>
                    <a:pt x="51858" y="649900"/>
                    <a:pt x="48048" y="623865"/>
                    <a:pt x="38523" y="592750"/>
                  </a:cubicBezTo>
                  <a:cubicBezTo>
                    <a:pt x="28998" y="561635"/>
                    <a:pt x="25823" y="557825"/>
                    <a:pt x="20108" y="527980"/>
                  </a:cubicBezTo>
                  <a:cubicBezTo>
                    <a:pt x="14393" y="498135"/>
                    <a:pt x="15028" y="477815"/>
                    <a:pt x="11218" y="444795"/>
                  </a:cubicBezTo>
                  <a:cubicBezTo>
                    <a:pt x="7408" y="411775"/>
                    <a:pt x="3598" y="391455"/>
                    <a:pt x="1693" y="362245"/>
                  </a:cubicBezTo>
                  <a:cubicBezTo>
                    <a:pt x="-212" y="333035"/>
                    <a:pt x="1693" y="323510"/>
                    <a:pt x="1693" y="297475"/>
                  </a:cubicBezTo>
                  <a:cubicBezTo>
                    <a:pt x="1693" y="271440"/>
                    <a:pt x="-2117" y="258740"/>
                    <a:pt x="1693" y="232705"/>
                  </a:cubicBezTo>
                  <a:cubicBezTo>
                    <a:pt x="5503" y="206670"/>
                    <a:pt x="5503" y="193970"/>
                    <a:pt x="20108" y="167935"/>
                  </a:cubicBezTo>
                  <a:cubicBezTo>
                    <a:pt x="34713" y="141900"/>
                    <a:pt x="51858" y="127930"/>
                    <a:pt x="75988" y="103800"/>
                  </a:cubicBezTo>
                  <a:cubicBezTo>
                    <a:pt x="100118" y="79670"/>
                    <a:pt x="112183" y="62525"/>
                    <a:pt x="140123" y="47920"/>
                  </a:cubicBezTo>
                  <a:cubicBezTo>
                    <a:pt x="168063" y="33315"/>
                    <a:pt x="186478" y="37125"/>
                    <a:pt x="214418" y="29505"/>
                  </a:cubicBezTo>
                  <a:cubicBezTo>
                    <a:pt x="242358" y="21885"/>
                    <a:pt x="252518" y="16805"/>
                    <a:pt x="278553" y="11090"/>
                  </a:cubicBezTo>
                  <a:cubicBezTo>
                    <a:pt x="304588" y="5375"/>
                    <a:pt x="317288" y="4105"/>
                    <a:pt x="343323" y="2200"/>
                  </a:cubicBezTo>
                  <a:cubicBezTo>
                    <a:pt x="369358" y="295"/>
                    <a:pt x="382058" y="-1610"/>
                    <a:pt x="408093" y="2200"/>
                  </a:cubicBezTo>
                  <a:cubicBezTo>
                    <a:pt x="434128" y="6010"/>
                    <a:pt x="446828" y="9820"/>
                    <a:pt x="472863" y="20615"/>
                  </a:cubicBezTo>
                  <a:cubicBezTo>
                    <a:pt x="498898" y="31410"/>
                    <a:pt x="510963" y="40935"/>
                    <a:pt x="536998" y="57445"/>
                  </a:cubicBezTo>
                  <a:cubicBezTo>
                    <a:pt x="563033" y="73955"/>
                    <a:pt x="590338" y="95545"/>
                    <a:pt x="601768" y="103800"/>
                  </a:cubicBezTo>
                </a:path>
              </a:pathLst>
            </a:cu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endParaRPr>
            </a:p>
          </p:txBody>
        </p:sp>
        <p:cxnSp>
          <p:nvCxnSpPr>
            <p:cNvPr id="37" name="直接箭头连接符 36"/>
            <p:cNvCxnSpPr/>
            <p:nvPr>
              <p:custDataLst>
                <p:tags r:id="rId9"/>
              </p:custDataLst>
            </p:nvPr>
          </p:nvCxnSpPr>
          <p:spPr>
            <a:xfrm>
              <a:off x="3105" y="9330"/>
              <a:ext cx="0" cy="422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lg" len="med"/>
            </a:ln>
          </p:spPr>
        </p:cxnSp>
      </p:grpSp>
      <p:sp>
        <p:nvSpPr>
          <p:cNvPr id="39" name="下箭头 38"/>
          <p:cNvSpPr/>
          <p:nvPr>
            <p:custDataLst>
              <p:tags r:id="rId3"/>
            </p:custDataLst>
          </p:nvPr>
        </p:nvSpPr>
        <p:spPr>
          <a:xfrm>
            <a:off x="1546860" y="5541010"/>
            <a:ext cx="288290" cy="303530"/>
          </a:xfrm>
          <a:prstGeom prst="downArrow">
            <a:avLst/>
          </a:prstGeom>
          <a:solidFill>
            <a:schemeClr val="tx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1" name="流程图: 文档 40"/>
          <p:cNvSpPr/>
          <p:nvPr>
            <p:custDataLst>
              <p:tags r:id="rId4"/>
            </p:custDataLst>
          </p:nvPr>
        </p:nvSpPr>
        <p:spPr>
          <a:xfrm>
            <a:off x="899160" y="5924550"/>
            <a:ext cx="1584325" cy="593725"/>
          </a:xfrm>
          <a:prstGeom prst="flowChartDocumen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rPr>
              <a:t>foo.S</a:t>
            </a: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1835785" y="5429885"/>
            <a:ext cx="1097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PR003</a:t>
            </a:r>
          </a:p>
        </p:txBody>
      </p:sp>
      <p:sp>
        <p:nvSpPr>
          <p:cNvPr id="43" name="内容占位符 4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3084195" y="1676400"/>
            <a:ext cx="5788025" cy="4594225"/>
          </a:xfrm>
        </p:spPr>
        <p:txBody>
          <a:bodyPr/>
          <a:lstStyle/>
          <a:p>
            <a:r>
              <a:rPr lang="en-US" altLang="zh-CN" dirty="0"/>
              <a:t>PR001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词法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zh-CN" altLang="en-US" b="1" dirty="0">
                <a:solidFill>
                  <a:srgbClr val="FF0000"/>
                </a:solidFill>
              </a:rPr>
              <a:t>语法分析</a:t>
            </a:r>
            <a:endParaRPr lang="en-US" altLang="zh-CN" dirty="0"/>
          </a:p>
          <a:p>
            <a:pPr lvl="1"/>
            <a:r>
              <a:rPr lang="zh-CN" altLang="en-US" b="1" i="1" dirty="0"/>
              <a:t>文本</a:t>
            </a:r>
            <a:r>
              <a:rPr lang="en-US" altLang="zh-CN" dirty="0"/>
              <a:t> → </a:t>
            </a:r>
            <a:r>
              <a:rPr lang="en-US" altLang="zh-CN" b="1" i="1" dirty="0"/>
              <a:t>AST</a:t>
            </a:r>
            <a:r>
              <a:rPr lang="zh-CN" altLang="en-US" b="1" i="1" dirty="0"/>
              <a:t>抽象语法树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ANTLR</a:t>
            </a:r>
            <a:r>
              <a:rPr lang="zh-CN" altLang="en-US" dirty="0">
                <a:sym typeface="+mn-ea"/>
              </a:rPr>
              <a:t>，符号、拼写</a:t>
            </a:r>
            <a:r>
              <a:rPr lang="zh-CN" altLang="en-US" dirty="0"/>
              <a:t>纠错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语义分析</a:t>
            </a:r>
            <a:r>
              <a:rPr lang="en-US" altLang="zh-CN" b="1" dirty="0">
                <a:solidFill>
                  <a:srgbClr val="FF0000"/>
                </a:solidFill>
              </a:rPr>
              <a:t>&amp;IR</a:t>
            </a:r>
            <a:r>
              <a:rPr lang="zh-CN" altLang="en-US" b="1" dirty="0">
                <a:solidFill>
                  <a:srgbClr val="FF0000"/>
                </a:solidFill>
              </a:rPr>
              <a:t>设计</a:t>
            </a:r>
            <a:endParaRPr lang="en-US" altLang="zh-CN" dirty="0"/>
          </a:p>
          <a:p>
            <a:pPr lvl="1"/>
            <a:r>
              <a:rPr lang="en-US" altLang="zh-CN" b="1" i="1" dirty="0"/>
              <a:t>AST</a:t>
            </a:r>
            <a:r>
              <a:rPr lang="en-US" altLang="zh-CN" dirty="0">
                <a:sym typeface="+mn-ea"/>
              </a:rPr>
              <a:t>→</a:t>
            </a:r>
            <a:r>
              <a:rPr lang="en-US" altLang="zh-CN" b="1" i="1" dirty="0">
                <a:sym typeface="+mn-ea"/>
              </a:rPr>
              <a:t>IR</a:t>
            </a:r>
            <a:r>
              <a:rPr lang="zh-CN" altLang="en-US" b="1" i="1" dirty="0">
                <a:sym typeface="+mn-ea"/>
              </a:rPr>
              <a:t>中间表示</a:t>
            </a:r>
            <a:endParaRPr lang="en-US" altLang="zh-CN" b="1" i="1" dirty="0"/>
          </a:p>
          <a:p>
            <a:pPr lvl="1"/>
            <a:r>
              <a:rPr lang="zh-CN" altLang="en-US" dirty="0"/>
              <a:t>建立</a:t>
            </a:r>
            <a:r>
              <a:rPr lang="zh-CN" altLang="en-US" dirty="0">
                <a:sym typeface="+mn-ea"/>
              </a:rPr>
              <a:t>符号表，类型检查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IR</a:t>
            </a:r>
            <a:r>
              <a:rPr lang="zh-CN" altLang="en-US" dirty="0">
                <a:sym typeface="+mn-ea"/>
              </a:rPr>
              <a:t>的模拟执行</a:t>
            </a:r>
            <a:endParaRPr lang="en-US" altLang="zh-CN" dirty="0"/>
          </a:p>
          <a:p>
            <a:r>
              <a:rPr lang="en-US" altLang="zh-CN" dirty="0"/>
              <a:t>PR003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代码生成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zh-CN" altLang="en-US" b="1" dirty="0">
                <a:solidFill>
                  <a:srgbClr val="FF0000"/>
                </a:solidFill>
              </a:rPr>
              <a:t>优化</a:t>
            </a:r>
            <a:endParaRPr lang="en-US" altLang="zh-CN" dirty="0"/>
          </a:p>
          <a:p>
            <a:pPr lvl="1"/>
            <a:r>
              <a:rPr lang="en-US" altLang="zh-CN" b="1" i="1" dirty="0">
                <a:sym typeface="+mn-ea"/>
              </a:rPr>
              <a:t>IR</a:t>
            </a:r>
            <a:r>
              <a:rPr lang="zh-CN" altLang="en-US" b="1" i="1" dirty="0">
                <a:sym typeface="+mn-ea"/>
              </a:rPr>
              <a:t>中间表示</a:t>
            </a:r>
            <a:r>
              <a:rPr lang="en-US" altLang="zh-CN" dirty="0">
                <a:sym typeface="+mn-ea"/>
              </a:rPr>
              <a:t>→</a:t>
            </a:r>
            <a:r>
              <a:rPr lang="en-US" altLang="zh-CN" b="1" i="1" dirty="0"/>
              <a:t>RISC-V</a:t>
            </a:r>
            <a:r>
              <a:rPr lang="zh-CN" altLang="en-US" b="1" i="1" dirty="0"/>
              <a:t>汇编</a:t>
            </a:r>
            <a:endParaRPr lang="en-US" altLang="zh-CN" dirty="0"/>
          </a:p>
          <a:p>
            <a:pPr lvl="1"/>
            <a:r>
              <a:rPr lang="zh-CN" altLang="en-US" dirty="0"/>
              <a:t>汇编格式、对齐、传播、去冗</a:t>
            </a:r>
            <a:r>
              <a:rPr lang="en-US" altLang="zh-CN" dirty="0"/>
              <a:t> </a:t>
            </a:r>
            <a:r>
              <a:rPr lang="en-US" altLang="zh-CN" dirty="0" err="1"/>
              <a:t>etc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目的：编译流程理解，先完成再完美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代码提交：组内用</a:t>
            </a:r>
            <a:r>
              <a:rPr lang="en-US" altLang="zh-CN" dirty="0" err="1"/>
              <a:t>gitlab</a:t>
            </a:r>
            <a:r>
              <a:rPr lang="zh-CN" altLang="en-US" dirty="0" err="1"/>
              <a:t>同步，本地备份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下周前发布：语言规范、模板、支撑材料等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截止时间依据理论课进度另行通知，早动手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从头构造编译系统</a:t>
            </a:r>
            <a:r>
              <a:rPr lang="zh-CN" altLang="en-US" dirty="0"/>
              <a:t>，不得直接使用或</a:t>
            </a:r>
            <a:r>
              <a:rPr lang="zh-CN" altLang="en-US" dirty="0">
                <a:sym typeface="+mn-ea"/>
              </a:rPr>
              <a:t>裁剪</a:t>
            </a:r>
            <a:r>
              <a:rPr lang="zh-CN" altLang="en-US" dirty="0"/>
              <a:t>现有开源编译器及框架的源代码。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ym typeface="+mn-ea"/>
              </a:rPr>
              <a:t>各小组可自行决定编译器组织结构、前后端设计等细节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/>
              <a:t>推荐使用</a:t>
            </a:r>
            <a:r>
              <a:rPr lang="en-US" altLang="zh-CN" dirty="0"/>
              <a:t>ANTLR</a:t>
            </a:r>
            <a:r>
              <a:rPr lang="zh-CN" altLang="en-US" dirty="0"/>
              <a:t>工具辅助生成词法</a:t>
            </a:r>
            <a:r>
              <a:rPr lang="en-US" altLang="zh-CN" dirty="0"/>
              <a:t>&amp;</a:t>
            </a:r>
            <a:r>
              <a:rPr lang="zh-CN" altLang="en-US" dirty="0"/>
              <a:t>语法分析代码，但非必要，手写递归下降或者</a:t>
            </a:r>
            <a:r>
              <a:rPr lang="en-US" altLang="zh-CN" dirty="0"/>
              <a:t>Lex/</a:t>
            </a:r>
            <a:r>
              <a:rPr lang="en-US" altLang="zh-CN" dirty="0" err="1"/>
              <a:t>Yacc</a:t>
            </a:r>
            <a:r>
              <a:rPr lang="zh-CN" altLang="en-US" dirty="0"/>
              <a:t>等工具亦可</a:t>
            </a:r>
          </a:p>
          <a:p>
            <a:pPr>
              <a:lnSpc>
                <a:spcPct val="125000"/>
              </a:lnSpc>
            </a:pPr>
            <a:r>
              <a:rPr lang="zh-CN" altLang="en-US" sz="2600" dirty="0">
                <a:sym typeface="+mn-ea"/>
              </a:rPr>
              <a:t>推荐</a:t>
            </a:r>
            <a:r>
              <a:rPr lang="en-US" altLang="zh-CN" sz="2600" dirty="0">
                <a:sym typeface="+mn-ea"/>
              </a:rPr>
              <a:t>C++</a:t>
            </a:r>
            <a:r>
              <a:rPr lang="zh-CN" altLang="en-US" sz="2600" dirty="0">
                <a:sym typeface="+mn-ea"/>
              </a:rPr>
              <a:t>开发，</a:t>
            </a:r>
            <a:r>
              <a:rPr lang="zh-CN" altLang="en-US" dirty="0">
                <a:sym typeface="+mn-ea"/>
              </a:rPr>
              <a:t>工具链</a:t>
            </a:r>
            <a:r>
              <a:rPr lang="zh-CN" altLang="en-US" sz="2600" dirty="0">
                <a:sym typeface="+mn-ea"/>
              </a:rPr>
              <a:t>已安装： </a:t>
            </a:r>
            <a:r>
              <a:rPr lang="en-US" altLang="zh-CN" sz="2600" dirty="0">
                <a:sym typeface="+mn-ea"/>
              </a:rPr>
              <a:t>LLVM/Clang 10.0.0</a:t>
            </a:r>
            <a:endParaRPr lang="en-US" altLang="zh-CN" sz="2600" dirty="0"/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禁止直接复制他人代码。</a:t>
            </a:r>
            <a:r>
              <a:rPr lang="zh-CN" altLang="en-US" dirty="0"/>
              <a:t>如果引用外部库，必须在设计文档、源程序文件头部予以明确说明。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6" y="2034860"/>
            <a:ext cx="620170" cy="715151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1135132" y="2331056"/>
            <a:ext cx="1182935" cy="14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圆柱体 6"/>
          <p:cNvSpPr/>
          <p:nvPr/>
        </p:nvSpPr>
        <p:spPr>
          <a:xfrm>
            <a:off x="2350341" y="2083367"/>
            <a:ext cx="898865" cy="63624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Git Repo</a:t>
            </a:r>
          </a:p>
        </p:txBody>
      </p:sp>
      <p:sp>
        <p:nvSpPr>
          <p:cNvPr id="8" name="箭头: 下 7"/>
          <p:cNvSpPr/>
          <p:nvPr/>
        </p:nvSpPr>
        <p:spPr>
          <a:xfrm>
            <a:off x="2697010" y="2779968"/>
            <a:ext cx="206405" cy="437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" name="矩形: 圆角 8"/>
          <p:cNvSpPr/>
          <p:nvPr/>
        </p:nvSpPr>
        <p:spPr>
          <a:xfrm>
            <a:off x="1962296" y="3267926"/>
            <a:ext cx="1675832" cy="34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LLVM/Clang 10.0.0</a:t>
            </a:r>
            <a:endParaRPr lang="zh-CN" altLang="en-US" sz="1200" dirty="0"/>
          </a:p>
        </p:txBody>
      </p:sp>
      <p:sp>
        <p:nvSpPr>
          <p:cNvPr id="11" name="箭头: 下 10"/>
          <p:cNvSpPr/>
          <p:nvPr/>
        </p:nvSpPr>
        <p:spPr>
          <a:xfrm>
            <a:off x="2697010" y="3750319"/>
            <a:ext cx="206405" cy="496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矩形: 圆角 12"/>
          <p:cNvSpPr/>
          <p:nvPr/>
        </p:nvSpPr>
        <p:spPr>
          <a:xfrm>
            <a:off x="2259229" y="4340467"/>
            <a:ext cx="1081969" cy="5972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编译器</a:t>
            </a:r>
          </a:p>
        </p:txBody>
      </p:sp>
      <p:sp>
        <p:nvSpPr>
          <p:cNvPr id="15" name="箭头: 右 14"/>
          <p:cNvSpPr/>
          <p:nvPr/>
        </p:nvSpPr>
        <p:spPr>
          <a:xfrm>
            <a:off x="1709144" y="4514788"/>
            <a:ext cx="464968" cy="23206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箭头: 右 16"/>
          <p:cNvSpPr/>
          <p:nvPr/>
        </p:nvSpPr>
        <p:spPr>
          <a:xfrm>
            <a:off x="3474192" y="4520395"/>
            <a:ext cx="464968" cy="23206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" name="箭头: 上 17"/>
          <p:cNvSpPr/>
          <p:nvPr/>
        </p:nvSpPr>
        <p:spPr>
          <a:xfrm rot="3433631">
            <a:off x="5448151" y="2873163"/>
            <a:ext cx="253139" cy="168199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" name="矩形: 圆角 23"/>
          <p:cNvSpPr/>
          <p:nvPr/>
        </p:nvSpPr>
        <p:spPr>
          <a:xfrm>
            <a:off x="6275813" y="3140997"/>
            <a:ext cx="1381177" cy="359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汇编器、链接器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13" y="4105814"/>
            <a:ext cx="1333804" cy="105001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061" y="4318438"/>
            <a:ext cx="1832893" cy="8218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184" y="4024106"/>
            <a:ext cx="1107143" cy="528572"/>
          </a:xfrm>
          <a:prstGeom prst="rect">
            <a:avLst/>
          </a:prstGeom>
        </p:spPr>
      </p:pic>
      <p:sp>
        <p:nvSpPr>
          <p:cNvPr id="33" name="箭头: 下 32"/>
          <p:cNvSpPr/>
          <p:nvPr/>
        </p:nvSpPr>
        <p:spPr>
          <a:xfrm>
            <a:off x="6863637" y="3567188"/>
            <a:ext cx="206405" cy="3595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4" name="箭头: 左 33"/>
          <p:cNvSpPr/>
          <p:nvPr/>
        </p:nvSpPr>
        <p:spPr>
          <a:xfrm>
            <a:off x="7799520" y="4191723"/>
            <a:ext cx="278924" cy="193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6" name="文本框 35"/>
          <p:cNvSpPr txBox="1"/>
          <p:nvPr/>
        </p:nvSpPr>
        <p:spPr>
          <a:xfrm>
            <a:off x="511051" y="2769984"/>
            <a:ext cx="48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小组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187500" y="2094062"/>
            <a:ext cx="1637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编译器源代码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073959" y="2760596"/>
            <a:ext cx="6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编译器源代码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483768" y="5669721"/>
            <a:ext cx="85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服务器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417233" y="5193499"/>
            <a:ext cx="107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RISC-V</a:t>
            </a:r>
            <a:r>
              <a:rPr lang="zh-CN" altLang="en-US" sz="1200" dirty="0"/>
              <a:t>汇编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764578" y="3217324"/>
            <a:ext cx="84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RISC-V</a:t>
            </a:r>
          </a:p>
          <a:p>
            <a:r>
              <a:rPr lang="zh-CN" altLang="en-US" sz="1200" dirty="0"/>
              <a:t>汇编文件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767128" y="3435940"/>
            <a:ext cx="84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RISC-V</a:t>
            </a:r>
          </a:p>
          <a:p>
            <a:r>
              <a:rPr lang="zh-CN" altLang="en-US" sz="1200" dirty="0"/>
              <a:t>二进制可执行文件</a:t>
            </a:r>
          </a:p>
        </p:txBody>
      </p:sp>
      <p:sp>
        <p:nvSpPr>
          <p:cNvPr id="59" name="矩形 58"/>
          <p:cNvSpPr/>
          <p:nvPr/>
        </p:nvSpPr>
        <p:spPr>
          <a:xfrm>
            <a:off x="173115" y="3236695"/>
            <a:ext cx="5689103" cy="23747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6174335" y="3044054"/>
            <a:ext cx="2603534" cy="170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6884771" y="4839341"/>
            <a:ext cx="204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功能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性能测试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3260" y="5130240"/>
            <a:ext cx="123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基准测试程序</a:t>
            </a:r>
            <a:endParaRPr lang="en-US" altLang="zh-CN" sz="1200" dirty="0"/>
          </a:p>
          <a:p>
            <a:pPr algn="ctr"/>
            <a:r>
              <a:rPr lang="en-US" altLang="zh-CN" sz="1200" dirty="0"/>
              <a:t>(CACT)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491865" y="2132965"/>
            <a:ext cx="427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所有代码上传到课程</a:t>
            </a:r>
            <a:r>
              <a:rPr lang="en-US" altLang="zh-CN" sz="2000" b="1">
                <a:solidFill>
                  <a:srgbClr val="FF0000"/>
                </a:solidFill>
              </a:rPr>
              <a:t>gitlab</a:t>
            </a:r>
          </a:p>
        </p:txBody>
      </p:sp>
      <p:sp>
        <p:nvSpPr>
          <p:cNvPr id="3" name="箭头: 上 17">
            <a:extLst>
              <a:ext uri="{FF2B5EF4-FFF2-40B4-BE49-F238E27FC236}">
                <a16:creationId xmlns:a16="http://schemas.microsoft.com/office/drawing/2014/main" id="{36A9404E-35FC-DA54-8C7D-AC980FE22865}"/>
              </a:ext>
            </a:extLst>
          </p:cNvPr>
          <p:cNvSpPr/>
          <p:nvPr/>
        </p:nvSpPr>
        <p:spPr>
          <a:xfrm rot="10800000">
            <a:off x="6840432" y="4620674"/>
            <a:ext cx="253139" cy="912056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爆炸形 1 13">
            <a:extLst>
              <a:ext uri="{FF2B5EF4-FFF2-40B4-BE49-F238E27FC236}">
                <a16:creationId xmlns:a16="http://schemas.microsoft.com/office/drawing/2014/main" id="{1B9862B7-F78E-AF3B-1F65-5AB44F85DCD7}"/>
              </a:ext>
            </a:extLst>
          </p:cNvPr>
          <p:cNvSpPr/>
          <p:nvPr/>
        </p:nvSpPr>
        <p:spPr bwMode="auto">
          <a:xfrm>
            <a:off x="6282167" y="5470498"/>
            <a:ext cx="1440160" cy="1188279"/>
          </a:xfrm>
          <a:prstGeom prst="irregularSeal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成绩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00" y="1316224"/>
            <a:ext cx="7774632" cy="52782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ym typeface="+mn-ea"/>
              </a:rPr>
              <a:t>评测标准：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sym typeface="+mn-ea"/>
              </a:rPr>
              <a:t>功能性：具有编译器能力，支持错误发现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sym typeface="+mn-ea"/>
              </a:rPr>
              <a:t>正确性：输入测试程序源码，</a:t>
            </a:r>
            <a:endParaRPr lang="en-US" altLang="zh-CN" dirty="0">
              <a:sym typeface="+mn-ea"/>
            </a:endParaRPr>
          </a:p>
          <a:p>
            <a:pPr lvl="2">
              <a:lnSpc>
                <a:spcPct val="125000"/>
              </a:lnSpc>
            </a:pPr>
            <a:r>
              <a:rPr lang="zh-CN" altLang="en-US" sz="2000" dirty="0">
                <a:sym typeface="+mn-ea"/>
              </a:rPr>
              <a:t>模拟正确的程序执行（实验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>
              <a:sym typeface="+mn-ea"/>
            </a:endParaRPr>
          </a:p>
          <a:p>
            <a:pPr lvl="2">
              <a:lnSpc>
                <a:spcPct val="125000"/>
              </a:lnSpc>
            </a:pPr>
            <a:r>
              <a:rPr lang="zh-CN" altLang="en-US" sz="2000" dirty="0">
                <a:sym typeface="+mn-ea"/>
              </a:rPr>
              <a:t>输出功能正确的</a:t>
            </a:r>
            <a:r>
              <a:rPr lang="en-US" altLang="zh-CN" sz="2000" dirty="0">
                <a:sym typeface="+mn-ea"/>
              </a:rPr>
              <a:t>RISC-V</a:t>
            </a:r>
            <a:r>
              <a:rPr lang="zh-CN" altLang="en-US" sz="2000" dirty="0">
                <a:sym typeface="+mn-ea"/>
              </a:rPr>
              <a:t>汇编（实验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sym typeface="+mn-ea"/>
              </a:rPr>
              <a:t>性能：生成的可执行程序的执行时间（实验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sym typeface="+mn-ea"/>
              </a:rPr>
              <a:t>测试用例：</a:t>
            </a:r>
            <a:endParaRPr lang="en-US" altLang="zh-CN" dirty="0">
              <a:sym typeface="+mn-ea"/>
            </a:endParaRPr>
          </a:p>
          <a:p>
            <a:pPr lvl="2">
              <a:lnSpc>
                <a:spcPct val="125000"/>
              </a:lnSpc>
            </a:pPr>
            <a:r>
              <a:rPr lang="zh-CN" altLang="en-US" sz="2000" dirty="0">
                <a:sym typeface="+mn-ea"/>
              </a:rPr>
              <a:t>公开功能测试用例（</a:t>
            </a:r>
            <a:r>
              <a:rPr lang="en-US" altLang="zh-CN" sz="2000" dirty="0">
                <a:sym typeface="+mn-ea"/>
              </a:rPr>
              <a:t>60%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>
              <a:sym typeface="+mn-ea"/>
            </a:endParaRPr>
          </a:p>
          <a:p>
            <a:pPr lvl="2">
              <a:lnSpc>
                <a:spcPct val="125000"/>
              </a:lnSpc>
            </a:pPr>
            <a:r>
              <a:rPr lang="zh-CN" altLang="en-US" sz="2000" dirty="0">
                <a:sym typeface="+mn-ea"/>
              </a:rPr>
              <a:t>公开性能测试用例（</a:t>
            </a:r>
            <a:r>
              <a:rPr lang="en-US" altLang="zh-CN" sz="2000" dirty="0">
                <a:sym typeface="+mn-ea"/>
              </a:rPr>
              <a:t>20%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>
              <a:sym typeface="+mn-ea"/>
            </a:endParaRPr>
          </a:p>
          <a:p>
            <a:pPr lvl="2">
              <a:lnSpc>
                <a:spcPct val="125000"/>
              </a:lnSpc>
            </a:pPr>
            <a:r>
              <a:rPr lang="zh-CN" altLang="en-US" sz="2000" dirty="0">
                <a:sym typeface="+mn-ea"/>
              </a:rPr>
              <a:t>隐藏测试用例（</a:t>
            </a:r>
            <a:r>
              <a:rPr lang="en-US" altLang="zh-CN" sz="2000" dirty="0">
                <a:sym typeface="+mn-ea"/>
              </a:rPr>
              <a:t>10%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>
              <a:sym typeface="+mn-ea"/>
            </a:endParaRPr>
          </a:p>
          <a:p>
            <a:pPr lvl="2">
              <a:lnSpc>
                <a:spcPct val="125000"/>
              </a:lnSpc>
            </a:pPr>
            <a:r>
              <a:rPr lang="zh-CN" altLang="en-US" sz="2000" dirty="0">
                <a:sym typeface="+mn-ea"/>
              </a:rPr>
              <a:t>同学贡献高价值测试用例（</a:t>
            </a:r>
            <a:r>
              <a:rPr lang="en-US" altLang="zh-CN" sz="2000" dirty="0">
                <a:sym typeface="+mn-ea"/>
              </a:rPr>
              <a:t>10%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>
              <a:sym typeface="+mn-ea"/>
            </a:endParaRPr>
          </a:p>
          <a:p>
            <a:pPr lvl="2">
              <a:lnSpc>
                <a:spcPct val="125000"/>
              </a:lnSpc>
            </a:pPr>
            <a:endParaRPr lang="en-US" altLang="zh-CN" sz="2000" dirty="0">
              <a:sym typeface="+mn-ea"/>
            </a:endParaRPr>
          </a:p>
          <a:p>
            <a:pPr lvl="2">
              <a:lnSpc>
                <a:spcPct val="125000"/>
              </a:lnSpc>
            </a:pP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ea typeface="华文仿宋" panose="02010600040101010101" pitchFamily="2" charset="-122"/>
              </a:rPr>
              <a:t>编译原理研讨课课程实验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5C0F32-6E5B-4F14-7BCD-B2841025327C}"/>
              </a:ext>
            </a:extLst>
          </p:cNvPr>
          <p:cNvSpPr/>
          <p:nvPr/>
        </p:nvSpPr>
        <p:spPr>
          <a:xfrm>
            <a:off x="5436096" y="5085184"/>
            <a:ext cx="3600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欢迎同学们在符合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CACT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语义前提下踊跃设计测试用例（功能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性能）</a:t>
            </a:r>
            <a:endParaRPr lang="zh-CN" altLang="en-U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7543800" cy="5040560"/>
          </a:xfrm>
        </p:spPr>
        <p:txBody>
          <a:bodyPr/>
          <a:lstStyle/>
          <a:p>
            <a:r>
              <a:rPr lang="zh-CN" altLang="en-US" dirty="0"/>
              <a:t>几次提交工作量不均匀，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合理分工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PR001 ~ 20%</a:t>
            </a:r>
          </a:p>
          <a:p>
            <a:pPr lvl="1"/>
            <a:r>
              <a:rPr lang="en-US" altLang="zh-CN" dirty="0"/>
              <a:t>PR002 </a:t>
            </a:r>
            <a:r>
              <a:rPr lang="en-US" altLang="zh-CN" dirty="0">
                <a:sym typeface="+mn-ea"/>
              </a:rPr>
              <a:t>~ </a:t>
            </a:r>
            <a:r>
              <a:rPr lang="en-US" altLang="zh-CN" dirty="0"/>
              <a:t>30%</a:t>
            </a:r>
          </a:p>
          <a:p>
            <a:pPr lvl="1"/>
            <a:r>
              <a:rPr lang="en-US" altLang="zh-CN" dirty="0">
                <a:sym typeface="+mn-ea"/>
              </a:rPr>
              <a:t>PR003 ~ 50%</a:t>
            </a:r>
            <a:endParaRPr lang="zh-CN" altLang="en-US" dirty="0"/>
          </a:p>
          <a:p>
            <a:r>
              <a:rPr lang="zh-CN" altLang="en-US" dirty="0"/>
              <a:t>前两次实验打好基础</a:t>
            </a:r>
          </a:p>
          <a:p>
            <a:pPr lvl="1"/>
            <a:r>
              <a:rPr lang="zh-CN" altLang="en-US" dirty="0"/>
              <a:t>良好的数据结构、开闭原则</a:t>
            </a:r>
          </a:p>
          <a:p>
            <a:pPr lvl="1"/>
            <a:r>
              <a:rPr lang="zh-CN" altLang="en-US" dirty="0"/>
              <a:t>预习中间代码生成、寄存器分配</a:t>
            </a:r>
          </a:p>
          <a:p>
            <a:r>
              <a:rPr lang="zh-CN" altLang="en-US" dirty="0"/>
              <a:t>先完成，再完美</a:t>
            </a:r>
            <a:endParaRPr lang="en-US" altLang="zh-CN" dirty="0"/>
          </a:p>
          <a:p>
            <a:pPr lvl="1"/>
            <a:r>
              <a:rPr lang="zh-CN" altLang="en-US" dirty="0"/>
              <a:t>设计良好的</a:t>
            </a:r>
            <a:r>
              <a:rPr lang="en-US" altLang="zh-CN" dirty="0"/>
              <a:t>IR</a:t>
            </a:r>
            <a:r>
              <a:rPr lang="zh-CN" altLang="en-US" dirty="0"/>
              <a:t>，支持</a:t>
            </a:r>
            <a:r>
              <a:rPr lang="en-US" altLang="zh-CN" dirty="0"/>
              <a:t>IR</a:t>
            </a:r>
            <a:r>
              <a:rPr lang="zh-CN" altLang="en-US" dirty="0"/>
              <a:t>模拟执行</a:t>
            </a:r>
            <a:endParaRPr lang="en-US" altLang="zh-CN" dirty="0"/>
          </a:p>
          <a:p>
            <a:pPr lvl="1"/>
            <a:r>
              <a:rPr lang="zh-CN" altLang="en-US" dirty="0"/>
              <a:t>正确的</a:t>
            </a:r>
            <a:r>
              <a:rPr lang="en-US" altLang="zh-CN" dirty="0"/>
              <a:t>RISC-V</a:t>
            </a:r>
            <a:r>
              <a:rPr lang="zh-CN" altLang="en-US" dirty="0"/>
              <a:t>代码生成</a:t>
            </a:r>
            <a:endParaRPr lang="en-US" altLang="zh-CN" dirty="0"/>
          </a:p>
          <a:p>
            <a:pPr lvl="1"/>
            <a:r>
              <a:rPr lang="zh-CN" altLang="en-US" dirty="0"/>
              <a:t>优化的</a:t>
            </a:r>
            <a:r>
              <a:rPr lang="en-US" altLang="zh-CN" dirty="0"/>
              <a:t>RISC- V</a:t>
            </a:r>
            <a:r>
              <a:rPr lang="zh-CN" altLang="en-US" dirty="0"/>
              <a:t>代码生成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9475" y="1352550"/>
            <a:ext cx="5314950" cy="4921250"/>
          </a:xfrm>
        </p:spPr>
        <p:txBody>
          <a:bodyPr vert="horz" wrap="square" lIns="92075" tIns="46038" rIns="92075" bIns="46038" numCol="1" anchor="t" anchorCtr="0" compatLnSpc="1">
            <a:normAutofit fontScale="77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125000"/>
              <a:buFontTx/>
              <a:buChar char="•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cs"/>
              </a:rPr>
              <a:t>CACT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cs"/>
              </a:rPr>
              <a:t>语言特点：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Monotype Sorts"/>
              <a:buChar char="ä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语言子集（*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cact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）：无指针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Monotype Sorts"/>
              <a:buChar char="ä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单个源文件：无预处理，主函数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main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Monotype Sorts"/>
              <a:buChar char="ä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常量声明、函数声明、定义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Monotype Sorts"/>
              <a:buChar char="ä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不允许任何的类型转换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float A  = 3.0;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  <a:sym typeface="+mn-ea"/>
              </a:rPr>
              <a:t>编译错误：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double→float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Monotype Sorts"/>
              <a:buChar char="ä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类型系统：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支持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int 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bool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float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double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一维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&amp;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多维数组，编译器常量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125000"/>
              <a:buFontTx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cs"/>
              </a:rPr>
              <a:t>语言特性：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Monotype Sorts"/>
              <a:buChar char="ä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赋值语句、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if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、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、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break &amp; continue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Monotype Sorts"/>
              <a:buChar char="ä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基本算术运算、关系运算、逻辑运算</a:t>
            </a:r>
          </a:p>
          <a:p>
            <a:pPr marL="742950" marR="0" lvl="1" indent="-28575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Monotype Sorts"/>
              <a:buChar char="ä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算符优先级、结合性：与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仿宋" panose="02010600040101010101" pitchFamily="2" charset="-122"/>
                <a:cs typeface="+mn-ea"/>
              </a:rPr>
              <a:t>语言保持一致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ea"/>
            </a:endParaRPr>
          </a:p>
        </p:txBody>
      </p:sp>
      <p:sp>
        <p:nvSpPr>
          <p:cNvPr id="32771" name="文本框 4"/>
          <p:cNvSpPr txBox="1"/>
          <p:nvPr/>
        </p:nvSpPr>
        <p:spPr>
          <a:xfrm>
            <a:off x="107950" y="1484313"/>
            <a:ext cx="3165475" cy="424656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float whileIf() {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  int a = 0;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  float b[10][10]; 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  while (a &lt; 10) {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if( a &lt; 5 )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	b[a][a] = 3.0f;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else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	b[a][a] = 2.0f;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a = a + 1;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  return (b[3][3]);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int main(){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  return (whileIf());</a:t>
            </a:r>
          </a:p>
          <a:p>
            <a:pPr eaLnBrk="0" hangingPunct="0">
              <a:buClrTx/>
            </a:pP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目标语言： </a:t>
            </a:r>
            <a:r>
              <a:rPr lang="en-US" altLang="zh-CN" dirty="0"/>
              <a:t>CACT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653e389-358f-4ace-8e3c-15ecee3a253e"/>
  <p:tag name="COMMONDATA" val="eyJoZGlkIjoiNmM5ZmM5YTM0OTNlYWEyNTNhNzUzYTUzY2U1YTkxZW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ibm0325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bm0325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lnDef>
  </a:objectDefaults>
  <a:extraClrSchemeLst>
    <a:extraClrScheme>
      <a:clrScheme name="ibm0325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0325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E:\weldon\src\ipd_seminar\ibm0325.ppt</Template>
  <TotalTime>230</TotalTime>
  <Words>2721</Words>
  <Application>Microsoft Macintosh PowerPoint</Application>
  <PresentationFormat>全屏显示(4:3)</PresentationFormat>
  <Paragraphs>439</Paragraphs>
  <Slides>40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仿宋</vt:lpstr>
      <vt:lpstr>华文仿宋</vt:lpstr>
      <vt:lpstr>微软雅黑</vt:lpstr>
      <vt:lpstr>Arial</vt:lpstr>
      <vt:lpstr>Book Antiqua</vt:lpstr>
      <vt:lpstr>Consolas</vt:lpstr>
      <vt:lpstr>Monotype Sorts</vt:lpstr>
      <vt:lpstr>Tahoma</vt:lpstr>
      <vt:lpstr>Times New Roman</vt:lpstr>
      <vt:lpstr>Wingdings</vt:lpstr>
      <vt:lpstr>ibm0325</vt:lpstr>
      <vt:lpstr>PowerPoint 演示文稿</vt:lpstr>
      <vt:lpstr>提纲</vt:lpstr>
      <vt:lpstr>编译原理研讨课课程实验-1</vt:lpstr>
      <vt:lpstr>课程实验-1全貌</vt:lpstr>
      <vt:lpstr>课程要求</vt:lpstr>
      <vt:lpstr>评测过程</vt:lpstr>
      <vt:lpstr>编译原理研讨课课程实验</vt:lpstr>
      <vt:lpstr>实验提示</vt:lpstr>
      <vt:lpstr>目标语言： CACT</vt:lpstr>
      <vt:lpstr>CACT语法描述</vt:lpstr>
      <vt:lpstr>语言实例1</vt:lpstr>
      <vt:lpstr>语言实例2</vt:lpstr>
      <vt:lpstr>语言实例3</vt:lpstr>
      <vt:lpstr>语言实例4</vt:lpstr>
      <vt:lpstr>语言实例5</vt:lpstr>
      <vt:lpstr>语言实例6</vt:lpstr>
      <vt:lpstr>语言实例7</vt:lpstr>
      <vt:lpstr>输入输出库说明</vt:lpstr>
      <vt:lpstr>目标体系结构：RISC-V</vt:lpstr>
      <vt:lpstr>目标体系结构：RISC-V</vt:lpstr>
      <vt:lpstr>目标体系结构：RISC-V</vt:lpstr>
      <vt:lpstr>目标体系结构：RISC-V</vt:lpstr>
      <vt:lpstr>评测与打分</vt:lpstr>
      <vt:lpstr>如何构造一个编译器？</vt:lpstr>
      <vt:lpstr>如何构造一个编译器？</vt:lpstr>
      <vt:lpstr>如何构造一个编译器？</vt:lpstr>
      <vt:lpstr>编译流程实例</vt:lpstr>
      <vt:lpstr>课程作业与工业级的共同点</vt:lpstr>
      <vt:lpstr>作业与工业级区别 (1)前端</vt:lpstr>
      <vt:lpstr>作业与工业级区别 (2)中端</vt:lpstr>
      <vt:lpstr>作业与工业级区别 (3)后端</vt:lpstr>
      <vt:lpstr>ANTLR</vt:lpstr>
      <vt:lpstr>ANTLR-v4</vt:lpstr>
      <vt:lpstr>ANTLR</vt:lpstr>
      <vt:lpstr>ANTLR - 例子</vt:lpstr>
      <vt:lpstr>对Parser和Lexer的进一步解释</vt:lpstr>
      <vt:lpstr>ANTLR - Listener模式</vt:lpstr>
      <vt:lpstr>ANTLR - Visitor模式</vt:lpstr>
      <vt:lpstr>ANTLR注意事项</vt:lpstr>
      <vt:lpstr>总结</vt:lpstr>
    </vt:vector>
  </TitlesOfParts>
  <Company>Micron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a1575</cp:lastModifiedBy>
  <cp:revision>2318</cp:revision>
  <cp:lastPrinted>2020-04-23T13:06:00Z</cp:lastPrinted>
  <dcterms:created xsi:type="dcterms:W3CDTF">2020-04-23T13:06:00Z</dcterms:created>
  <dcterms:modified xsi:type="dcterms:W3CDTF">2024-03-07T10:47:06Z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A85BE5A205C140B2B5FC4A27DEFE81E0</vt:lpwstr>
  </property>
</Properties>
</file>