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6"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1A257CC-E8CE-4CDC-ACA9-8B54386F42DC}" type="datetimeFigureOut">
              <a:rPr lang="en-US" smtClean="0"/>
              <a:t>11/16/2015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FF512A6-3A4D-4BF7-A70A-6E355C40A8AE}" type="slidenum">
              <a:rPr lang="en-US" smtClean="0"/>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383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A257CC-E8CE-4CDC-ACA9-8B54386F42DC}"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F512A6-3A4D-4BF7-A70A-6E355C40A8AE}" type="slidenum">
              <a:rPr lang="en-US" smtClean="0"/>
              <a:t>‹#›</a:t>
            </a:fld>
            <a:endParaRPr lang="en-US"/>
          </a:p>
        </p:txBody>
      </p:sp>
    </p:spTree>
    <p:extLst>
      <p:ext uri="{BB962C8B-B14F-4D97-AF65-F5344CB8AC3E}">
        <p14:creationId xmlns:p14="http://schemas.microsoft.com/office/powerpoint/2010/main" val="2125221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A257CC-E8CE-4CDC-ACA9-8B54386F42DC}"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512A6-3A4D-4BF7-A70A-6E355C40A8AE}" type="slidenum">
              <a:rPr lang="en-US" smtClean="0"/>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7431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A257CC-E8CE-4CDC-ACA9-8B54386F42DC}"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512A6-3A4D-4BF7-A70A-6E355C40A8A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9856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A257CC-E8CE-4CDC-ACA9-8B54386F42DC}"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512A6-3A4D-4BF7-A70A-6E355C40A8AE}" type="slidenum">
              <a:rPr lang="en-US" smtClean="0"/>
              <a:t>‹#›</a:t>
            </a:fld>
            <a:endParaRPr lang="en-US"/>
          </a:p>
        </p:txBody>
      </p:sp>
    </p:spTree>
    <p:extLst>
      <p:ext uri="{BB962C8B-B14F-4D97-AF65-F5344CB8AC3E}">
        <p14:creationId xmlns:p14="http://schemas.microsoft.com/office/powerpoint/2010/main" val="645317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A257CC-E8CE-4CDC-ACA9-8B54386F42DC}"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512A6-3A4D-4BF7-A70A-6E355C40A8A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0089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A257CC-E8CE-4CDC-ACA9-8B54386F42DC}"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512A6-3A4D-4BF7-A70A-6E355C40A8AE}" type="slidenum">
              <a:rPr lang="en-US" smtClean="0"/>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5793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A257CC-E8CE-4CDC-ACA9-8B54386F42DC}"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512A6-3A4D-4BF7-A70A-6E355C40A8AE}"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4428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A257CC-E8CE-4CDC-ACA9-8B54386F42DC}"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512A6-3A4D-4BF7-A70A-6E355C40A8AE}" type="slidenum">
              <a:rPr lang="en-US" smtClean="0"/>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0613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A257CC-E8CE-4CDC-ACA9-8B54386F42DC}"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512A6-3A4D-4BF7-A70A-6E355C40A8AE}" type="slidenum">
              <a:rPr lang="en-US" smtClean="0"/>
              <a:t>‹#›</a:t>
            </a:fld>
            <a:endParaRPr lang="en-US"/>
          </a:p>
        </p:txBody>
      </p:sp>
    </p:spTree>
    <p:extLst>
      <p:ext uri="{BB962C8B-B14F-4D97-AF65-F5344CB8AC3E}">
        <p14:creationId xmlns:p14="http://schemas.microsoft.com/office/powerpoint/2010/main" val="590154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A257CC-E8CE-4CDC-ACA9-8B54386F42DC}"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512A6-3A4D-4BF7-A70A-6E355C40A8AE}" type="slidenum">
              <a:rPr lang="en-US" smtClean="0"/>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7696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A257CC-E8CE-4CDC-ACA9-8B54386F42DC}"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F512A6-3A4D-4BF7-A70A-6E355C40A8AE}" type="slidenum">
              <a:rPr lang="en-US" smtClean="0"/>
              <a:t>‹#›</a:t>
            </a:fld>
            <a:endParaRPr lang="en-US"/>
          </a:p>
        </p:txBody>
      </p:sp>
    </p:spTree>
    <p:extLst>
      <p:ext uri="{BB962C8B-B14F-4D97-AF65-F5344CB8AC3E}">
        <p14:creationId xmlns:p14="http://schemas.microsoft.com/office/powerpoint/2010/main" val="40006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A257CC-E8CE-4CDC-ACA9-8B54386F42DC}" type="datetimeFigureOut">
              <a:rPr lang="en-US" smtClean="0"/>
              <a:t>11/16/2015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F512A6-3A4D-4BF7-A70A-6E355C40A8AE}" type="slidenum">
              <a:rPr lang="en-US" smtClean="0"/>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4170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A257CC-E8CE-4CDC-ACA9-8B54386F42DC}" type="datetimeFigureOut">
              <a:rPr lang="en-US" smtClean="0"/>
              <a:t>11/16/2015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F512A6-3A4D-4BF7-A70A-6E355C40A8AE}"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1648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A257CC-E8CE-4CDC-ACA9-8B54386F42DC}" type="datetimeFigureOut">
              <a:rPr lang="en-US" smtClean="0"/>
              <a:t>11/16/2015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F512A6-3A4D-4BF7-A70A-6E355C40A8AE}" type="slidenum">
              <a:rPr lang="en-US" smtClean="0"/>
              <a:t>‹#›</a:t>
            </a:fld>
            <a:endParaRPr lang="en-US"/>
          </a:p>
        </p:txBody>
      </p:sp>
    </p:spTree>
    <p:extLst>
      <p:ext uri="{BB962C8B-B14F-4D97-AF65-F5344CB8AC3E}">
        <p14:creationId xmlns:p14="http://schemas.microsoft.com/office/powerpoint/2010/main" val="4222113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A257CC-E8CE-4CDC-ACA9-8B54386F42DC}"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F512A6-3A4D-4BF7-A70A-6E355C40A8AE}" type="slidenum">
              <a:rPr lang="en-US" smtClean="0"/>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315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A257CC-E8CE-4CDC-ACA9-8B54386F42DC}"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F512A6-3A4D-4BF7-A70A-6E355C40A8AE}" type="slidenum">
              <a:rPr lang="en-US" smtClean="0"/>
              <a:t>‹#›</a:t>
            </a:fld>
            <a:endParaRPr lang="en-US"/>
          </a:p>
        </p:txBody>
      </p:sp>
    </p:spTree>
    <p:extLst>
      <p:ext uri="{BB962C8B-B14F-4D97-AF65-F5344CB8AC3E}">
        <p14:creationId xmlns:p14="http://schemas.microsoft.com/office/powerpoint/2010/main" val="945482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A257CC-E8CE-4CDC-ACA9-8B54386F42DC}" type="datetimeFigureOut">
              <a:rPr lang="en-US" smtClean="0"/>
              <a:t>11/16/2015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FF512A6-3A4D-4BF7-A70A-6E355C40A8AE}" type="slidenum">
              <a:rPr lang="en-US" smtClean="0"/>
              <a:t>‹#›</a:t>
            </a:fld>
            <a:endParaRPr lang="en-US"/>
          </a:p>
        </p:txBody>
      </p:sp>
    </p:spTree>
    <p:extLst>
      <p:ext uri="{BB962C8B-B14F-4D97-AF65-F5344CB8AC3E}">
        <p14:creationId xmlns:p14="http://schemas.microsoft.com/office/powerpoint/2010/main" val="348824348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Instructor-led_training" TargetMode="External"/><Relationship Id="rId2" Type="http://schemas.openxmlformats.org/officeDocument/2006/relationships/hyperlink" Target="https://en.wikipedia.org/wiki/Educational_technology" TargetMode="External"/><Relationship Id="rId1" Type="http://schemas.openxmlformats.org/officeDocument/2006/relationships/slideLayout" Target="../slideLayouts/slideLayout2.xml"/><Relationship Id="rId5" Type="http://schemas.openxmlformats.org/officeDocument/2006/relationships/hyperlink" Target="http://www.business-standard.com/article/companies/online-education-the-next-big-thing-in-india-115020600130_1.html" TargetMode="External"/><Relationship Id="rId4" Type="http://schemas.openxmlformats.org/officeDocument/2006/relationships/hyperlink" Target="https://en.wikipedia.org/wiki/Self-paced_instructio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tutorialspoint.com/android" TargetMode="External"/><Relationship Id="rId2" Type="http://schemas.openxmlformats.org/officeDocument/2006/relationships/hyperlink" Target="https://developer.android.com/" TargetMode="External"/><Relationship Id="rId1" Type="http://schemas.openxmlformats.org/officeDocument/2006/relationships/slideLayout" Target="../slideLayouts/slideLayout2.xml"/><Relationship Id="rId5" Type="http://schemas.openxmlformats.org/officeDocument/2006/relationships/hyperlink" Target="https://www.learnsocial.com/" TargetMode="External"/><Relationship Id="rId4" Type="http://schemas.openxmlformats.org/officeDocument/2006/relationships/hyperlink" Target="http://yamba.newcircle.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sqlite.org/fileformat2.html" TargetMode="External"/><Relationship Id="rId3" Type="http://schemas.openxmlformats.org/officeDocument/2006/relationships/hyperlink" Target="https://www.sqlite.org/serverless.html" TargetMode="External"/><Relationship Id="rId7" Type="http://schemas.openxmlformats.org/officeDocument/2006/relationships/hyperlink" Target="https://www.sqlite.org/famous.html" TargetMode="External"/><Relationship Id="rId2" Type="http://schemas.openxmlformats.org/officeDocument/2006/relationships/hyperlink" Target="https://www.sqlite.org/selfcontained.html" TargetMode="External"/><Relationship Id="rId1" Type="http://schemas.openxmlformats.org/officeDocument/2006/relationships/slideLayout" Target="../slideLayouts/slideLayout2.xml"/><Relationship Id="rId6" Type="http://schemas.openxmlformats.org/officeDocument/2006/relationships/hyperlink" Target="https://www.sqlite.org/mostdeployed.html" TargetMode="External"/><Relationship Id="rId5" Type="http://schemas.openxmlformats.org/officeDocument/2006/relationships/hyperlink" Target="https://www.sqlite.org/transactional.html" TargetMode="External"/><Relationship Id="rId4" Type="http://schemas.openxmlformats.org/officeDocument/2006/relationships/hyperlink" Target="https://www.sqlite.org/zeroconf.html" TargetMode="External"/><Relationship Id="rId9" Type="http://schemas.openxmlformats.org/officeDocument/2006/relationships/hyperlink" Target="http://en.wikipedia.org/wiki/Endiannes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ANDROID APPLICATION </a:t>
            </a:r>
            <a:endParaRPr lang="en-US" sz="4800" dirty="0"/>
          </a:p>
        </p:txBody>
      </p:sp>
      <p:sp>
        <p:nvSpPr>
          <p:cNvPr id="3" name="Subtitle 2"/>
          <p:cNvSpPr>
            <a:spLocks noGrp="1"/>
          </p:cNvSpPr>
          <p:nvPr>
            <p:ph type="subTitle" idx="1"/>
          </p:nvPr>
        </p:nvSpPr>
        <p:spPr/>
        <p:txBody>
          <a:bodyPr>
            <a:normAutofit/>
          </a:bodyPr>
          <a:lstStyle/>
          <a:p>
            <a:r>
              <a:rPr lang="en-US" sz="1800" dirty="0" smtClean="0">
                <a:solidFill>
                  <a:schemeClr val="accent3"/>
                </a:solidFill>
              </a:rPr>
              <a:t>Vijay Sehgal</a:t>
            </a:r>
          </a:p>
          <a:p>
            <a:r>
              <a:rPr lang="en-US" sz="1800" dirty="0" smtClean="0">
                <a:solidFill>
                  <a:schemeClr val="accent3"/>
                </a:solidFill>
              </a:rPr>
              <a:t>1812390</a:t>
            </a:r>
          </a:p>
          <a:p>
            <a:r>
              <a:rPr lang="en-US" sz="1800" dirty="0" smtClean="0">
                <a:solidFill>
                  <a:schemeClr val="accent3"/>
                </a:solidFill>
              </a:rPr>
              <a:t>CSE 4</a:t>
            </a:r>
            <a:r>
              <a:rPr lang="en-US" sz="1800" baseline="30000" dirty="0" smtClean="0">
                <a:solidFill>
                  <a:schemeClr val="accent3"/>
                </a:solidFill>
              </a:rPr>
              <a:t>th</a:t>
            </a:r>
            <a:r>
              <a:rPr lang="en-US" sz="1800" dirty="0" smtClean="0">
                <a:solidFill>
                  <a:schemeClr val="accent3"/>
                </a:solidFill>
              </a:rPr>
              <a:t> Year</a:t>
            </a:r>
            <a:endParaRPr lang="en-US" sz="1800" dirty="0">
              <a:solidFill>
                <a:schemeClr val="accent3"/>
              </a:solidFill>
            </a:endParaRPr>
          </a:p>
        </p:txBody>
      </p:sp>
    </p:spTree>
    <p:extLst>
      <p:ext uri="{BB962C8B-B14F-4D97-AF65-F5344CB8AC3E}">
        <p14:creationId xmlns:p14="http://schemas.microsoft.com/office/powerpoint/2010/main" val="2980812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title"/>
          </p:nvPr>
        </p:nvSpPr>
        <p:spPr/>
        <p:txBody>
          <a:bodyPr/>
          <a:lstStyle/>
          <a:p>
            <a:pPr eaLnBrk="1" hangingPunct="1"/>
            <a:r>
              <a:rPr lang="en-US" dirty="0" smtClean="0"/>
              <a:t>OPEN SOURCE</a:t>
            </a:r>
          </a:p>
        </p:txBody>
      </p:sp>
      <p:sp>
        <p:nvSpPr>
          <p:cNvPr id="2" name="Content Placeholder 1"/>
          <p:cNvSpPr>
            <a:spLocks noGrp="1"/>
          </p:cNvSpPr>
          <p:nvPr>
            <p:ph idx="1"/>
          </p:nvPr>
        </p:nvSpPr>
        <p:spPr/>
        <p:txBody>
          <a:bodyPr>
            <a:noAutofit/>
          </a:bodyPr>
          <a:lstStyle/>
          <a:p>
            <a:r>
              <a:rPr lang="en-IN" sz="1600" dirty="0">
                <a:solidFill>
                  <a:schemeClr val="accent2"/>
                </a:solidFill>
              </a:rPr>
              <a:t>Developers </a:t>
            </a:r>
            <a:endParaRPr lang="en-IN" sz="1600" b="1" dirty="0" smtClean="0">
              <a:solidFill>
                <a:schemeClr val="accent2"/>
              </a:solidFill>
              <a:latin typeface="Times New Roman" pitchFamily="18" charset="0"/>
              <a:cs typeface="Times New Roman" pitchFamily="18" charset="0"/>
            </a:endParaRPr>
          </a:p>
          <a:p>
            <a:pPr lvl="1" indent="-133350" fontAlgn="base">
              <a:spcBef>
                <a:spcPts val="480"/>
              </a:spcBef>
              <a:buClr>
                <a:schemeClr val="dk1"/>
              </a:buClr>
              <a:buSzPct val="100000"/>
              <a:buFont typeface="Arial" pitchFamily="34" charset="0"/>
              <a:buChar char="•"/>
            </a:pPr>
            <a:r>
              <a:rPr lang="en-IN" sz="1100" dirty="0" smtClean="0">
                <a:latin typeface="Times New Roman" pitchFamily="18" charset="0"/>
                <a:cs typeface="Times New Roman" pitchFamily="18" charset="0"/>
              </a:rPr>
              <a:t>Android provides all the tools and frameworks to allow easy and quick development of mobile apps. Android SDK is all you need to start developing for Android - you don’t even need a physical phone.</a:t>
            </a:r>
          </a:p>
          <a:p>
            <a:pPr lvl="1" indent="-133350" fontAlgn="base">
              <a:spcBef>
                <a:spcPts val="480"/>
              </a:spcBef>
              <a:buClr>
                <a:schemeClr val="dk1"/>
              </a:buClr>
              <a:buSzPct val="100000"/>
              <a:buFont typeface="Arial" pitchFamily="34" charset="0"/>
              <a:buChar char="•"/>
            </a:pPr>
            <a:r>
              <a:rPr lang="en-IN" sz="1100" dirty="0" smtClean="0">
                <a:latin typeface="Times New Roman" pitchFamily="18" charset="0"/>
                <a:cs typeface="Times New Roman" pitchFamily="18" charset="0"/>
              </a:rPr>
              <a:t>Developer </a:t>
            </a:r>
            <a:r>
              <a:rPr lang="en-IN" sz="1100" dirty="0">
                <a:latin typeface="Times New Roman" pitchFamily="18" charset="0"/>
                <a:cs typeface="Times New Roman" pitchFamily="18" charset="0"/>
              </a:rPr>
              <a:t>have access to entire platform source code. This allows you to see how the guts of Android operating system work. </a:t>
            </a:r>
          </a:p>
          <a:p>
            <a:r>
              <a:rPr lang="en-US" sz="1600" dirty="0">
                <a:solidFill>
                  <a:schemeClr val="accent2"/>
                </a:solidFill>
              </a:rPr>
              <a:t>User</a:t>
            </a:r>
            <a:endParaRPr lang="en-IN" sz="1600" dirty="0">
              <a:solidFill>
                <a:schemeClr val="accent2"/>
              </a:solidFill>
            </a:endParaRPr>
          </a:p>
          <a:p>
            <a:pPr lvl="1" indent="-133350" fontAlgn="base">
              <a:spcBef>
                <a:spcPts val="480"/>
              </a:spcBef>
              <a:buClr>
                <a:schemeClr val="dk1"/>
              </a:buClr>
              <a:buSzPct val="100000"/>
              <a:buFont typeface="Arial" pitchFamily="34" charset="0"/>
              <a:buChar char="•"/>
            </a:pPr>
            <a:r>
              <a:rPr lang="en-IN" sz="1100" dirty="0">
                <a:latin typeface="Times New Roman" pitchFamily="18" charset="0"/>
                <a:cs typeface="Times New Roman" pitchFamily="18" charset="0"/>
              </a:rPr>
              <a:t> Android just works right out of the box. Additionally, users can substantially customize their phone experience</a:t>
            </a:r>
            <a:r>
              <a:rPr lang="en-IN" sz="1100" dirty="0" smtClean="0">
                <a:latin typeface="Times New Roman" pitchFamily="18" charset="0"/>
                <a:cs typeface="Times New Roman" pitchFamily="18" charset="0"/>
              </a:rPr>
              <a:t>.</a:t>
            </a:r>
            <a:endParaRPr lang="en-US" sz="1100" dirty="0">
              <a:latin typeface="Times New Roman" pitchFamily="18" charset="0"/>
              <a:cs typeface="Times New Roman" pitchFamily="18" charset="0"/>
            </a:endParaRPr>
          </a:p>
          <a:p>
            <a:r>
              <a:rPr lang="en-US" sz="1600" dirty="0">
                <a:solidFill>
                  <a:schemeClr val="accent2"/>
                </a:solidFill>
              </a:rPr>
              <a:t>Manufacture</a:t>
            </a:r>
            <a:endParaRPr lang="en-IN" sz="1600" b="1" dirty="0">
              <a:solidFill>
                <a:schemeClr val="accent2"/>
              </a:solidFill>
              <a:latin typeface="Times New Roman" pitchFamily="18" charset="0"/>
              <a:cs typeface="Times New Roman" pitchFamily="18" charset="0"/>
            </a:endParaRPr>
          </a:p>
          <a:p>
            <a:pPr lvl="1" indent="-133350" fontAlgn="base">
              <a:spcBef>
                <a:spcPts val="480"/>
              </a:spcBef>
              <a:buClr>
                <a:schemeClr val="dk1"/>
              </a:buClr>
              <a:buSzPct val="100000"/>
              <a:buFont typeface="Arial" pitchFamily="34" charset="0"/>
              <a:buChar char="•"/>
            </a:pPr>
            <a:r>
              <a:rPr lang="en-IN" sz="1100" dirty="0">
                <a:latin typeface="Times New Roman" pitchFamily="18" charset="0"/>
                <a:cs typeface="Times New Roman" pitchFamily="18" charset="0"/>
              </a:rPr>
              <a:t>It is the complete solution that can run their devices. Other than some hardware-specific drivers, Android provides everything else to make their devices work.</a:t>
            </a:r>
          </a:p>
          <a:p>
            <a:pPr lvl="1" indent="-133350" fontAlgn="base">
              <a:spcBef>
                <a:spcPts val="480"/>
              </a:spcBef>
              <a:buClr>
                <a:schemeClr val="dk1"/>
              </a:buClr>
              <a:buSzPct val="100000"/>
              <a:buFont typeface="Arial" pitchFamily="34" charset="0"/>
              <a:buChar char="•"/>
            </a:pPr>
            <a:r>
              <a:rPr lang="en-IN" sz="1100" dirty="0">
                <a:latin typeface="Times New Roman" pitchFamily="18" charset="0"/>
                <a:cs typeface="Times New Roman" pitchFamily="18" charset="0"/>
              </a:rPr>
              <a:t> can easily port Android OS to your specific hardware</a:t>
            </a:r>
          </a:p>
          <a:p>
            <a:pPr lvl="1" indent="-133350" fontAlgn="base">
              <a:spcBef>
                <a:spcPts val="480"/>
              </a:spcBef>
              <a:buClr>
                <a:schemeClr val="dk1"/>
              </a:buClr>
              <a:buSzPct val="100000"/>
              <a:buFont typeface="Arial" pitchFamily="34" charset="0"/>
              <a:buChar char="•"/>
            </a:pPr>
            <a:r>
              <a:rPr lang="en-IN" sz="1100" dirty="0">
                <a:latin typeface="Times New Roman" pitchFamily="18" charset="0"/>
                <a:cs typeface="Times New Roman" pitchFamily="18" charset="0"/>
              </a:rPr>
              <a:t>You can also add your own proprietary secret sauce and you do not have to push it back to the development community if you don’t want to</a:t>
            </a:r>
            <a:endParaRPr lang="en-US" sz="1400" dirty="0"/>
          </a:p>
        </p:txBody>
      </p:sp>
    </p:spTree>
    <p:extLst>
      <p:ext uri="{BB962C8B-B14F-4D97-AF65-F5344CB8AC3E}">
        <p14:creationId xmlns:p14="http://schemas.microsoft.com/office/powerpoint/2010/main" val="10993427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ADVANTAGES/BENEFITS</a:t>
            </a:r>
            <a:endParaRPr lang="en-US" dirty="0"/>
          </a:p>
        </p:txBody>
      </p:sp>
      <p:sp>
        <p:nvSpPr>
          <p:cNvPr id="3" name="Content Placeholder 2"/>
          <p:cNvSpPr>
            <a:spLocks noGrp="1"/>
          </p:cNvSpPr>
          <p:nvPr>
            <p:ph idx="1"/>
          </p:nvPr>
        </p:nvSpPr>
        <p:spPr/>
        <p:txBody>
          <a:bodyPr/>
          <a:lstStyle/>
          <a:p>
            <a:pPr>
              <a:lnSpc>
                <a:spcPct val="150000"/>
              </a:lnSpc>
              <a:buFont typeface="Arial" pitchFamily="34" charset="0"/>
              <a:buChar char="•"/>
            </a:pPr>
            <a:r>
              <a:rPr lang="en-IN" dirty="0"/>
              <a:t>Android was designed to run on all sorts of physical devices.</a:t>
            </a:r>
          </a:p>
          <a:p>
            <a:pPr>
              <a:lnSpc>
                <a:spcPct val="150000"/>
              </a:lnSpc>
            </a:pPr>
            <a:endParaRPr lang="en-IN" dirty="0"/>
          </a:p>
          <a:p>
            <a:pPr>
              <a:lnSpc>
                <a:spcPct val="150000"/>
              </a:lnSpc>
              <a:buFont typeface="Arial" pitchFamily="34" charset="0"/>
              <a:buChar char="•"/>
            </a:pPr>
            <a:r>
              <a:rPr lang="en-IN" dirty="0"/>
              <a:t>Android doesn’t make any assumptions about a device’s screen size, resolution, chipset, and so on. Its core is designed to be portable.</a:t>
            </a:r>
          </a:p>
          <a:p>
            <a:endParaRPr lang="en-US" dirty="0"/>
          </a:p>
        </p:txBody>
      </p:sp>
    </p:spTree>
    <p:extLst>
      <p:ext uri="{BB962C8B-B14F-4D97-AF65-F5344CB8AC3E}">
        <p14:creationId xmlns:p14="http://schemas.microsoft.com/office/powerpoint/2010/main" val="563140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DETAILS</a:t>
            </a:r>
            <a:endParaRPr lang="en-US" dirty="0"/>
          </a:p>
        </p:txBody>
      </p:sp>
      <p:sp>
        <p:nvSpPr>
          <p:cNvPr id="3" name="Content Placeholder 2"/>
          <p:cNvSpPr>
            <a:spLocks noGrp="1"/>
          </p:cNvSpPr>
          <p:nvPr>
            <p:ph idx="1"/>
          </p:nvPr>
        </p:nvSpPr>
        <p:spPr/>
        <p:txBody>
          <a:bodyPr/>
          <a:lstStyle/>
          <a:p>
            <a:r>
              <a:rPr lang="en-US" dirty="0" err="1" smtClean="0">
                <a:solidFill>
                  <a:schemeClr val="accent3"/>
                </a:solidFill>
              </a:rPr>
              <a:t>PeopleNet</a:t>
            </a:r>
            <a:r>
              <a:rPr lang="en-US" dirty="0" smtClean="0">
                <a:solidFill>
                  <a:schemeClr val="accent3"/>
                </a:solidFill>
              </a:rPr>
              <a:t> </a:t>
            </a:r>
            <a:r>
              <a:rPr lang="en-US" dirty="0" smtClean="0"/>
              <a:t>– It is the twitter based app with 140 characters limitation and the counter is set in built. In this the user can post and view his posts as timeline view in the form of list view.</a:t>
            </a:r>
          </a:p>
          <a:p>
            <a:r>
              <a:rPr lang="en-US" dirty="0" smtClean="0">
                <a:solidFill>
                  <a:schemeClr val="accent3"/>
                </a:solidFill>
              </a:rPr>
              <a:t>Google Maps Integration </a:t>
            </a:r>
            <a:r>
              <a:rPr lang="en-US" dirty="0" smtClean="0"/>
              <a:t>– Google Maps is integrated with the help of Google Cloud Console and the user can come to know his location with location manager and GPS technology.</a:t>
            </a:r>
          </a:p>
          <a:p>
            <a:r>
              <a:rPr lang="en-US" dirty="0" err="1" smtClean="0">
                <a:solidFill>
                  <a:schemeClr val="accent3"/>
                </a:solidFill>
              </a:rPr>
              <a:t>WhereAmI</a:t>
            </a:r>
            <a:r>
              <a:rPr lang="en-US" dirty="0" smtClean="0"/>
              <a:t> – It is the location based app with longitude and latitude shown inside the application.</a:t>
            </a:r>
            <a:endParaRPr lang="en-US" dirty="0"/>
          </a:p>
        </p:txBody>
      </p:sp>
    </p:spTree>
    <p:extLst>
      <p:ext uri="{BB962C8B-B14F-4D97-AF65-F5344CB8AC3E}">
        <p14:creationId xmlns:p14="http://schemas.microsoft.com/office/powerpoint/2010/main" val="1141573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Getting Google Maps API Key</a:t>
            </a:r>
            <a:endParaRPr lang="en-US" dirty="0"/>
          </a:p>
        </p:txBody>
      </p:sp>
      <p:sp>
        <p:nvSpPr>
          <p:cNvPr id="3" name="Content Placeholder 2"/>
          <p:cNvSpPr>
            <a:spLocks noGrp="1"/>
          </p:cNvSpPr>
          <p:nvPr>
            <p:ph idx="1"/>
          </p:nvPr>
        </p:nvSpPr>
        <p:spPr/>
        <p:txBody>
          <a:bodyPr>
            <a:normAutofit fontScale="92500" lnSpcReduction="10000"/>
          </a:bodyPr>
          <a:lstStyle/>
          <a:p>
            <a:pPr marL="361950">
              <a:buSzPct val="166666"/>
              <a:buFont typeface="Arial" panose="020B0604020202020204" pitchFamily="34" charset="0"/>
              <a:buChar char="•"/>
            </a:pPr>
            <a:r>
              <a:rPr lang="en-US" sz="2000" dirty="0"/>
              <a:t>Same as in maps v1 we need to generate SHA-1 fingerprint using java </a:t>
            </a:r>
            <a:r>
              <a:rPr lang="en-US" sz="2000" b="1" dirty="0" err="1"/>
              <a:t>keytool</a:t>
            </a:r>
            <a:r>
              <a:rPr lang="en-US" sz="2000" dirty="0"/>
              <a:t>. Open your terminal and execute the following command to generate SHA-1 fingerprint.</a:t>
            </a:r>
          </a:p>
          <a:p>
            <a:pPr marL="476250" lvl="1" indent="0">
              <a:buSzPct val="166666"/>
            </a:pPr>
            <a:r>
              <a:rPr lang="en-US" sz="1600" b="1" dirty="0"/>
              <a:t>On Windows</a:t>
            </a:r>
          </a:p>
          <a:p>
            <a:pPr marL="476250" lvl="1" indent="0">
              <a:buSzPct val="166666"/>
            </a:pPr>
            <a:endParaRPr lang="en-US" sz="1600" b="1" dirty="0"/>
          </a:p>
          <a:p>
            <a:pPr marL="762000" lvl="1">
              <a:buSzPct val="166666"/>
              <a:buFont typeface="Wingdings" panose="05000000000000000000" pitchFamily="2" charset="2"/>
              <a:buChar char="§"/>
            </a:pPr>
            <a:r>
              <a:rPr lang="en-US" sz="1600" dirty="0" err="1"/>
              <a:t>keytool</a:t>
            </a:r>
            <a:r>
              <a:rPr lang="en-US" sz="1600" dirty="0"/>
              <a:t> -list -v -</a:t>
            </a:r>
            <a:r>
              <a:rPr lang="en-US" sz="1600" dirty="0" err="1"/>
              <a:t>keystore</a:t>
            </a:r>
            <a:r>
              <a:rPr lang="en-US" sz="1600" dirty="0"/>
              <a:t> "%USERPROFILE%\.android\</a:t>
            </a:r>
            <a:r>
              <a:rPr lang="en-US" sz="1600" dirty="0" err="1"/>
              <a:t>debug.keystore</a:t>
            </a:r>
            <a:r>
              <a:rPr lang="en-US" sz="1600" dirty="0"/>
              <a:t>" -alias </a:t>
            </a:r>
            <a:r>
              <a:rPr lang="en-US" sz="1600" dirty="0" err="1"/>
              <a:t>androiddebugkey</a:t>
            </a:r>
            <a:r>
              <a:rPr lang="en-US" sz="1600" dirty="0"/>
              <a:t> -</a:t>
            </a:r>
            <a:r>
              <a:rPr lang="en-US" sz="1600" dirty="0" err="1"/>
              <a:t>storepass</a:t>
            </a:r>
            <a:r>
              <a:rPr lang="en-US" sz="1600" dirty="0"/>
              <a:t> android -</a:t>
            </a:r>
            <a:r>
              <a:rPr lang="en-US" sz="1600" dirty="0" err="1"/>
              <a:t>keypass</a:t>
            </a:r>
            <a:r>
              <a:rPr lang="en-US" sz="1600" dirty="0"/>
              <a:t> android</a:t>
            </a:r>
          </a:p>
          <a:p>
            <a:pPr marL="762000" lvl="1">
              <a:buSzPct val="166666"/>
              <a:buFont typeface="Wingdings" panose="05000000000000000000" pitchFamily="2" charset="2"/>
              <a:buChar char="§"/>
            </a:pPr>
            <a:endParaRPr lang="en-US" sz="1600" dirty="0"/>
          </a:p>
          <a:p>
            <a:pPr marL="476250" lvl="1" indent="0">
              <a:buSzPct val="166666"/>
            </a:pPr>
            <a:r>
              <a:rPr lang="en-US" sz="1600" b="1" dirty="0"/>
              <a:t>On Linux or Mac OS</a:t>
            </a:r>
          </a:p>
          <a:p>
            <a:pPr marL="476250" lvl="1" indent="0">
              <a:buSzPct val="166666"/>
            </a:pPr>
            <a:endParaRPr lang="en-US" sz="1600" b="1" dirty="0"/>
          </a:p>
          <a:p>
            <a:pPr marL="762000" lvl="1">
              <a:buSzPct val="166666"/>
              <a:buFont typeface="Wingdings" panose="05000000000000000000" pitchFamily="2" charset="2"/>
              <a:buChar char="§"/>
            </a:pPr>
            <a:r>
              <a:rPr lang="en-US" sz="1600" dirty="0" err="1"/>
              <a:t>keytool</a:t>
            </a:r>
            <a:r>
              <a:rPr lang="en-US" sz="1600" dirty="0"/>
              <a:t> -list -v -</a:t>
            </a:r>
            <a:r>
              <a:rPr lang="en-US" sz="1600" dirty="0" err="1"/>
              <a:t>keystore</a:t>
            </a:r>
            <a:r>
              <a:rPr lang="en-US" sz="1600" dirty="0"/>
              <a:t> ~/.android/</a:t>
            </a:r>
            <a:r>
              <a:rPr lang="en-US" sz="1600" dirty="0" err="1"/>
              <a:t>debug.keystore</a:t>
            </a:r>
            <a:r>
              <a:rPr lang="en-US" sz="1600" dirty="0"/>
              <a:t> -alias </a:t>
            </a:r>
            <a:r>
              <a:rPr lang="en-US" sz="1600" dirty="0" err="1"/>
              <a:t>androiddebugkey</a:t>
            </a:r>
            <a:r>
              <a:rPr lang="en-US" sz="1600" dirty="0"/>
              <a:t> -</a:t>
            </a:r>
            <a:r>
              <a:rPr lang="en-US" sz="1600" dirty="0" err="1"/>
              <a:t>storepass</a:t>
            </a:r>
            <a:r>
              <a:rPr lang="en-US" sz="1600" dirty="0"/>
              <a:t> android -</a:t>
            </a:r>
            <a:r>
              <a:rPr lang="en-US" sz="1600" dirty="0" err="1"/>
              <a:t>keypass</a:t>
            </a:r>
            <a:r>
              <a:rPr lang="en-US" sz="1600" dirty="0"/>
              <a:t> android</a:t>
            </a:r>
          </a:p>
          <a:p>
            <a:endParaRPr lang="en-US" dirty="0"/>
          </a:p>
        </p:txBody>
      </p:sp>
    </p:spTree>
    <p:extLst>
      <p:ext uri="{BB962C8B-B14F-4D97-AF65-F5344CB8AC3E}">
        <p14:creationId xmlns:p14="http://schemas.microsoft.com/office/powerpoint/2010/main" val="3119483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a:t>
            </a:r>
            <a:endParaRPr lang="en-US" dirty="0"/>
          </a:p>
        </p:txBody>
      </p:sp>
      <p:sp>
        <p:nvSpPr>
          <p:cNvPr id="3" name="Content Placeholder 2"/>
          <p:cNvSpPr>
            <a:spLocks noGrp="1"/>
          </p:cNvSpPr>
          <p:nvPr>
            <p:ph idx="1"/>
          </p:nvPr>
        </p:nvSpPr>
        <p:spPr/>
        <p:txBody>
          <a:bodyPr>
            <a:normAutofit/>
          </a:bodyPr>
          <a:lstStyle/>
          <a:p>
            <a:r>
              <a:rPr lang="en-US" sz="1800" dirty="0" smtClean="0"/>
              <a:t>Intents										</a:t>
            </a:r>
          </a:p>
          <a:p>
            <a:r>
              <a:rPr lang="en-US" sz="1800" dirty="0" smtClean="0"/>
              <a:t>Activity</a:t>
            </a:r>
          </a:p>
          <a:p>
            <a:r>
              <a:rPr lang="en-US" sz="1800" dirty="0" smtClean="0"/>
              <a:t>Location Manager</a:t>
            </a:r>
          </a:p>
          <a:p>
            <a:r>
              <a:rPr lang="en-US" sz="1800" dirty="0" smtClean="0"/>
              <a:t>Google Play Services</a:t>
            </a:r>
          </a:p>
          <a:p>
            <a:r>
              <a:rPr lang="en-US" sz="1800" dirty="0" smtClean="0"/>
              <a:t>Google Developer Console</a:t>
            </a:r>
          </a:p>
          <a:p>
            <a:r>
              <a:rPr lang="en-US" sz="1800" dirty="0" smtClean="0"/>
              <a:t>Notification Manager</a:t>
            </a:r>
          </a:p>
          <a:p>
            <a:r>
              <a:rPr lang="en-US" sz="1800" dirty="0" smtClean="0"/>
              <a:t>Views, Content Providers &amp; Receivers</a:t>
            </a:r>
          </a:p>
          <a:p>
            <a:r>
              <a:rPr lang="en-US" sz="1800" dirty="0" smtClean="0"/>
              <a:t>Adapters and list</a:t>
            </a:r>
          </a:p>
          <a:p>
            <a:pPr marL="0" indent="0">
              <a:buNone/>
            </a:pPr>
            <a:endParaRPr lang="en-US" sz="1800" dirty="0"/>
          </a:p>
        </p:txBody>
      </p:sp>
    </p:spTree>
    <p:extLst>
      <p:ext uri="{BB962C8B-B14F-4D97-AF65-F5344CB8AC3E}">
        <p14:creationId xmlns:p14="http://schemas.microsoft.com/office/powerpoint/2010/main" val="3241797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a:t>
            </a:r>
            <a:endParaRPr lang="en-US" dirty="0"/>
          </a:p>
        </p:txBody>
      </p:sp>
      <p:pic>
        <p:nvPicPr>
          <p:cNvPr id="4" name="Content Placeholder 3" descr="Yamba-5.png"/>
          <p:cNvPicPr>
            <a:picLocks noGrp="1"/>
          </p:cNvPicPr>
          <p:nvPr>
            <p:ph idx="1"/>
          </p:nvPr>
        </p:nvPicPr>
        <p:blipFill>
          <a:blip r:embed="rId2" cstate="print"/>
          <a:stretch>
            <a:fillRect/>
          </a:stretch>
        </p:blipFill>
        <p:spPr>
          <a:xfrm>
            <a:off x="3899174" y="2571956"/>
            <a:ext cx="4393651" cy="3288889"/>
          </a:xfrm>
          <a:prstGeom prst="rect">
            <a:avLst/>
          </a:prstGeom>
        </p:spPr>
      </p:pic>
    </p:spTree>
    <p:extLst>
      <p:ext uri="{BB962C8B-B14F-4D97-AF65-F5344CB8AC3E}">
        <p14:creationId xmlns:p14="http://schemas.microsoft.com/office/powerpoint/2010/main" val="2215608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OUTPUT: Initial App Screen</a:t>
            </a:r>
            <a:endParaRPr lang="en-US" dirty="0"/>
          </a:p>
        </p:txBody>
      </p:sp>
      <p:pic>
        <p:nvPicPr>
          <p:cNvPr id="4" name="Content Placeholder 3" descr="C:\Users\Vijay\Documents\Android_course study material\Android 2015 Completed Project Images\FrontScree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97912" y="2557463"/>
            <a:ext cx="1996175" cy="3317875"/>
          </a:xfrm>
          <a:prstGeom prst="rect">
            <a:avLst/>
          </a:prstGeom>
          <a:noFill/>
          <a:ln>
            <a:noFill/>
          </a:ln>
        </p:spPr>
      </p:pic>
    </p:spTree>
    <p:extLst>
      <p:ext uri="{BB962C8B-B14F-4D97-AF65-F5344CB8AC3E}">
        <p14:creationId xmlns:p14="http://schemas.microsoft.com/office/powerpoint/2010/main" val="3701945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Username, Password, API Root</a:t>
            </a:r>
            <a:endParaRPr lang="en-US" dirty="0"/>
          </a:p>
        </p:txBody>
      </p:sp>
      <p:pic>
        <p:nvPicPr>
          <p:cNvPr id="4" name="Content Placeholder 3" descr="C:\Users\Vijay\Documents\Android_course study material\Android 2015 Completed Project Images\usernam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86499" y="2557463"/>
            <a:ext cx="2008366" cy="3317875"/>
          </a:xfrm>
          <a:prstGeom prst="rect">
            <a:avLst/>
          </a:prstGeom>
          <a:noFill/>
          <a:ln>
            <a:noFill/>
          </a:ln>
        </p:spPr>
      </p:pic>
      <p:pic>
        <p:nvPicPr>
          <p:cNvPr id="5" name="Picture 4" descr="C:\Users\Vijay\Documents\Android_course study material\Android 2015 Completed Project Images\password.PNG"/>
          <p:cNvPicPr/>
          <p:nvPr/>
        </p:nvPicPr>
        <p:blipFill>
          <a:blip r:embed="rId3">
            <a:extLst>
              <a:ext uri="{28A0092B-C50C-407E-A947-70E740481C1C}">
                <a14:useLocalDpi xmlns:a14="http://schemas.microsoft.com/office/drawing/2010/main" val="0"/>
              </a:ext>
            </a:extLst>
          </a:blip>
          <a:srcRect/>
          <a:stretch>
            <a:fillRect/>
          </a:stretch>
        </p:blipFill>
        <p:spPr bwMode="auto">
          <a:xfrm>
            <a:off x="5117205" y="2557463"/>
            <a:ext cx="1957589" cy="3317875"/>
          </a:xfrm>
          <a:prstGeom prst="rect">
            <a:avLst/>
          </a:prstGeom>
          <a:noFill/>
          <a:ln>
            <a:noFill/>
          </a:ln>
        </p:spPr>
      </p:pic>
      <p:pic>
        <p:nvPicPr>
          <p:cNvPr id="6" name="Picture 5" descr="C:\Users\Vijay\Documents\Android_course study material\Android 2015 Completed Project Images\ApiRoot.PNG"/>
          <p:cNvPicPr/>
          <p:nvPr/>
        </p:nvPicPr>
        <p:blipFill>
          <a:blip r:embed="rId4">
            <a:extLst>
              <a:ext uri="{28A0092B-C50C-407E-A947-70E740481C1C}">
                <a14:useLocalDpi xmlns:a14="http://schemas.microsoft.com/office/drawing/2010/main" val="0"/>
              </a:ext>
            </a:extLst>
          </a:blip>
          <a:srcRect/>
          <a:stretch>
            <a:fillRect/>
          </a:stretch>
        </p:blipFill>
        <p:spPr bwMode="auto">
          <a:xfrm>
            <a:off x="7397134" y="2557463"/>
            <a:ext cx="2063818" cy="3317875"/>
          </a:xfrm>
          <a:prstGeom prst="rect">
            <a:avLst/>
          </a:prstGeom>
          <a:noFill/>
          <a:ln>
            <a:noFill/>
          </a:ln>
        </p:spPr>
      </p:pic>
    </p:spTree>
    <p:extLst>
      <p:ext uri="{BB962C8B-B14F-4D97-AF65-F5344CB8AC3E}">
        <p14:creationId xmlns:p14="http://schemas.microsoft.com/office/powerpoint/2010/main" val="2277089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Local Network &amp; Interval</a:t>
            </a:r>
            <a:endParaRPr lang="en-US" dirty="0"/>
          </a:p>
        </p:txBody>
      </p:sp>
      <p:pic>
        <p:nvPicPr>
          <p:cNvPr id="4" name="Content Placeholder 3" descr="C:\Users\Vijay\Documents\Android_course study material\Android 2015 Completed Project Images\Local Network.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22952" y="2570342"/>
            <a:ext cx="1983954" cy="3317875"/>
          </a:xfrm>
          <a:prstGeom prst="rect">
            <a:avLst/>
          </a:prstGeom>
          <a:noFill/>
          <a:ln>
            <a:noFill/>
          </a:ln>
        </p:spPr>
      </p:pic>
      <p:pic>
        <p:nvPicPr>
          <p:cNvPr id="5" name="Picture 4" descr="C:\Users\Vijay\Documents\Android_course study material\Android 2015 Completed Project Images\Interval.PNG"/>
          <p:cNvPicPr/>
          <p:nvPr/>
        </p:nvPicPr>
        <p:blipFill>
          <a:blip r:embed="rId3">
            <a:extLst>
              <a:ext uri="{28A0092B-C50C-407E-A947-70E740481C1C}">
                <a14:useLocalDpi xmlns:a14="http://schemas.microsoft.com/office/drawing/2010/main" val="0"/>
              </a:ext>
            </a:extLst>
          </a:blip>
          <a:srcRect/>
          <a:stretch>
            <a:fillRect/>
          </a:stretch>
        </p:blipFill>
        <p:spPr bwMode="auto">
          <a:xfrm>
            <a:off x="6286139" y="2570342"/>
            <a:ext cx="2098008" cy="3317875"/>
          </a:xfrm>
          <a:prstGeom prst="rect">
            <a:avLst/>
          </a:prstGeom>
          <a:noFill/>
          <a:ln>
            <a:noFill/>
          </a:ln>
        </p:spPr>
      </p:pic>
    </p:spTree>
    <p:extLst>
      <p:ext uri="{BB962C8B-B14F-4D97-AF65-F5344CB8AC3E}">
        <p14:creationId xmlns:p14="http://schemas.microsoft.com/office/powerpoint/2010/main" val="3581455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&amp; Option Menu</a:t>
            </a:r>
            <a:endParaRPr lang="en-US" dirty="0"/>
          </a:p>
        </p:txBody>
      </p:sp>
      <p:pic>
        <p:nvPicPr>
          <p:cNvPr id="4" name="Content Placeholder 3" descr="C:\Users\Vijay\Documents\Android_course study material\Android 2015 Completed Project Images\Timeline_view.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32376" y="2557463"/>
            <a:ext cx="2002988" cy="3317875"/>
          </a:xfrm>
          <a:prstGeom prst="rect">
            <a:avLst/>
          </a:prstGeom>
          <a:noFill/>
          <a:ln>
            <a:noFill/>
          </a:ln>
        </p:spPr>
      </p:pic>
      <p:pic>
        <p:nvPicPr>
          <p:cNvPr id="5" name="Picture 4" descr="C:\Users\Vijay\Documents\Android_course study material\Android 2015 Completed Project Images\Option_Menu.PNG"/>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557462"/>
            <a:ext cx="2046494" cy="3317875"/>
          </a:xfrm>
          <a:prstGeom prst="rect">
            <a:avLst/>
          </a:prstGeom>
          <a:noFill/>
          <a:ln>
            <a:noFill/>
          </a:ln>
        </p:spPr>
      </p:pic>
    </p:spTree>
    <p:extLst>
      <p:ext uri="{BB962C8B-B14F-4D97-AF65-F5344CB8AC3E}">
        <p14:creationId xmlns:p14="http://schemas.microsoft.com/office/powerpoint/2010/main" val="3867907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COMPANY PROFILE </a:t>
            </a:r>
            <a:endParaRPr lang="en-US" sz="4000" dirty="0"/>
          </a:p>
        </p:txBody>
      </p:sp>
      <p:sp>
        <p:nvSpPr>
          <p:cNvPr id="3" name="Content Placeholder 2"/>
          <p:cNvSpPr>
            <a:spLocks noGrp="1"/>
          </p:cNvSpPr>
          <p:nvPr>
            <p:ph idx="1"/>
          </p:nvPr>
        </p:nvSpPr>
        <p:spPr/>
        <p:txBody>
          <a:bodyPr/>
          <a:lstStyle/>
          <a:p>
            <a:pPr lvl="0"/>
            <a:r>
              <a:rPr lang="en-US" dirty="0">
                <a:cs typeface="Times New Roman" pitchFamily="18" charset="0"/>
              </a:rPr>
              <a:t>LearnSocial, is a growing team of Engineers, Management Graduates and Instructors looking to educate people, change their way of learning and help bridge the gap between what people learn and what exactly they need to be a pioneer in their life.</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8372" y="982132"/>
            <a:ext cx="4997003" cy="1239128"/>
          </a:xfrm>
          <a:prstGeom prst="rect">
            <a:avLst/>
          </a:prstGeom>
        </p:spPr>
      </p:pic>
      <p:sp>
        <p:nvSpPr>
          <p:cNvPr id="6" name="TextBox 5"/>
          <p:cNvSpPr txBox="1"/>
          <p:nvPr/>
        </p:nvSpPr>
        <p:spPr>
          <a:xfrm>
            <a:off x="2047741" y="4314423"/>
            <a:ext cx="8848856" cy="1384995"/>
          </a:xfrm>
          <a:prstGeom prst="rect">
            <a:avLst/>
          </a:prstGeom>
          <a:noFill/>
        </p:spPr>
        <p:txBody>
          <a:bodyPr wrap="square" rtlCol="0">
            <a:spAutoFit/>
          </a:bodyPr>
          <a:lstStyle/>
          <a:p>
            <a:pPr>
              <a:lnSpc>
                <a:spcPct val="150000"/>
              </a:lnSpc>
            </a:pPr>
            <a:r>
              <a:rPr lang="en-US" sz="2800" b="1" i="1" dirty="0" smtClean="0">
                <a:solidFill>
                  <a:schemeClr val="tx1"/>
                </a:solidFill>
                <a:latin typeface="Times New Roman" pitchFamily="18" charset="0"/>
                <a:cs typeface="Times New Roman" pitchFamily="18" charset="0"/>
              </a:rPr>
              <a:t>“To Succeed in a mission, you must have Single Minded Devotion to your Goal!!! – Dr  A.P.J. Abdul </a:t>
            </a:r>
            <a:r>
              <a:rPr lang="en-US" sz="2800" b="1" i="1" dirty="0" err="1" smtClean="0">
                <a:solidFill>
                  <a:schemeClr val="tx1"/>
                </a:solidFill>
                <a:latin typeface="Times New Roman" pitchFamily="18" charset="0"/>
                <a:cs typeface="Times New Roman" pitchFamily="18" charset="0"/>
              </a:rPr>
              <a:t>Kalam</a:t>
            </a:r>
            <a:r>
              <a:rPr lang="en-US" sz="2800" b="1" i="1" dirty="0" smtClean="0">
                <a:solidFill>
                  <a:schemeClr val="tx1"/>
                </a:solidFill>
                <a:latin typeface="Times New Roman" pitchFamily="18" charset="0"/>
                <a:cs typeface="Times New Roman" pitchFamily="18" charset="0"/>
              </a:rPr>
              <a:t>"</a:t>
            </a:r>
            <a:endParaRPr lang="en-US" sz="2800" b="1" dirty="0"/>
          </a:p>
        </p:txBody>
      </p:sp>
    </p:spTree>
    <p:extLst>
      <p:ext uri="{BB962C8B-B14F-4D97-AF65-F5344CB8AC3E}">
        <p14:creationId xmlns:p14="http://schemas.microsoft.com/office/powerpoint/2010/main" val="3706393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Status Activity</a:t>
            </a:r>
            <a:endParaRPr lang="en-US" dirty="0"/>
          </a:p>
        </p:txBody>
      </p:sp>
      <p:pic>
        <p:nvPicPr>
          <p:cNvPr id="10" name="Content Placeholder 9" descr="C:\Users\Vijay\Documents\Android_course study material\Android 2015 Completed Project Images\Screenshot_2015-09-30-22-32-50.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100637" y="2557463"/>
            <a:ext cx="1990725" cy="3317875"/>
          </a:xfrm>
          <a:prstGeom prst="rect">
            <a:avLst/>
          </a:prstGeom>
          <a:noFill/>
          <a:ln>
            <a:noFill/>
          </a:ln>
        </p:spPr>
      </p:pic>
    </p:spTree>
    <p:extLst>
      <p:ext uri="{BB962C8B-B14F-4D97-AF65-F5344CB8AC3E}">
        <p14:creationId xmlns:p14="http://schemas.microsoft.com/office/powerpoint/2010/main" val="2969515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Use of Counter</a:t>
            </a:r>
            <a:endParaRPr lang="en-US" dirty="0"/>
          </a:p>
        </p:txBody>
      </p:sp>
      <p:pic>
        <p:nvPicPr>
          <p:cNvPr id="4" name="Content Placeholder 3" descr="C:\Users\Vijay\Documents\Android_course study material\Android 2015 Completed Project Images\counter 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2224" y="2557462"/>
            <a:ext cx="1994796" cy="3317875"/>
          </a:xfrm>
          <a:prstGeom prst="rect">
            <a:avLst/>
          </a:prstGeom>
          <a:noFill/>
          <a:ln>
            <a:noFill/>
          </a:ln>
        </p:spPr>
      </p:pic>
      <p:pic>
        <p:nvPicPr>
          <p:cNvPr id="5" name="Picture 4" descr="C:\Users\Vijay\Documents\Android_course study material\Android 2015 Completed Project Images\Yellow Counter.PNG"/>
          <p:cNvPicPr/>
          <p:nvPr/>
        </p:nvPicPr>
        <p:blipFill>
          <a:blip r:embed="rId3">
            <a:extLst>
              <a:ext uri="{28A0092B-C50C-407E-A947-70E740481C1C}">
                <a14:useLocalDpi xmlns:a14="http://schemas.microsoft.com/office/drawing/2010/main" val="0"/>
              </a:ext>
            </a:extLst>
          </a:blip>
          <a:srcRect/>
          <a:stretch>
            <a:fillRect/>
          </a:stretch>
        </p:blipFill>
        <p:spPr bwMode="auto">
          <a:xfrm>
            <a:off x="5423253" y="2557462"/>
            <a:ext cx="2046493" cy="3317875"/>
          </a:xfrm>
          <a:prstGeom prst="rect">
            <a:avLst/>
          </a:prstGeom>
          <a:noFill/>
          <a:ln>
            <a:noFill/>
          </a:ln>
        </p:spPr>
      </p:pic>
      <p:pic>
        <p:nvPicPr>
          <p:cNvPr id="6" name="Picture 5" descr="C:\Users\Vijay\Documents\Android_course study material\Android 2015 Completed Project Images\Red_Counter.PNG"/>
          <p:cNvPicPr/>
          <p:nvPr/>
        </p:nvPicPr>
        <p:blipFill>
          <a:blip r:embed="rId4">
            <a:extLst>
              <a:ext uri="{28A0092B-C50C-407E-A947-70E740481C1C}">
                <a14:useLocalDpi xmlns:a14="http://schemas.microsoft.com/office/drawing/2010/main" val="0"/>
              </a:ext>
            </a:extLst>
          </a:blip>
          <a:srcRect/>
          <a:stretch>
            <a:fillRect/>
          </a:stretch>
        </p:blipFill>
        <p:spPr bwMode="auto">
          <a:xfrm>
            <a:off x="7791718" y="2557461"/>
            <a:ext cx="2163651" cy="3317875"/>
          </a:xfrm>
          <a:prstGeom prst="rect">
            <a:avLst/>
          </a:prstGeom>
          <a:noFill/>
          <a:ln>
            <a:noFill/>
          </a:ln>
        </p:spPr>
      </p:pic>
    </p:spTree>
    <p:extLst>
      <p:ext uri="{BB962C8B-B14F-4D97-AF65-F5344CB8AC3E}">
        <p14:creationId xmlns:p14="http://schemas.microsoft.com/office/powerpoint/2010/main" val="271269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View</a:t>
            </a:r>
            <a:endParaRPr lang="en-US" dirty="0"/>
          </a:p>
        </p:txBody>
      </p:sp>
      <p:pic>
        <p:nvPicPr>
          <p:cNvPr id="4" name="Content Placeholder 3" descr="C:\Users\Vijay\Documents\Android_course study material\Android 2015 Completed Project Images\Timelin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08815" y="2557463"/>
            <a:ext cx="1974369" cy="3317875"/>
          </a:xfrm>
          <a:prstGeom prst="rect">
            <a:avLst/>
          </a:prstGeom>
          <a:noFill/>
          <a:ln>
            <a:noFill/>
          </a:ln>
        </p:spPr>
      </p:pic>
    </p:spTree>
    <p:extLst>
      <p:ext uri="{BB962C8B-B14F-4D97-AF65-F5344CB8AC3E}">
        <p14:creationId xmlns:p14="http://schemas.microsoft.com/office/powerpoint/2010/main" val="3089468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Notification View</a:t>
            </a:r>
            <a:endParaRPr lang="en-US" dirty="0"/>
          </a:p>
        </p:txBody>
      </p:sp>
      <p:pic>
        <p:nvPicPr>
          <p:cNvPr id="4" name="Content Placeholder 3" descr="C:\Users\Vijay\Documents\Android_course study material\Android 2015 Completed Project Images\Notificatio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93866" y="2557463"/>
            <a:ext cx="2004267" cy="3317875"/>
          </a:xfrm>
          <a:prstGeom prst="rect">
            <a:avLst/>
          </a:prstGeom>
          <a:noFill/>
          <a:ln>
            <a:noFill/>
          </a:ln>
        </p:spPr>
      </p:pic>
    </p:spTree>
    <p:extLst>
      <p:ext uri="{BB962C8B-B14F-4D97-AF65-F5344CB8AC3E}">
        <p14:creationId xmlns:p14="http://schemas.microsoft.com/office/powerpoint/2010/main" val="2836921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Yamba</a:t>
            </a:r>
            <a:r>
              <a:rPr lang="en-US" dirty="0" smtClean="0"/>
              <a:t> Client Website</a:t>
            </a:r>
            <a:endParaRPr lang="en-US" dirty="0"/>
          </a:p>
        </p:txBody>
      </p:sp>
      <p:pic>
        <p:nvPicPr>
          <p:cNvPr id="4" name="Content Placeholder 3" descr="C:\Users\Vijay\Documents\Android_course study material\Android 2015 Completed Project Images\Yamba Websit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5338" y="2557463"/>
            <a:ext cx="5901324" cy="3317875"/>
          </a:xfrm>
          <a:prstGeom prst="rect">
            <a:avLst/>
          </a:prstGeom>
          <a:noFill/>
          <a:ln>
            <a:noFill/>
          </a:ln>
        </p:spPr>
      </p:pic>
    </p:spTree>
    <p:extLst>
      <p:ext uri="{BB962C8B-B14F-4D97-AF65-F5344CB8AC3E}">
        <p14:creationId xmlns:p14="http://schemas.microsoft.com/office/powerpoint/2010/main" val="95837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Yamba</a:t>
            </a:r>
            <a:r>
              <a:rPr lang="en-US" dirty="0" smtClean="0"/>
              <a:t> Site Status Update</a:t>
            </a:r>
            <a:endParaRPr lang="en-US" dirty="0"/>
          </a:p>
        </p:txBody>
      </p:sp>
      <p:pic>
        <p:nvPicPr>
          <p:cNvPr id="4" name="Content Placeholder 3" descr="C:\Users\Vijay\Documents\Android_course study material\Android 2015 Completed Project Images\Yamba_Website_Post.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3" y="3058717"/>
            <a:ext cx="4603122" cy="2238095"/>
          </a:xfrm>
          <a:prstGeom prst="rect">
            <a:avLst/>
          </a:prstGeom>
          <a:noFill/>
          <a:ln>
            <a:noFill/>
          </a:ln>
        </p:spPr>
      </p:pic>
      <p:pic>
        <p:nvPicPr>
          <p:cNvPr id="5" name="Picture 4" descr="C:\Users\Vijay\Documents\Android_course study material\Android 2015 Completed Project Images\Yamba_App_Post_API.PNG"/>
          <p:cNvPicPr/>
          <p:nvPr/>
        </p:nvPicPr>
        <p:blipFill>
          <a:blip r:embed="rId3">
            <a:extLst>
              <a:ext uri="{28A0092B-C50C-407E-A947-70E740481C1C}">
                <a14:useLocalDpi xmlns:a14="http://schemas.microsoft.com/office/drawing/2010/main" val="0"/>
              </a:ext>
            </a:extLst>
          </a:blip>
          <a:srcRect/>
          <a:stretch>
            <a:fillRect/>
          </a:stretch>
        </p:blipFill>
        <p:spPr bwMode="auto">
          <a:xfrm>
            <a:off x="6354276" y="3054627"/>
            <a:ext cx="4439291" cy="2242185"/>
          </a:xfrm>
          <a:prstGeom prst="rect">
            <a:avLst/>
          </a:prstGeom>
          <a:noFill/>
          <a:ln>
            <a:noFill/>
          </a:ln>
        </p:spPr>
      </p:pic>
    </p:spTree>
    <p:extLst>
      <p:ext uri="{BB962C8B-B14F-4D97-AF65-F5344CB8AC3E}">
        <p14:creationId xmlns:p14="http://schemas.microsoft.com/office/powerpoint/2010/main" val="319201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Delete Post</a:t>
            </a:r>
            <a:endParaRPr lang="en-US" dirty="0"/>
          </a:p>
        </p:txBody>
      </p:sp>
      <p:pic>
        <p:nvPicPr>
          <p:cNvPr id="4" name="Content Placeholder 3" descr="C:\Users\Vijay\Documents\Android_course study material\Android 2015 Completed Project Images\Delete_yamba_web_post.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0549" y="3301873"/>
            <a:ext cx="5210902" cy="1829055"/>
          </a:xfrm>
          <a:prstGeom prst="rect">
            <a:avLst/>
          </a:prstGeom>
          <a:noFill/>
          <a:ln>
            <a:noFill/>
          </a:ln>
        </p:spPr>
      </p:pic>
    </p:spTree>
    <p:extLst>
      <p:ext uri="{BB962C8B-B14F-4D97-AF65-F5344CB8AC3E}">
        <p14:creationId xmlns:p14="http://schemas.microsoft.com/office/powerpoint/2010/main" val="3241727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WhereAmI</a:t>
            </a:r>
            <a:endParaRPr lang="en-US" dirty="0"/>
          </a:p>
        </p:txBody>
      </p:sp>
      <p:pic>
        <p:nvPicPr>
          <p:cNvPr id="4" name="Content Placeholder 3" descr="C:\Users\Vijay\Documents\Android_course study material\Android 2015 Completed Project Images\WhereAmI.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08191" y="2557463"/>
            <a:ext cx="1975617" cy="3317875"/>
          </a:xfrm>
          <a:prstGeom prst="rect">
            <a:avLst/>
          </a:prstGeom>
          <a:noFill/>
          <a:ln>
            <a:noFill/>
          </a:ln>
        </p:spPr>
      </p:pic>
    </p:spTree>
    <p:extLst>
      <p:ext uri="{BB962C8B-B14F-4D97-AF65-F5344CB8AC3E}">
        <p14:creationId xmlns:p14="http://schemas.microsoft.com/office/powerpoint/2010/main" val="3203515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Google Maps Integration</a:t>
            </a:r>
            <a:endParaRPr lang="en-US" dirty="0"/>
          </a:p>
        </p:txBody>
      </p:sp>
      <p:pic>
        <p:nvPicPr>
          <p:cNvPr id="4" name="Content Placeholder 3" descr="C:\Users\Vijay\Documents\Android_course study material\Android 2015 Completed Project Images\MapLab Current Locatio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09369" y="2557463"/>
            <a:ext cx="1973262" cy="3317875"/>
          </a:xfrm>
          <a:prstGeom prst="rect">
            <a:avLst/>
          </a:prstGeom>
          <a:noFill/>
          <a:ln>
            <a:noFill/>
          </a:ln>
        </p:spPr>
      </p:pic>
    </p:spTree>
    <p:extLst>
      <p:ext uri="{BB962C8B-B14F-4D97-AF65-F5344CB8AC3E}">
        <p14:creationId xmlns:p14="http://schemas.microsoft.com/office/powerpoint/2010/main" val="3947119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noAutofit/>
          </a:bodyPr>
          <a:lstStyle/>
          <a:p>
            <a:pPr lvl="0"/>
            <a:r>
              <a:rPr lang="en-US" sz="1800" dirty="0"/>
              <a:t>This project is a live project so it can only run on a live device not on an emulator. </a:t>
            </a:r>
          </a:p>
          <a:p>
            <a:pPr lvl="0"/>
            <a:r>
              <a:rPr lang="en-US" sz="1800" dirty="0"/>
              <a:t>This project will only work after the entering the credentials at the initial screen otherwise error toast will be displayed to the user. </a:t>
            </a:r>
          </a:p>
          <a:p>
            <a:pPr lvl="0"/>
            <a:r>
              <a:rPr lang="en-US" sz="1800" dirty="0"/>
              <a:t>But the user can still view his timeline by clicking on the options menu and the refreshing the app. </a:t>
            </a:r>
          </a:p>
          <a:p>
            <a:pPr lvl="0"/>
            <a:r>
              <a:rPr lang="en-US" sz="1800" dirty="0"/>
              <a:t>One can still be shown the notification of it.</a:t>
            </a:r>
          </a:p>
          <a:p>
            <a:pPr lvl="0"/>
            <a:r>
              <a:rPr lang="en-US" sz="1800" dirty="0" err="1"/>
              <a:t>WhereAmI</a:t>
            </a:r>
            <a:r>
              <a:rPr lang="en-US" sz="1800" dirty="0"/>
              <a:t> is the another part of the project in order to know the latitude and longitude concept in detail.</a:t>
            </a:r>
          </a:p>
          <a:p>
            <a:pPr lvl="0"/>
            <a:r>
              <a:rPr lang="en-US" sz="1800" dirty="0"/>
              <a:t>Google Maps is a really a great thing to implement on the device with the fragment view.</a:t>
            </a:r>
          </a:p>
          <a:p>
            <a:r>
              <a:rPr lang="en-US" sz="1800" dirty="0"/>
              <a:t>This helps user to know his current location.</a:t>
            </a:r>
          </a:p>
          <a:p>
            <a:endParaRPr lang="en-US" sz="1800" dirty="0"/>
          </a:p>
        </p:txBody>
      </p:sp>
    </p:spTree>
    <p:extLst>
      <p:ext uri="{BB962C8B-B14F-4D97-AF65-F5344CB8AC3E}">
        <p14:creationId xmlns:p14="http://schemas.microsoft.com/office/powerpoint/2010/main" val="4184758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CONTINUE…</a:t>
            </a:r>
            <a:endParaRPr lang="en-US" dirty="0"/>
          </a:p>
        </p:txBody>
      </p:sp>
      <p:sp>
        <p:nvSpPr>
          <p:cNvPr id="3" name="Content Placeholder 2"/>
          <p:cNvSpPr>
            <a:spLocks noGrp="1"/>
          </p:cNvSpPr>
          <p:nvPr>
            <p:ph idx="1"/>
          </p:nvPr>
        </p:nvSpPr>
        <p:spPr/>
        <p:txBody>
          <a:bodyPr>
            <a:normAutofit/>
          </a:bodyPr>
          <a:lstStyle/>
          <a:p>
            <a:r>
              <a:rPr lang="en-US" sz="2000" b="1" dirty="0"/>
              <a:t>LearnSocial</a:t>
            </a:r>
            <a:r>
              <a:rPr lang="en-US" sz="2000" dirty="0"/>
              <a:t> is an </a:t>
            </a:r>
            <a:r>
              <a:rPr lang="en-US" sz="2000" dirty="0">
                <a:hlinkClick r:id="rId2" tooltip="Educational technology"/>
              </a:rPr>
              <a:t>e-learning</a:t>
            </a:r>
            <a:r>
              <a:rPr lang="en-US" sz="2000" dirty="0"/>
              <a:t> marketplace where anyone can learn anything, and anyone with a substantial command over any skillset can host and teach their courses.</a:t>
            </a:r>
          </a:p>
          <a:p>
            <a:r>
              <a:rPr lang="en-US" sz="2000" dirty="0"/>
              <a:t>The idea behind </a:t>
            </a:r>
            <a:r>
              <a:rPr lang="en-US" sz="2000" dirty="0" err="1"/>
              <a:t>LearnSocial’s</a:t>
            </a:r>
            <a:r>
              <a:rPr lang="en-US" sz="2000" dirty="0"/>
              <a:t> foundation is to provide quality education to anyone, wherever they are and at their comfort. The categories of courses span across IT, Business, Academic, Languages, Art &amp; Creativity, Exam Prep and </a:t>
            </a:r>
            <a:r>
              <a:rPr lang="en-US" sz="2000" dirty="0" err="1"/>
              <a:t>LifeStyle</a:t>
            </a:r>
            <a:r>
              <a:rPr lang="en-US" sz="2000" dirty="0"/>
              <a:t>.</a:t>
            </a:r>
          </a:p>
          <a:p>
            <a:r>
              <a:rPr lang="en-US" sz="2000" dirty="0"/>
              <a:t>The courses are offered in the </a:t>
            </a:r>
            <a:r>
              <a:rPr lang="en-US" sz="2000" u="sng" dirty="0">
                <a:hlinkClick r:id="rId3" tooltip="Instructor-led training"/>
              </a:rPr>
              <a:t>Instructor Led</a:t>
            </a:r>
            <a:r>
              <a:rPr lang="en-US" sz="2000" dirty="0"/>
              <a:t> Online Live format (live classes) and </a:t>
            </a:r>
            <a:r>
              <a:rPr lang="en-US" sz="2000" u="sng" dirty="0">
                <a:hlinkClick r:id="rId4" tooltip="Self-paced instruction"/>
              </a:rPr>
              <a:t>Self-Paced</a:t>
            </a:r>
            <a:r>
              <a:rPr lang="en-US" sz="2000" dirty="0"/>
              <a:t> format (recorded videos).</a:t>
            </a:r>
          </a:p>
          <a:p>
            <a:r>
              <a:rPr lang="en-US" sz="2000" dirty="0"/>
              <a:t>LearnSocial has </a:t>
            </a:r>
            <a:r>
              <a:rPr lang="en-US" sz="2000" u="sng" dirty="0">
                <a:hlinkClick r:id="rId5"/>
              </a:rPr>
              <a:t>gained significant traction</a:t>
            </a:r>
            <a:r>
              <a:rPr lang="en-US" sz="2000" dirty="0"/>
              <a:t> in the online learning marketplace model.</a:t>
            </a:r>
          </a:p>
          <a:p>
            <a:endParaRPr lang="en-US" sz="2000" dirty="0"/>
          </a:p>
        </p:txBody>
      </p:sp>
    </p:spTree>
    <p:extLst>
      <p:ext uri="{BB962C8B-B14F-4D97-AF65-F5344CB8AC3E}">
        <p14:creationId xmlns:p14="http://schemas.microsoft.com/office/powerpoint/2010/main" val="1910028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I have successfully implemented this project. With the help of various tools like Android Studio and Eclipse As well as the SQLite database with is server less and also the </a:t>
            </a:r>
            <a:r>
              <a:rPr lang="en-US" dirty="0" err="1"/>
              <a:t>Yamba</a:t>
            </a:r>
            <a:r>
              <a:rPr lang="en-US" dirty="0"/>
              <a:t> client and for the implementation of Google Maps Google Cloud Platform is to be used. Without this no one can implement Google Maps. The use of Key and the Google Play Services should be enabled on the device in order to implement it. The Key is Public it can be used in any other project without generating it again and again</a:t>
            </a:r>
          </a:p>
        </p:txBody>
      </p:sp>
    </p:spTree>
    <p:extLst>
      <p:ext uri="{BB962C8B-B14F-4D97-AF65-F5344CB8AC3E}">
        <p14:creationId xmlns:p14="http://schemas.microsoft.com/office/powerpoint/2010/main" val="3129870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developer.android.com</a:t>
            </a:r>
            <a:endParaRPr lang="en-US" dirty="0" smtClean="0"/>
          </a:p>
          <a:p>
            <a:r>
              <a:rPr lang="en-US" dirty="0">
                <a:hlinkClick r:id="rId3"/>
              </a:rPr>
              <a:t>http://</a:t>
            </a:r>
            <a:r>
              <a:rPr lang="en-US" dirty="0" smtClean="0">
                <a:hlinkClick r:id="rId3"/>
              </a:rPr>
              <a:t>www.tutorialspoint.com/android</a:t>
            </a:r>
            <a:endParaRPr lang="en-US" dirty="0" smtClean="0"/>
          </a:p>
          <a:p>
            <a:r>
              <a:rPr lang="en-US" dirty="0">
                <a:hlinkClick r:id="rId4"/>
              </a:rPr>
              <a:t>http://yamba.newcircle.com</a:t>
            </a:r>
            <a:r>
              <a:rPr lang="en-US" dirty="0" smtClean="0">
                <a:hlinkClick r:id="rId4"/>
              </a:rPr>
              <a:t>/</a:t>
            </a:r>
            <a:endParaRPr lang="en-US" dirty="0" smtClean="0"/>
          </a:p>
          <a:p>
            <a:r>
              <a:rPr lang="en-US">
                <a:hlinkClick r:id="rId5"/>
              </a:rPr>
              <a:t>https://</a:t>
            </a:r>
            <a:r>
              <a:rPr lang="en-US" smtClean="0">
                <a:hlinkClick r:id="rId5"/>
              </a:rPr>
              <a:t>www.learnsocial.com</a:t>
            </a:r>
            <a:endParaRPr lang="en-US" smtClean="0"/>
          </a:p>
          <a:p>
            <a:endParaRPr lang="en-US" dirty="0"/>
          </a:p>
        </p:txBody>
      </p:sp>
    </p:spTree>
    <p:extLst>
      <p:ext uri="{BB962C8B-B14F-4D97-AF65-F5344CB8AC3E}">
        <p14:creationId xmlns:p14="http://schemas.microsoft.com/office/powerpoint/2010/main" val="3213069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4" name="Content Placeholder 3"/>
          <p:cNvSpPr>
            <a:spLocks noGrp="1"/>
          </p:cNvSpPr>
          <p:nvPr>
            <p:ph idx="1"/>
          </p:nvPr>
        </p:nvSpPr>
        <p:spPr>
          <a:xfrm>
            <a:off x="3193961" y="2556932"/>
            <a:ext cx="5692462" cy="3318936"/>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smtClean="0"/>
              <a:t>Q/A</a:t>
            </a:r>
            <a:endParaRPr lang="en-US" sz="8800" dirty="0"/>
          </a:p>
        </p:txBody>
      </p:sp>
    </p:spTree>
    <p:extLst>
      <p:ext uri="{BB962C8B-B14F-4D97-AF65-F5344CB8AC3E}">
        <p14:creationId xmlns:p14="http://schemas.microsoft.com/office/powerpoint/2010/main" val="1881437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LANUAGE: ANDROID(Java, XML &amp; SQLite)</a:t>
            </a:r>
            <a:endParaRPr lang="en-US" sz="3600" dirty="0"/>
          </a:p>
        </p:txBody>
      </p:sp>
      <p:sp>
        <p:nvSpPr>
          <p:cNvPr id="3" name="Content Placeholder 2"/>
          <p:cNvSpPr>
            <a:spLocks noGrp="1"/>
          </p:cNvSpPr>
          <p:nvPr>
            <p:ph idx="1"/>
          </p:nvPr>
        </p:nvSpPr>
        <p:spPr/>
        <p:txBody>
          <a:bodyPr>
            <a:normAutofit fontScale="70000" lnSpcReduction="20000"/>
          </a:bodyPr>
          <a:lstStyle/>
          <a:p>
            <a:r>
              <a:rPr lang="en-IN" sz="2600" dirty="0"/>
              <a:t>Java is both a programming language and a platform.</a:t>
            </a:r>
          </a:p>
          <a:p>
            <a:r>
              <a:rPr lang="en-IN" sz="2600" dirty="0"/>
              <a:t>Earlier it was called “Oak”.</a:t>
            </a:r>
          </a:p>
          <a:p>
            <a:r>
              <a:rPr lang="en-IN" sz="2600" dirty="0" smtClean="0"/>
              <a:t>It </a:t>
            </a:r>
            <a:r>
              <a:rPr lang="en-IN" sz="2600" dirty="0"/>
              <a:t>is a high level language which has following Features:</a:t>
            </a:r>
          </a:p>
          <a:p>
            <a:pPr>
              <a:buSzPct val="113000"/>
              <a:buFont typeface="Wingdings" panose="05000000000000000000" pitchFamily="2" charset="2"/>
              <a:buChar char="v"/>
            </a:pPr>
            <a:r>
              <a:rPr lang="en-IN" sz="1800" dirty="0"/>
              <a:t>Simple											</a:t>
            </a:r>
          </a:p>
          <a:p>
            <a:pPr>
              <a:buFont typeface="Wingdings" panose="05000000000000000000" pitchFamily="2" charset="2"/>
              <a:buChar char="v"/>
            </a:pPr>
            <a:r>
              <a:rPr lang="en-IN" sz="1800" dirty="0"/>
              <a:t>Object Oriented	</a:t>
            </a:r>
          </a:p>
          <a:p>
            <a:pPr>
              <a:buFont typeface="Wingdings" panose="05000000000000000000" pitchFamily="2" charset="2"/>
              <a:buChar char="v"/>
            </a:pPr>
            <a:r>
              <a:rPr lang="en-IN" sz="1800" dirty="0"/>
              <a:t>Distributed </a:t>
            </a:r>
          </a:p>
          <a:p>
            <a:pPr>
              <a:buFont typeface="Wingdings" panose="05000000000000000000" pitchFamily="2" charset="2"/>
              <a:buChar char="v"/>
            </a:pPr>
            <a:r>
              <a:rPr lang="en-IN" sz="1800" dirty="0"/>
              <a:t>Interpreted</a:t>
            </a:r>
          </a:p>
          <a:p>
            <a:pPr>
              <a:buFont typeface="Wingdings" panose="05000000000000000000" pitchFamily="2" charset="2"/>
              <a:buChar char="v"/>
            </a:pPr>
            <a:r>
              <a:rPr lang="en-IN" sz="1800" dirty="0"/>
              <a:t>Robust</a:t>
            </a:r>
          </a:p>
          <a:p>
            <a:pPr>
              <a:buFont typeface="Wingdings" panose="05000000000000000000" pitchFamily="2" charset="2"/>
              <a:buChar char="v"/>
            </a:pPr>
            <a:r>
              <a:rPr lang="en-IN" sz="1800" dirty="0"/>
              <a:t>Secure</a:t>
            </a:r>
          </a:p>
          <a:p>
            <a:pPr>
              <a:buFont typeface="Wingdings" panose="05000000000000000000" pitchFamily="2" charset="2"/>
              <a:buChar char="v"/>
            </a:pPr>
            <a:r>
              <a:rPr lang="en-IN" sz="1800" dirty="0"/>
              <a:t>Portable</a:t>
            </a:r>
          </a:p>
          <a:p>
            <a:pPr>
              <a:buFont typeface="Wingdings" panose="05000000000000000000" pitchFamily="2" charset="2"/>
              <a:buChar char="v"/>
            </a:pPr>
            <a:r>
              <a:rPr lang="en-IN" sz="1800" dirty="0"/>
              <a:t>Multithreaded</a:t>
            </a:r>
          </a:p>
          <a:p>
            <a:endParaRPr lang="en-US" dirty="0"/>
          </a:p>
        </p:txBody>
      </p:sp>
    </p:spTree>
    <p:extLst>
      <p:ext uri="{BB962C8B-B14F-4D97-AF65-F5344CB8AC3E}">
        <p14:creationId xmlns:p14="http://schemas.microsoft.com/office/powerpoint/2010/main" val="2690727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CONTINUE…</a:t>
            </a:r>
            <a:endParaRPr lang="en-US" dirty="0"/>
          </a:p>
        </p:txBody>
      </p:sp>
      <p:sp>
        <p:nvSpPr>
          <p:cNvPr id="3" name="Content Placeholder 2"/>
          <p:cNvSpPr>
            <a:spLocks noGrp="1"/>
          </p:cNvSpPr>
          <p:nvPr>
            <p:ph idx="1"/>
          </p:nvPr>
        </p:nvSpPr>
        <p:spPr/>
        <p:txBody>
          <a:bodyPr>
            <a:normAutofit/>
          </a:bodyPr>
          <a:lstStyle/>
          <a:p>
            <a:r>
              <a:rPr lang="en-US" b="1" dirty="0" smtClean="0"/>
              <a:t>XML</a:t>
            </a:r>
            <a:r>
              <a:rPr lang="en-US" dirty="0" smtClean="0"/>
              <a:t> </a:t>
            </a:r>
            <a:r>
              <a:rPr lang="en-US" dirty="0"/>
              <a:t>stands for </a:t>
            </a:r>
            <a:r>
              <a:rPr lang="en-US" b="1" dirty="0"/>
              <a:t>E</a:t>
            </a:r>
            <a:r>
              <a:rPr lang="en-US" dirty="0"/>
              <a:t>xtensible </a:t>
            </a:r>
            <a:r>
              <a:rPr lang="en-US" b="1" dirty="0"/>
              <a:t>M</a:t>
            </a:r>
            <a:r>
              <a:rPr lang="en-US" dirty="0"/>
              <a:t>arkup </a:t>
            </a:r>
            <a:r>
              <a:rPr lang="en-US" b="1" dirty="0"/>
              <a:t>L</a:t>
            </a:r>
            <a:r>
              <a:rPr lang="en-US" dirty="0"/>
              <a:t>anguage and is a text-based markup language derived from Standard Generalized Markup Language (SGML</a:t>
            </a:r>
            <a:r>
              <a:rPr lang="en-US" dirty="0" smtClean="0"/>
              <a:t>).</a:t>
            </a:r>
          </a:p>
          <a:p>
            <a:pPr lvl="0"/>
            <a:r>
              <a:rPr lang="en-US" b="1" dirty="0"/>
              <a:t>XML carries the data, does not present it:</a:t>
            </a:r>
            <a:r>
              <a:rPr lang="en-US" dirty="0"/>
              <a:t> XML allows you to store the data irrespective of how it will be presented</a:t>
            </a:r>
            <a:r>
              <a:rPr lang="en-US" dirty="0" smtClean="0"/>
              <a:t>.</a:t>
            </a:r>
          </a:p>
          <a:p>
            <a:r>
              <a:rPr lang="en-US" b="1" dirty="0"/>
              <a:t>XML is a public standard:</a:t>
            </a:r>
            <a:r>
              <a:rPr lang="en-US" dirty="0"/>
              <a:t> XML was developed by an organization called the World Wide Web Consortium (W3C) and is available as an open standard.</a:t>
            </a:r>
          </a:p>
          <a:p>
            <a:pPr lvl="0"/>
            <a:endParaRPr lang="en-US" dirty="0"/>
          </a:p>
          <a:p>
            <a:endParaRPr lang="en-US" dirty="0"/>
          </a:p>
          <a:p>
            <a:endParaRPr lang="en-US" dirty="0"/>
          </a:p>
        </p:txBody>
      </p:sp>
    </p:spTree>
    <p:extLst>
      <p:ext uri="{BB962C8B-B14F-4D97-AF65-F5344CB8AC3E}">
        <p14:creationId xmlns:p14="http://schemas.microsoft.com/office/powerpoint/2010/main" val="642507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CONTINUE…	</a:t>
            </a:r>
            <a:endParaRPr lang="en-US" dirty="0"/>
          </a:p>
        </p:txBody>
      </p:sp>
      <p:sp>
        <p:nvSpPr>
          <p:cNvPr id="3" name="Content Placeholder 2"/>
          <p:cNvSpPr>
            <a:spLocks noGrp="1"/>
          </p:cNvSpPr>
          <p:nvPr>
            <p:ph idx="1"/>
          </p:nvPr>
        </p:nvSpPr>
        <p:spPr/>
        <p:txBody>
          <a:bodyPr>
            <a:normAutofit/>
          </a:bodyPr>
          <a:lstStyle/>
          <a:p>
            <a:r>
              <a:rPr lang="en-US" sz="1800" dirty="0"/>
              <a:t>SQLite is an in-process library that implements a </a:t>
            </a:r>
            <a:r>
              <a:rPr lang="en-US" sz="1800" u="sng" dirty="0">
                <a:hlinkClick r:id="rId2"/>
              </a:rPr>
              <a:t>self-contained</a:t>
            </a:r>
            <a:r>
              <a:rPr lang="en-US" sz="1800" dirty="0"/>
              <a:t>, </a:t>
            </a:r>
            <a:r>
              <a:rPr lang="en-US" sz="1800" b="1" u="sng" dirty="0" err="1" smtClean="0">
                <a:hlinkClick r:id="rId3"/>
              </a:rPr>
              <a:t>Serverless</a:t>
            </a:r>
            <a:r>
              <a:rPr lang="en-US" sz="1800" dirty="0"/>
              <a:t>, </a:t>
            </a:r>
            <a:r>
              <a:rPr lang="en-US" sz="1800" u="sng" dirty="0">
                <a:hlinkClick r:id="rId4"/>
              </a:rPr>
              <a:t>zero-configuration</a:t>
            </a:r>
            <a:r>
              <a:rPr lang="en-US" sz="1800" dirty="0"/>
              <a:t>, </a:t>
            </a:r>
            <a:r>
              <a:rPr lang="en-US" sz="1800" u="sng" dirty="0">
                <a:hlinkClick r:id="rId5"/>
              </a:rPr>
              <a:t>transactional</a:t>
            </a:r>
            <a:r>
              <a:rPr lang="en-US" sz="1800" dirty="0"/>
              <a:t> SQL database engine. </a:t>
            </a:r>
            <a:endParaRPr lang="en-US" sz="1800" dirty="0" smtClean="0"/>
          </a:p>
          <a:p>
            <a:r>
              <a:rPr lang="en-US" sz="1800" dirty="0" smtClean="0"/>
              <a:t>SQLite </a:t>
            </a:r>
            <a:r>
              <a:rPr lang="en-US" sz="1800" dirty="0"/>
              <a:t>is the </a:t>
            </a:r>
            <a:r>
              <a:rPr lang="en-US" sz="1800" u="sng" dirty="0">
                <a:hlinkClick r:id="rId6"/>
              </a:rPr>
              <a:t>most widely deployed</a:t>
            </a:r>
            <a:r>
              <a:rPr lang="en-US" sz="1800" dirty="0"/>
              <a:t> database in the world with more applications than we can count, including several </a:t>
            </a:r>
            <a:r>
              <a:rPr lang="en-US" sz="1800" u="sng" dirty="0">
                <a:hlinkClick r:id="rId7"/>
              </a:rPr>
              <a:t>high-profile projects</a:t>
            </a:r>
            <a:r>
              <a:rPr lang="en-US" sz="1800" u="sng" dirty="0" smtClean="0">
                <a:hlinkClick r:id="rId7"/>
              </a:rPr>
              <a:t>.</a:t>
            </a:r>
            <a:endParaRPr lang="en-US" sz="1800" u="sng" dirty="0" smtClean="0"/>
          </a:p>
          <a:p>
            <a:r>
              <a:rPr lang="en-US" sz="1800" dirty="0"/>
              <a:t>SQLite is an embedded SQL database engine. Unlike most other SQL databases, SQLite does not have a separate server process. SQLite reads and writes directly to ordinary disk files. </a:t>
            </a:r>
            <a:endParaRPr lang="en-US" sz="1800" dirty="0" smtClean="0"/>
          </a:p>
          <a:p>
            <a:r>
              <a:rPr lang="en-US" sz="1800" dirty="0"/>
              <a:t>The database </a:t>
            </a:r>
            <a:r>
              <a:rPr lang="en-US" sz="1800" u="sng" dirty="0">
                <a:hlinkClick r:id="rId8"/>
              </a:rPr>
              <a:t>file format</a:t>
            </a:r>
            <a:r>
              <a:rPr lang="en-US" sz="1800" dirty="0"/>
              <a:t> is cross-platform - you can freely copy a database between 32-bit and 64-bit systems or between </a:t>
            </a:r>
            <a:r>
              <a:rPr lang="en-US" sz="1800" u="sng" dirty="0">
                <a:hlinkClick r:id="rId9"/>
              </a:rPr>
              <a:t>big-endian</a:t>
            </a:r>
            <a:r>
              <a:rPr lang="en-US" sz="1800" dirty="0"/>
              <a:t> and </a:t>
            </a:r>
            <a:r>
              <a:rPr lang="en-US" sz="1800" u="sng" dirty="0">
                <a:hlinkClick r:id="rId9"/>
              </a:rPr>
              <a:t>little-endian</a:t>
            </a:r>
            <a:r>
              <a:rPr lang="en-US" sz="1800" dirty="0"/>
              <a:t> </a:t>
            </a:r>
            <a:r>
              <a:rPr lang="en-US" sz="1800" dirty="0" smtClean="0"/>
              <a:t>architectures.</a:t>
            </a:r>
          </a:p>
          <a:p>
            <a:r>
              <a:rPr lang="en-US" sz="1800" dirty="0"/>
              <a:t>SQLite is a compact library</a:t>
            </a:r>
          </a:p>
          <a:p>
            <a:endParaRPr lang="en-US" sz="1800" dirty="0"/>
          </a:p>
        </p:txBody>
      </p:sp>
    </p:spTree>
    <p:extLst>
      <p:ext uri="{BB962C8B-B14F-4D97-AF65-F5344CB8AC3E}">
        <p14:creationId xmlns:p14="http://schemas.microsoft.com/office/powerpoint/2010/main" val="806688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ANDROID</a:t>
            </a:r>
            <a:endParaRPr lang="en-US" dirty="0"/>
          </a:p>
        </p:txBody>
      </p:sp>
      <p:sp>
        <p:nvSpPr>
          <p:cNvPr id="3" name="Content Placeholder 2"/>
          <p:cNvSpPr>
            <a:spLocks noGrp="1"/>
          </p:cNvSpPr>
          <p:nvPr>
            <p:ph idx="1"/>
          </p:nvPr>
        </p:nvSpPr>
        <p:spPr/>
        <p:txBody>
          <a:bodyPr/>
          <a:lstStyle/>
          <a:p>
            <a:pPr marL="274320" indent="-274320">
              <a:spcAft>
                <a:spcPts val="0"/>
              </a:spcAft>
              <a:buClr>
                <a:schemeClr val="accent3"/>
              </a:buClr>
              <a:buFont typeface="Wingdings 2"/>
              <a:buChar char=""/>
              <a:defRPr/>
            </a:pPr>
            <a:r>
              <a:rPr lang="en-US" dirty="0"/>
              <a:t>Android Inc</a:t>
            </a:r>
            <a:r>
              <a:rPr lang="en-US" dirty="0" smtClean="0"/>
              <a:t>. founded </a:t>
            </a:r>
            <a:r>
              <a:rPr lang="en-US" dirty="0"/>
              <a:t>in Palo Alto</a:t>
            </a:r>
            <a:r>
              <a:rPr lang="en-US" dirty="0" smtClean="0"/>
              <a:t>, </a:t>
            </a:r>
            <a:r>
              <a:rPr lang="en-US" dirty="0" err="1" smtClean="0"/>
              <a:t>california</a:t>
            </a:r>
            <a:r>
              <a:rPr lang="en-US" dirty="0" smtClean="0"/>
              <a:t> </a:t>
            </a:r>
            <a:r>
              <a:rPr lang="en-US" dirty="0"/>
              <a:t>,united states in October 2003 by Andy </a:t>
            </a:r>
            <a:r>
              <a:rPr lang="en-US" dirty="0" smtClean="0"/>
              <a:t>Rubin co-founder </a:t>
            </a:r>
            <a:r>
              <a:rPr lang="en-US" dirty="0"/>
              <a:t>of danger </a:t>
            </a:r>
            <a:r>
              <a:rPr lang="en-US" dirty="0" smtClean="0"/>
              <a:t>,</a:t>
            </a:r>
            <a:r>
              <a:rPr lang="en-US" dirty="0"/>
              <a:t>rich </a:t>
            </a:r>
            <a:r>
              <a:rPr lang="en-US" dirty="0" smtClean="0"/>
              <a:t>miner co-founder </a:t>
            </a:r>
            <a:r>
              <a:rPr lang="en-US" dirty="0"/>
              <a:t>of wildfire communication  Inc</a:t>
            </a:r>
            <a:r>
              <a:rPr lang="en-US" dirty="0" smtClean="0"/>
              <a:t>., nick </a:t>
            </a:r>
            <a:r>
              <a:rPr lang="en-US" dirty="0" err="1" smtClean="0"/>
              <a:t>searsonce</a:t>
            </a:r>
            <a:r>
              <a:rPr lang="en-US" dirty="0" smtClean="0"/>
              <a:t> </a:t>
            </a:r>
            <a:r>
              <a:rPr lang="en-US" dirty="0"/>
              <a:t>VP at </a:t>
            </a:r>
            <a:r>
              <a:rPr lang="en-US" dirty="0" err="1" smtClean="0"/>
              <a:t>T-mobile</a:t>
            </a:r>
            <a:r>
              <a:rPr lang="en-US" dirty="0" smtClean="0"/>
              <a:t>,</a:t>
            </a:r>
            <a:endParaRPr lang="en-US" dirty="0"/>
          </a:p>
          <a:p>
            <a:pPr marL="274320" indent="-274320">
              <a:spcAft>
                <a:spcPts val="0"/>
              </a:spcAft>
              <a:buClr>
                <a:schemeClr val="accent3"/>
              </a:buClr>
              <a:buNone/>
              <a:defRPr/>
            </a:pPr>
            <a:r>
              <a:rPr lang="en-US" dirty="0"/>
              <a:t>    and Chris </a:t>
            </a:r>
            <a:r>
              <a:rPr lang="en-US" dirty="0" smtClean="0"/>
              <a:t>white headed </a:t>
            </a:r>
            <a:r>
              <a:rPr lang="en-US" dirty="0"/>
              <a:t>design and interface development  at web </a:t>
            </a:r>
            <a:r>
              <a:rPr lang="en-US" dirty="0" smtClean="0"/>
              <a:t>TV </a:t>
            </a:r>
            <a:r>
              <a:rPr lang="en-US" dirty="0"/>
              <a:t>to develop.</a:t>
            </a:r>
            <a:endParaRPr lang="en-IN" dirty="0"/>
          </a:p>
          <a:p>
            <a:endParaRPr lang="en-US" dirty="0"/>
          </a:p>
        </p:txBody>
      </p:sp>
    </p:spTree>
    <p:extLst>
      <p:ext uri="{BB962C8B-B14F-4D97-AF65-F5344CB8AC3E}">
        <p14:creationId xmlns:p14="http://schemas.microsoft.com/office/powerpoint/2010/main" val="3119850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ANDROID?</a:t>
            </a:r>
            <a:endParaRPr lang="en-US" dirty="0"/>
          </a:p>
        </p:txBody>
      </p:sp>
      <p:sp>
        <p:nvSpPr>
          <p:cNvPr id="3" name="Content Placeholder 2"/>
          <p:cNvSpPr>
            <a:spLocks noGrp="1"/>
          </p:cNvSpPr>
          <p:nvPr>
            <p:ph idx="1"/>
          </p:nvPr>
        </p:nvSpPr>
        <p:spPr/>
        <p:txBody>
          <a:bodyPr>
            <a:normAutofit/>
          </a:bodyPr>
          <a:lstStyle/>
          <a:p>
            <a:pPr marL="640080" lvl="1" indent="-308610">
              <a:lnSpc>
                <a:spcPct val="95000"/>
              </a:lnSpc>
              <a:spcBef>
                <a:spcPct val="0"/>
              </a:spcBef>
              <a:spcAft>
                <a:spcPts val="0"/>
              </a:spcAft>
              <a:buClr>
                <a:srgbClr val="606060"/>
              </a:buClr>
              <a:buFontTx/>
              <a:buChar char="•"/>
              <a:defRPr/>
            </a:pPr>
            <a:r>
              <a:rPr lang="en-US" sz="1800" dirty="0">
                <a:solidFill>
                  <a:schemeClr val="tx1">
                    <a:lumMod val="95000"/>
                    <a:lumOff val="5000"/>
                  </a:schemeClr>
                </a:solidFill>
                <a:latin typeface="+mj-lt"/>
                <a:cs typeface="Arial" charset="0"/>
              </a:rPr>
              <a:t>It is a open source software platform and operating system for mobile devices</a:t>
            </a:r>
          </a:p>
          <a:p>
            <a:pPr marL="640080" lvl="1" indent="-308610">
              <a:lnSpc>
                <a:spcPct val="95000"/>
              </a:lnSpc>
              <a:spcBef>
                <a:spcPct val="0"/>
              </a:spcBef>
              <a:spcAft>
                <a:spcPts val="0"/>
              </a:spcAft>
              <a:buClr>
                <a:srgbClr val="606060"/>
              </a:buClr>
              <a:buFontTx/>
              <a:buChar char=" "/>
              <a:defRPr/>
            </a:pPr>
            <a:endParaRPr lang="en-US" sz="1800" dirty="0">
              <a:solidFill>
                <a:schemeClr val="tx1">
                  <a:lumMod val="95000"/>
                  <a:lumOff val="5000"/>
                </a:schemeClr>
              </a:solidFill>
              <a:latin typeface="+mj-lt"/>
              <a:cs typeface="Arial" charset="0"/>
            </a:endParaRPr>
          </a:p>
          <a:p>
            <a:pPr marL="640080" lvl="1" indent="-308610">
              <a:lnSpc>
                <a:spcPct val="95000"/>
              </a:lnSpc>
              <a:spcBef>
                <a:spcPct val="0"/>
              </a:spcBef>
              <a:spcAft>
                <a:spcPts val="0"/>
              </a:spcAft>
              <a:buClr>
                <a:srgbClr val="606060"/>
              </a:buClr>
              <a:buFontTx/>
              <a:buChar char="•"/>
              <a:defRPr/>
            </a:pPr>
            <a:r>
              <a:rPr lang="en-US" sz="1800" dirty="0">
                <a:solidFill>
                  <a:schemeClr val="tx1">
                    <a:lumMod val="95000"/>
                    <a:lumOff val="5000"/>
                  </a:schemeClr>
                </a:solidFill>
                <a:latin typeface="+mj-lt"/>
                <a:cs typeface="Arial" charset="0"/>
              </a:rPr>
              <a:t>Based on the Linux kernel</a:t>
            </a:r>
          </a:p>
          <a:p>
            <a:pPr marL="640080" lvl="1" indent="-308610">
              <a:lnSpc>
                <a:spcPct val="95000"/>
              </a:lnSpc>
              <a:spcBef>
                <a:spcPct val="0"/>
              </a:spcBef>
              <a:spcAft>
                <a:spcPts val="0"/>
              </a:spcAft>
              <a:buClr>
                <a:srgbClr val="606060"/>
              </a:buClr>
              <a:buFontTx/>
              <a:buChar char=" "/>
              <a:defRPr/>
            </a:pPr>
            <a:endParaRPr lang="en-US" sz="1800" dirty="0">
              <a:solidFill>
                <a:schemeClr val="tx1">
                  <a:lumMod val="95000"/>
                  <a:lumOff val="5000"/>
                </a:schemeClr>
              </a:solidFill>
              <a:latin typeface="+mj-lt"/>
              <a:cs typeface="Arial" charset="0"/>
            </a:endParaRPr>
          </a:p>
          <a:p>
            <a:pPr marL="640080" lvl="1" indent="-308610">
              <a:lnSpc>
                <a:spcPct val="95000"/>
              </a:lnSpc>
              <a:spcBef>
                <a:spcPct val="0"/>
              </a:spcBef>
              <a:spcAft>
                <a:spcPts val="0"/>
              </a:spcAft>
              <a:buClr>
                <a:srgbClr val="606060"/>
              </a:buClr>
              <a:buFontTx/>
              <a:buChar char="•"/>
              <a:defRPr/>
            </a:pPr>
            <a:r>
              <a:rPr lang="en-US" sz="1800" dirty="0">
                <a:solidFill>
                  <a:schemeClr val="tx1">
                    <a:lumMod val="95000"/>
                    <a:lumOff val="5000"/>
                  </a:schemeClr>
                </a:solidFill>
                <a:latin typeface="+mj-lt"/>
                <a:cs typeface="Arial" charset="0"/>
              </a:rPr>
              <a:t>Developed by Google and later the Open Handset Alliance (OHA)</a:t>
            </a:r>
          </a:p>
          <a:p>
            <a:pPr marL="640080" lvl="1" indent="-308610">
              <a:lnSpc>
                <a:spcPct val="95000"/>
              </a:lnSpc>
              <a:spcBef>
                <a:spcPct val="0"/>
              </a:spcBef>
              <a:spcAft>
                <a:spcPts val="0"/>
              </a:spcAft>
              <a:buClr>
                <a:srgbClr val="606060"/>
              </a:buClr>
              <a:defRPr/>
            </a:pPr>
            <a:r>
              <a:rPr lang="en-US" sz="1800" dirty="0">
                <a:solidFill>
                  <a:schemeClr val="tx1">
                    <a:lumMod val="95000"/>
                    <a:lumOff val="5000"/>
                  </a:schemeClr>
                </a:solidFill>
                <a:latin typeface="+mj-lt"/>
                <a:cs typeface="Arial" charset="0"/>
              </a:rPr>
              <a:t>  Allows writing managed code in the Java language</a:t>
            </a:r>
          </a:p>
          <a:p>
            <a:pPr marL="640080" lvl="1" indent="-308610">
              <a:lnSpc>
                <a:spcPct val="95000"/>
              </a:lnSpc>
              <a:spcBef>
                <a:spcPct val="0"/>
              </a:spcBef>
              <a:spcAft>
                <a:spcPts val="0"/>
              </a:spcAft>
              <a:buClr>
                <a:srgbClr val="606060"/>
              </a:buClr>
              <a:buFontTx/>
              <a:buChar char="•"/>
              <a:defRPr/>
            </a:pPr>
            <a:endParaRPr lang="en-US" sz="1800" dirty="0">
              <a:solidFill>
                <a:schemeClr val="tx1">
                  <a:lumMod val="95000"/>
                  <a:lumOff val="5000"/>
                </a:schemeClr>
              </a:solidFill>
              <a:latin typeface="+mj-lt"/>
              <a:cs typeface="Arial" charset="0"/>
            </a:endParaRPr>
          </a:p>
          <a:p>
            <a:pPr marL="640080" lvl="1" indent="-308610">
              <a:lnSpc>
                <a:spcPct val="95000"/>
              </a:lnSpc>
              <a:spcBef>
                <a:spcPct val="0"/>
              </a:spcBef>
              <a:spcAft>
                <a:spcPts val="0"/>
              </a:spcAft>
              <a:buClr>
                <a:srgbClr val="606060"/>
              </a:buClr>
              <a:buFontTx/>
              <a:buChar char="•"/>
              <a:defRPr/>
            </a:pPr>
            <a:r>
              <a:rPr lang="en-US" sz="1800" dirty="0">
                <a:solidFill>
                  <a:schemeClr val="tx1">
                    <a:lumMod val="95000"/>
                    <a:lumOff val="5000"/>
                  </a:schemeClr>
                </a:solidFill>
                <a:latin typeface="+mj-lt"/>
                <a:cs typeface="Arial" charset="0"/>
              </a:rPr>
              <a:t>Android has its own virtual machine i.e. DVM(</a:t>
            </a:r>
            <a:r>
              <a:rPr lang="en-US" sz="1800" dirty="0" err="1">
                <a:solidFill>
                  <a:schemeClr val="tx1">
                    <a:lumMod val="95000"/>
                    <a:lumOff val="5000"/>
                  </a:schemeClr>
                </a:solidFill>
                <a:latin typeface="+mj-lt"/>
                <a:cs typeface="Arial" charset="0"/>
              </a:rPr>
              <a:t>Dalvik</a:t>
            </a:r>
            <a:r>
              <a:rPr lang="en-US" sz="1800" dirty="0">
                <a:solidFill>
                  <a:schemeClr val="tx1">
                    <a:lumMod val="95000"/>
                    <a:lumOff val="5000"/>
                  </a:schemeClr>
                </a:solidFill>
                <a:latin typeface="+mj-lt"/>
                <a:cs typeface="Arial" charset="0"/>
              </a:rPr>
              <a:t> Virtual Machine),which is used for executing the </a:t>
            </a:r>
            <a:r>
              <a:rPr lang="en-US" sz="1800">
                <a:solidFill>
                  <a:schemeClr val="tx1">
                    <a:lumMod val="95000"/>
                    <a:lumOff val="5000"/>
                  </a:schemeClr>
                </a:solidFill>
                <a:latin typeface="+mj-lt"/>
                <a:cs typeface="Arial" charset="0"/>
              </a:rPr>
              <a:t>android </a:t>
            </a:r>
            <a:r>
              <a:rPr lang="en-US" sz="1800" smtClean="0">
                <a:solidFill>
                  <a:schemeClr val="tx1">
                    <a:lumMod val="95000"/>
                    <a:lumOff val="5000"/>
                  </a:schemeClr>
                </a:solidFill>
                <a:latin typeface="+mj-lt"/>
                <a:cs typeface="Arial" charset="0"/>
              </a:rPr>
              <a:t>application.</a:t>
            </a:r>
            <a:endParaRPr lang="en-US" sz="1800" dirty="0">
              <a:solidFill>
                <a:schemeClr val="tx1">
                  <a:lumMod val="95000"/>
                  <a:lumOff val="5000"/>
                </a:schemeClr>
              </a:solidFill>
              <a:latin typeface="+mj-lt"/>
              <a:cs typeface="Arial" charset="0"/>
            </a:endParaRPr>
          </a:p>
          <a:p>
            <a:pPr marL="640080" lvl="1" indent="-308610">
              <a:lnSpc>
                <a:spcPct val="95000"/>
              </a:lnSpc>
              <a:spcBef>
                <a:spcPct val="0"/>
              </a:spcBef>
              <a:spcAft>
                <a:spcPts val="0"/>
              </a:spcAft>
              <a:buClr>
                <a:srgbClr val="606060"/>
              </a:buClr>
              <a:buFontTx/>
              <a:buChar char="•"/>
              <a:defRPr/>
            </a:pPr>
            <a:endParaRPr lang="en-US" sz="1800" dirty="0">
              <a:solidFill>
                <a:schemeClr val="tx1">
                  <a:lumMod val="95000"/>
                  <a:lumOff val="5000"/>
                </a:schemeClr>
              </a:solidFill>
              <a:latin typeface="+mj-lt"/>
              <a:cs typeface="Arial" charset="0"/>
            </a:endParaRPr>
          </a:p>
          <a:p>
            <a:pPr marL="640080" lvl="1" indent="-308610">
              <a:lnSpc>
                <a:spcPct val="95000"/>
              </a:lnSpc>
              <a:spcBef>
                <a:spcPct val="0"/>
              </a:spcBef>
              <a:spcAft>
                <a:spcPts val="0"/>
              </a:spcAft>
              <a:buClr>
                <a:srgbClr val="606060"/>
              </a:buClr>
              <a:buFontTx/>
              <a:buChar char="•"/>
              <a:defRPr/>
            </a:pPr>
            <a:r>
              <a:rPr lang="en-US" sz="1800" dirty="0">
                <a:solidFill>
                  <a:schemeClr val="tx1">
                    <a:lumMod val="95000"/>
                    <a:lumOff val="5000"/>
                  </a:schemeClr>
                </a:solidFill>
                <a:latin typeface="+mj-lt"/>
                <a:cs typeface="Arial" charset="0"/>
              </a:rPr>
              <a:t>Google purchased the initial developer of the software , android incorporated in 2005.</a:t>
            </a:r>
          </a:p>
          <a:p>
            <a:endParaRPr lang="en-US" sz="2000" dirty="0"/>
          </a:p>
        </p:txBody>
      </p:sp>
    </p:spTree>
    <p:extLst>
      <p:ext uri="{BB962C8B-B14F-4D97-AF65-F5344CB8AC3E}">
        <p14:creationId xmlns:p14="http://schemas.microsoft.com/office/powerpoint/2010/main" val="3459924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176528" y="573090"/>
            <a:ext cx="7894750" cy="5668869"/>
          </a:xfrm>
          <a:prstGeom prst="rect">
            <a:avLst/>
          </a:prstGeom>
          <a:noFill/>
        </p:spPr>
      </p:pic>
    </p:spTree>
    <p:extLst>
      <p:ext uri="{BB962C8B-B14F-4D97-AF65-F5344CB8AC3E}">
        <p14:creationId xmlns:p14="http://schemas.microsoft.com/office/powerpoint/2010/main" val="12044428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265</TotalTime>
  <Words>847</Words>
  <Application>Microsoft Office PowerPoint</Application>
  <PresentationFormat>Widescreen</PresentationFormat>
  <Paragraphs>116</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Garamond</vt:lpstr>
      <vt:lpstr>Times New Roman</vt:lpstr>
      <vt:lpstr>Wingdings</vt:lpstr>
      <vt:lpstr>Wingdings 2</vt:lpstr>
      <vt:lpstr>Organic</vt:lpstr>
      <vt:lpstr>ANDROID APPLICATION </vt:lpstr>
      <vt:lpstr>COMPANY PROFILE </vt:lpstr>
      <vt:lpstr>CONTINUE…</vt:lpstr>
      <vt:lpstr>LANUAGE: ANDROID(Java, XML &amp; SQLite)</vt:lpstr>
      <vt:lpstr>CONTINUE…</vt:lpstr>
      <vt:lpstr>CONTINUE… </vt:lpstr>
      <vt:lpstr>HISTORY OF ANDROID</vt:lpstr>
      <vt:lpstr>WHAT IS ANDROID?</vt:lpstr>
      <vt:lpstr>PowerPoint Presentation</vt:lpstr>
      <vt:lpstr>OPEN SOURCE</vt:lpstr>
      <vt:lpstr>ADVANTAGES/BENEFITS</vt:lpstr>
      <vt:lpstr>PROJECT DETAILS</vt:lpstr>
      <vt:lpstr>Getting Google Maps API Key</vt:lpstr>
      <vt:lpstr>PROJECT DESC</vt:lpstr>
      <vt:lpstr>DATA FLOW DIAGRAM</vt:lpstr>
      <vt:lpstr>OUTPUT: Initial App Screen</vt:lpstr>
      <vt:lpstr>Username, Password, API Root</vt:lpstr>
      <vt:lpstr>Local Network &amp; Interval</vt:lpstr>
      <vt:lpstr>Timeline &amp; Option Menu</vt:lpstr>
      <vt:lpstr>Status Activity</vt:lpstr>
      <vt:lpstr>Use of Counter</vt:lpstr>
      <vt:lpstr>Timeline View</vt:lpstr>
      <vt:lpstr>Notification View</vt:lpstr>
      <vt:lpstr>Yamba Client Website</vt:lpstr>
      <vt:lpstr>Yamba Site Status Update</vt:lpstr>
      <vt:lpstr>Delete Post</vt:lpstr>
      <vt:lpstr>WhereAmI</vt:lpstr>
      <vt:lpstr>Google Maps Integration</vt:lpstr>
      <vt:lpstr>FUTURE SCOPE</vt:lpstr>
      <vt:lpstr>CONCLUSION</vt:lpstr>
      <vt:lpstr>REFERENCE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APPLICATION </dc:title>
  <dc:creator>vijay sehgal</dc:creator>
  <cp:lastModifiedBy>vijay sehgal</cp:lastModifiedBy>
  <cp:revision>43</cp:revision>
  <dcterms:created xsi:type="dcterms:W3CDTF">2015-10-23T11:17:34Z</dcterms:created>
  <dcterms:modified xsi:type="dcterms:W3CDTF">2015-11-16T05:03:50Z</dcterms:modified>
</cp:coreProperties>
</file>