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65" r:id="rId13"/>
    <p:sldId id="271"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E24063-F809-C8D5-2DCA-59A8D1B552F7}" v="632" dt="2023-04-13T08:37:38.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128" b="1" strike="noStrike" spc="-1">
                <a:solidFill>
                  <a:srgbClr val="FFFFFF"/>
                </a:solidFill>
                <a:latin typeface="Calibri"/>
              </a:defRPr>
            </a:pPr>
            <a:r>
              <a:rPr lang="en-US" sz="2128" b="1" strike="noStrike" spc="-1">
                <a:solidFill>
                  <a:srgbClr val="FFFFFF"/>
                </a:solidFill>
                <a:latin typeface="Calibri"/>
              </a:rPr>
              <a:t>Training data</a:t>
            </a:r>
          </a:p>
        </c:rich>
      </c:tx>
      <c:overlay val="0"/>
      <c:spPr>
        <a:noFill/>
        <a:ln>
          <a:noFill/>
        </a:ln>
      </c:spPr>
    </c:title>
    <c:autoTitleDeleted val="0"/>
    <c:plotArea>
      <c:layout/>
      <c:pieChart>
        <c:varyColors val="1"/>
        <c:ser>
          <c:idx val="0"/>
          <c:order val="0"/>
          <c:tx>
            <c:strRef>
              <c:f>label 0</c:f>
              <c:strCache>
                <c:ptCount val="1"/>
                <c:pt idx="0">
                  <c:v>Training data distribution</c:v>
                </c:pt>
              </c:strCache>
            </c:strRef>
          </c:tx>
          <c:spPr>
            <a:solidFill>
              <a:srgbClr val="E84574"/>
            </a:solidFill>
            <a:ln>
              <a:noFill/>
            </a:ln>
          </c:spPr>
          <c:explosion val="1"/>
          <c:dPt>
            <c:idx val="0"/>
            <c:bubble3D val="0"/>
            <c:spPr>
              <a:gradFill>
                <a:gsLst>
                  <a:gs pos="0">
                    <a:srgbClr val="E84F79"/>
                  </a:gs>
                  <a:gs pos="100000">
                    <a:srgbClr val="D22858"/>
                  </a:gs>
                </a:gsLst>
                <a:lin ang="5400000"/>
              </a:gradFill>
              <a:ln>
                <a:noFill/>
              </a:ln>
            </c:spPr>
            <c:extLst>
              <c:ext xmlns:c16="http://schemas.microsoft.com/office/drawing/2014/chart" uri="{C3380CC4-5D6E-409C-BE32-E72D297353CC}">
                <c16:uniqueId val="{00000001-895E-4EB5-BD6C-FD86053333A7}"/>
              </c:ext>
            </c:extLst>
          </c:dPt>
          <c:dPt>
            <c:idx val="1"/>
            <c:bubble3D val="0"/>
            <c:spPr>
              <a:gradFill>
                <a:gsLst>
                  <a:gs pos="0">
                    <a:srgbClr val="7D92F2"/>
                  </a:gs>
                  <a:gs pos="100000">
                    <a:srgbClr val="506ADD"/>
                  </a:gs>
                </a:gsLst>
                <a:lin ang="5400000"/>
              </a:gradFill>
              <a:ln>
                <a:noFill/>
              </a:ln>
            </c:spPr>
            <c:extLst>
              <c:ext xmlns:c16="http://schemas.microsoft.com/office/drawing/2014/chart" uri="{C3380CC4-5D6E-409C-BE32-E72D297353CC}">
                <c16:uniqueId val="{00000003-895E-4EB5-BD6C-FD86053333A7}"/>
              </c:ext>
            </c:extLst>
          </c:dPt>
          <c:dPt>
            <c:idx val="2"/>
            <c:bubble3D val="0"/>
            <c:spPr>
              <a:gradFill>
                <a:gsLst>
                  <a:gs pos="0">
                    <a:srgbClr val="98C46E"/>
                  </a:gs>
                  <a:gs pos="100000">
                    <a:srgbClr val="7BAB4E"/>
                  </a:gs>
                </a:gsLst>
                <a:lin ang="5400000"/>
              </a:gradFill>
              <a:ln>
                <a:noFill/>
              </a:ln>
            </c:spPr>
            <c:extLst>
              <c:ext xmlns:c16="http://schemas.microsoft.com/office/drawing/2014/chart" uri="{C3380CC4-5D6E-409C-BE32-E72D297353CC}">
                <c16:uniqueId val="{00000005-895E-4EB5-BD6C-FD86053333A7}"/>
              </c:ext>
            </c:extLst>
          </c:dPt>
          <c:dPt>
            <c:idx val="3"/>
            <c:bubble3D val="0"/>
            <c:spPr>
              <a:gradFill>
                <a:gsLst>
                  <a:gs pos="0">
                    <a:srgbClr val="EE8A61"/>
                  </a:gs>
                  <a:gs pos="100000">
                    <a:srgbClr val="DB6735"/>
                  </a:gs>
                </a:gsLst>
                <a:lin ang="5400000"/>
              </a:gradFill>
              <a:ln>
                <a:noFill/>
              </a:ln>
            </c:spPr>
            <c:extLst>
              <c:ext xmlns:c16="http://schemas.microsoft.com/office/drawing/2014/chart" uri="{C3380CC4-5D6E-409C-BE32-E72D297353CC}">
                <c16:uniqueId val="{00000007-895E-4EB5-BD6C-FD86053333A7}"/>
              </c:ext>
            </c:extLst>
          </c:dPt>
          <c:dLbls>
            <c:spPr>
              <a:noFill/>
              <a:ln>
                <a:noFill/>
              </a:ln>
              <a:effectLst/>
            </c:spPr>
            <c:dLblPos val="inEnd"/>
            <c:showLegendKey val="0"/>
            <c:showVal val="0"/>
            <c:showCatName val="0"/>
            <c:showSerName val="0"/>
            <c:showPercent val="1"/>
            <c:showBubbleSize val="1"/>
            <c:showLeaderLines val="0"/>
            <c:extLst>
              <c:ext xmlns:c15="http://schemas.microsoft.com/office/drawing/2012/chart" uri="{CE6537A1-D6FC-4f65-9D91-7224C49458BB}"/>
            </c:extLst>
          </c:dLbls>
          <c:cat>
            <c:strRef>
              <c:f>categories</c:f>
              <c:strCache>
                <c:ptCount val="4"/>
                <c:pt idx="0">
                  <c:v>Happy</c:v>
                </c:pt>
                <c:pt idx="1">
                  <c:v>Sad</c:v>
                </c:pt>
                <c:pt idx="2">
                  <c:v>Neutral</c:v>
                </c:pt>
                <c:pt idx="3">
                  <c:v>Surprise</c:v>
                </c:pt>
              </c:strCache>
            </c:strRef>
          </c:cat>
          <c:val>
            <c:numRef>
              <c:f>0</c:f>
              <c:numCache>
                <c:formatCode>General</c:formatCode>
                <c:ptCount val="4"/>
                <c:pt idx="0">
                  <c:v>26.31</c:v>
                </c:pt>
                <c:pt idx="1">
                  <c:v>26.35</c:v>
                </c:pt>
                <c:pt idx="2">
                  <c:v>26.32</c:v>
                </c:pt>
                <c:pt idx="3">
                  <c:v>21</c:v>
                </c:pt>
              </c:numCache>
            </c:numRef>
          </c:val>
          <c:extLst>
            <c:ext xmlns:c16="http://schemas.microsoft.com/office/drawing/2014/chart" uri="{C3380CC4-5D6E-409C-BE32-E72D297353CC}">
              <c16:uniqueId val="{00000008-895E-4EB5-BD6C-FD86053333A7}"/>
            </c:ext>
          </c:extLst>
        </c:ser>
        <c:dLbls>
          <c:showLegendKey val="0"/>
          <c:showVal val="0"/>
          <c:showCatName val="0"/>
          <c:showSerName val="0"/>
          <c:showPercent val="0"/>
          <c:showBubbleSize val="0"/>
          <c:showLeaderLines val="0"/>
        </c:dLbls>
        <c:firstSliceAng val="0"/>
      </c:pieChart>
      <c:spPr>
        <a:noFill/>
        <a:ln>
          <a:noFill/>
        </a:ln>
      </c:spPr>
    </c:plotArea>
    <c:legend>
      <c:legendPos val="b"/>
      <c:overlay val="0"/>
      <c:spPr>
        <a:noFill/>
        <a:ln>
          <a:noFill/>
        </a:ln>
      </c:spPr>
      <c:txPr>
        <a:bodyPr/>
        <a:lstStyle/>
        <a:p>
          <a:pPr>
            <a:defRPr sz="1197" b="0" strike="noStrike" spc="-1">
              <a:solidFill>
                <a:srgbClr val="FFFFFF"/>
              </a:solidFill>
              <a:latin typeface="Calibri"/>
            </a:defRPr>
          </a:pPr>
          <a:endParaRPr lang="en-US"/>
        </a:p>
      </c:txPr>
    </c:legend>
    <c:plotVisOnly val="1"/>
    <c:dispBlanksAs val="gap"/>
    <c:showDLblsOverMax val="1"/>
  </c:chart>
  <c:spPr>
    <a:noFill/>
    <a:ln>
      <a:noFill/>
    </a:ln>
  </c:sp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128" b="1" strike="noStrike" spc="-1">
                <a:solidFill>
                  <a:srgbClr val="FFFFFF"/>
                </a:solidFill>
                <a:latin typeface="Calibri"/>
              </a:defRPr>
            </a:pPr>
            <a:r>
              <a:rPr lang="en-US" sz="2128" b="1" strike="noStrike" spc="-1">
                <a:solidFill>
                  <a:srgbClr val="FFFFFF"/>
                </a:solidFill>
                <a:latin typeface="Calibri"/>
              </a:rPr>
              <a:t>Validation data</a:t>
            </a:r>
          </a:p>
        </c:rich>
      </c:tx>
      <c:overlay val="0"/>
      <c:spPr>
        <a:noFill/>
        <a:ln>
          <a:noFill/>
        </a:ln>
      </c:spPr>
    </c:title>
    <c:autoTitleDeleted val="0"/>
    <c:plotArea>
      <c:layout/>
      <c:pieChart>
        <c:varyColors val="1"/>
        <c:ser>
          <c:idx val="0"/>
          <c:order val="0"/>
          <c:tx>
            <c:strRef>
              <c:f>label 0</c:f>
              <c:strCache>
                <c:ptCount val="1"/>
                <c:pt idx="0">
                  <c:v>Validation data distribution</c:v>
                </c:pt>
              </c:strCache>
            </c:strRef>
          </c:tx>
          <c:spPr>
            <a:solidFill>
              <a:srgbClr val="E84574"/>
            </a:solidFill>
            <a:ln>
              <a:noFill/>
            </a:ln>
          </c:spPr>
          <c:dPt>
            <c:idx val="0"/>
            <c:bubble3D val="0"/>
            <c:spPr>
              <a:gradFill>
                <a:gsLst>
                  <a:gs pos="0">
                    <a:srgbClr val="E84F79"/>
                  </a:gs>
                  <a:gs pos="100000">
                    <a:srgbClr val="D22858"/>
                  </a:gs>
                </a:gsLst>
                <a:lin ang="5400000"/>
              </a:gradFill>
              <a:ln>
                <a:noFill/>
              </a:ln>
            </c:spPr>
            <c:extLst>
              <c:ext xmlns:c16="http://schemas.microsoft.com/office/drawing/2014/chart" uri="{C3380CC4-5D6E-409C-BE32-E72D297353CC}">
                <c16:uniqueId val="{00000001-21E3-4DF4-98CE-F56E39D05A31}"/>
              </c:ext>
            </c:extLst>
          </c:dPt>
          <c:dPt>
            <c:idx val="1"/>
            <c:bubble3D val="0"/>
            <c:spPr>
              <a:gradFill>
                <a:gsLst>
                  <a:gs pos="0">
                    <a:srgbClr val="7D92F2"/>
                  </a:gs>
                  <a:gs pos="100000">
                    <a:srgbClr val="506ADD"/>
                  </a:gs>
                </a:gsLst>
                <a:lin ang="5400000"/>
              </a:gradFill>
              <a:ln>
                <a:noFill/>
              </a:ln>
            </c:spPr>
            <c:extLst>
              <c:ext xmlns:c16="http://schemas.microsoft.com/office/drawing/2014/chart" uri="{C3380CC4-5D6E-409C-BE32-E72D297353CC}">
                <c16:uniqueId val="{00000003-21E3-4DF4-98CE-F56E39D05A31}"/>
              </c:ext>
            </c:extLst>
          </c:dPt>
          <c:dPt>
            <c:idx val="2"/>
            <c:bubble3D val="0"/>
            <c:spPr>
              <a:gradFill>
                <a:gsLst>
                  <a:gs pos="0">
                    <a:srgbClr val="98C46E"/>
                  </a:gs>
                  <a:gs pos="100000">
                    <a:srgbClr val="7BAB4E"/>
                  </a:gs>
                </a:gsLst>
                <a:lin ang="5400000"/>
              </a:gradFill>
              <a:ln>
                <a:noFill/>
              </a:ln>
            </c:spPr>
            <c:extLst>
              <c:ext xmlns:c16="http://schemas.microsoft.com/office/drawing/2014/chart" uri="{C3380CC4-5D6E-409C-BE32-E72D297353CC}">
                <c16:uniqueId val="{00000005-21E3-4DF4-98CE-F56E39D05A31}"/>
              </c:ext>
            </c:extLst>
          </c:dPt>
          <c:dPt>
            <c:idx val="3"/>
            <c:bubble3D val="0"/>
            <c:spPr>
              <a:gradFill>
                <a:gsLst>
                  <a:gs pos="0">
                    <a:srgbClr val="EE8A61"/>
                  </a:gs>
                  <a:gs pos="100000">
                    <a:srgbClr val="DB6735"/>
                  </a:gs>
                </a:gsLst>
                <a:lin ang="5400000"/>
              </a:gradFill>
              <a:ln>
                <a:noFill/>
              </a:ln>
            </c:spPr>
            <c:extLst>
              <c:ext xmlns:c16="http://schemas.microsoft.com/office/drawing/2014/chart" uri="{C3380CC4-5D6E-409C-BE32-E72D297353CC}">
                <c16:uniqueId val="{00000007-21E3-4DF4-98CE-F56E39D05A31}"/>
              </c:ext>
            </c:extLst>
          </c:dPt>
          <c:dLbls>
            <c:spPr>
              <a:noFill/>
              <a:ln>
                <a:noFill/>
              </a:ln>
              <a:effectLst/>
            </c:spPr>
            <c:dLblPos val="inEnd"/>
            <c:showLegendKey val="0"/>
            <c:showVal val="0"/>
            <c:showCatName val="0"/>
            <c:showSerName val="0"/>
            <c:showPercent val="1"/>
            <c:showBubbleSize val="1"/>
            <c:showLeaderLines val="0"/>
            <c:extLst>
              <c:ext xmlns:c15="http://schemas.microsoft.com/office/drawing/2012/chart" uri="{CE6537A1-D6FC-4f65-9D91-7224C49458BB}"/>
            </c:extLst>
          </c:dLbls>
          <c:cat>
            <c:strRef>
              <c:f>categories</c:f>
              <c:strCache>
                <c:ptCount val="4"/>
                <c:pt idx="0">
                  <c:v>Happy</c:v>
                </c:pt>
                <c:pt idx="1">
                  <c:v>Sad</c:v>
                </c:pt>
                <c:pt idx="2">
                  <c:v>Neutral</c:v>
                </c:pt>
                <c:pt idx="3">
                  <c:v>Surprise</c:v>
                </c:pt>
              </c:strCache>
            </c:strRef>
          </c:cat>
          <c:val>
            <c:numRef>
              <c:f>0</c:f>
              <c:numCache>
                <c:formatCode>General</c:formatCode>
                <c:ptCount val="4"/>
                <c:pt idx="0">
                  <c:v>36.659999999999997</c:v>
                </c:pt>
                <c:pt idx="1">
                  <c:v>22.88</c:v>
                </c:pt>
                <c:pt idx="2">
                  <c:v>24.43</c:v>
                </c:pt>
                <c:pt idx="3">
                  <c:v>16.010000000000002</c:v>
                </c:pt>
              </c:numCache>
            </c:numRef>
          </c:val>
          <c:extLst>
            <c:ext xmlns:c16="http://schemas.microsoft.com/office/drawing/2014/chart" uri="{C3380CC4-5D6E-409C-BE32-E72D297353CC}">
              <c16:uniqueId val="{00000008-21E3-4DF4-98CE-F56E39D05A31}"/>
            </c:ext>
          </c:extLst>
        </c:ser>
        <c:dLbls>
          <c:showLegendKey val="0"/>
          <c:showVal val="0"/>
          <c:showCatName val="0"/>
          <c:showSerName val="0"/>
          <c:showPercent val="0"/>
          <c:showBubbleSize val="0"/>
          <c:showLeaderLines val="0"/>
        </c:dLbls>
        <c:firstSliceAng val="0"/>
      </c:pieChart>
      <c:spPr>
        <a:noFill/>
        <a:ln>
          <a:noFill/>
        </a:ln>
      </c:spPr>
    </c:plotArea>
    <c:legend>
      <c:legendPos val="b"/>
      <c:overlay val="0"/>
      <c:spPr>
        <a:noFill/>
        <a:ln>
          <a:noFill/>
        </a:ln>
      </c:spPr>
      <c:txPr>
        <a:bodyPr/>
        <a:lstStyle/>
        <a:p>
          <a:pPr>
            <a:defRPr sz="1197" b="0" strike="noStrike" spc="-1">
              <a:solidFill>
                <a:srgbClr val="FFFFFF"/>
              </a:solidFill>
              <a:latin typeface="Calibri"/>
            </a:defRPr>
          </a:pPr>
          <a:endParaRPr lang="en-US"/>
        </a:p>
      </c:txPr>
    </c:legend>
    <c:plotVisOnly val="1"/>
    <c:dispBlanksAs val="gap"/>
    <c:showDLblsOverMax val="1"/>
  </c:chart>
  <c:spPr>
    <a:noFill/>
    <a:ln>
      <a:noFill/>
    </a:ln>
  </c:sp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2128" b="1" strike="noStrike" spc="-1">
                <a:solidFill>
                  <a:srgbClr val="FFFFFF"/>
                </a:solidFill>
                <a:latin typeface="Calibri"/>
              </a:defRPr>
            </a:pPr>
            <a:r>
              <a:rPr lang="en-US" sz="2128" b="1" strike="noStrike" spc="-1">
                <a:solidFill>
                  <a:srgbClr val="FFFFFF"/>
                </a:solidFill>
                <a:latin typeface="Calibri"/>
              </a:rPr>
              <a:t>Testing data </a:t>
            </a:r>
          </a:p>
        </c:rich>
      </c:tx>
      <c:overlay val="0"/>
      <c:spPr>
        <a:noFill/>
        <a:ln>
          <a:noFill/>
        </a:ln>
      </c:spPr>
    </c:title>
    <c:autoTitleDeleted val="0"/>
    <c:plotArea>
      <c:layout/>
      <c:pieChart>
        <c:varyColors val="1"/>
        <c:ser>
          <c:idx val="0"/>
          <c:order val="0"/>
          <c:tx>
            <c:strRef>
              <c:f>label 0</c:f>
              <c:strCache>
                <c:ptCount val="1"/>
                <c:pt idx="0">
                  <c:v>Testing data </c:v>
                </c:pt>
              </c:strCache>
            </c:strRef>
          </c:tx>
          <c:spPr>
            <a:solidFill>
              <a:srgbClr val="E84574"/>
            </a:solidFill>
            <a:ln>
              <a:noFill/>
            </a:ln>
          </c:spPr>
          <c:dPt>
            <c:idx val="0"/>
            <c:bubble3D val="0"/>
            <c:spPr>
              <a:gradFill>
                <a:gsLst>
                  <a:gs pos="0">
                    <a:srgbClr val="E84F79"/>
                  </a:gs>
                  <a:gs pos="100000">
                    <a:srgbClr val="D22858"/>
                  </a:gs>
                </a:gsLst>
                <a:lin ang="5400000"/>
              </a:gradFill>
              <a:ln>
                <a:noFill/>
              </a:ln>
            </c:spPr>
            <c:extLst>
              <c:ext xmlns:c16="http://schemas.microsoft.com/office/drawing/2014/chart" uri="{C3380CC4-5D6E-409C-BE32-E72D297353CC}">
                <c16:uniqueId val="{00000001-5315-4C9C-A238-A52F17511F8E}"/>
              </c:ext>
            </c:extLst>
          </c:dPt>
          <c:dPt>
            <c:idx val="1"/>
            <c:bubble3D val="0"/>
            <c:spPr>
              <a:gradFill>
                <a:gsLst>
                  <a:gs pos="0">
                    <a:srgbClr val="7D92F2"/>
                  </a:gs>
                  <a:gs pos="100000">
                    <a:srgbClr val="506ADD"/>
                  </a:gs>
                </a:gsLst>
                <a:lin ang="5400000"/>
              </a:gradFill>
              <a:ln>
                <a:noFill/>
              </a:ln>
            </c:spPr>
            <c:extLst>
              <c:ext xmlns:c16="http://schemas.microsoft.com/office/drawing/2014/chart" uri="{C3380CC4-5D6E-409C-BE32-E72D297353CC}">
                <c16:uniqueId val="{00000003-5315-4C9C-A238-A52F17511F8E}"/>
              </c:ext>
            </c:extLst>
          </c:dPt>
          <c:dPt>
            <c:idx val="2"/>
            <c:bubble3D val="0"/>
            <c:spPr>
              <a:gradFill>
                <a:gsLst>
                  <a:gs pos="0">
                    <a:srgbClr val="98C46E"/>
                  </a:gs>
                  <a:gs pos="100000">
                    <a:srgbClr val="7BAB4E"/>
                  </a:gs>
                </a:gsLst>
                <a:lin ang="5400000"/>
              </a:gradFill>
              <a:ln>
                <a:noFill/>
              </a:ln>
            </c:spPr>
            <c:extLst>
              <c:ext xmlns:c16="http://schemas.microsoft.com/office/drawing/2014/chart" uri="{C3380CC4-5D6E-409C-BE32-E72D297353CC}">
                <c16:uniqueId val="{00000005-5315-4C9C-A238-A52F17511F8E}"/>
              </c:ext>
            </c:extLst>
          </c:dPt>
          <c:dPt>
            <c:idx val="3"/>
            <c:bubble3D val="0"/>
            <c:spPr>
              <a:gradFill>
                <a:gsLst>
                  <a:gs pos="0">
                    <a:srgbClr val="EE8A61"/>
                  </a:gs>
                  <a:gs pos="100000">
                    <a:srgbClr val="DB6735"/>
                  </a:gs>
                </a:gsLst>
                <a:lin ang="5400000"/>
              </a:gradFill>
              <a:ln>
                <a:noFill/>
              </a:ln>
            </c:spPr>
            <c:extLst>
              <c:ext xmlns:c16="http://schemas.microsoft.com/office/drawing/2014/chart" uri="{C3380CC4-5D6E-409C-BE32-E72D297353CC}">
                <c16:uniqueId val="{00000007-5315-4C9C-A238-A52F17511F8E}"/>
              </c:ext>
            </c:extLst>
          </c:dPt>
          <c:dLbls>
            <c:spPr>
              <a:noFill/>
              <a:ln>
                <a:noFill/>
              </a:ln>
              <a:effectLst/>
            </c:spPr>
            <c:dLblPos val="inEnd"/>
            <c:showLegendKey val="0"/>
            <c:showVal val="0"/>
            <c:showCatName val="0"/>
            <c:showSerName val="0"/>
            <c:showPercent val="1"/>
            <c:showBubbleSize val="1"/>
            <c:showLeaderLines val="0"/>
            <c:extLst>
              <c:ext xmlns:c15="http://schemas.microsoft.com/office/drawing/2012/chart" uri="{CE6537A1-D6FC-4f65-9D91-7224C49458BB}"/>
            </c:extLst>
          </c:dLbls>
          <c:cat>
            <c:strRef>
              <c:f>categories</c:f>
              <c:strCache>
                <c:ptCount val="4"/>
                <c:pt idx="0">
                  <c:v>Happy</c:v>
                </c:pt>
                <c:pt idx="1">
                  <c:v>Sad</c:v>
                </c:pt>
                <c:pt idx="2">
                  <c:v>Neutral</c:v>
                </c:pt>
                <c:pt idx="3">
                  <c:v>Surprise</c:v>
                </c:pt>
              </c:strCache>
            </c:strRef>
          </c:cat>
          <c:val>
            <c:numRef>
              <c:f>0</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8-5315-4C9C-A238-A52F17511F8E}"/>
            </c:ext>
          </c:extLst>
        </c:ser>
        <c:dLbls>
          <c:showLegendKey val="0"/>
          <c:showVal val="0"/>
          <c:showCatName val="0"/>
          <c:showSerName val="0"/>
          <c:showPercent val="0"/>
          <c:showBubbleSize val="0"/>
          <c:showLeaderLines val="0"/>
        </c:dLbls>
        <c:firstSliceAng val="0"/>
      </c:pieChart>
      <c:spPr>
        <a:noFill/>
        <a:ln>
          <a:noFill/>
        </a:ln>
      </c:spPr>
    </c:plotArea>
    <c:legend>
      <c:legendPos val="b"/>
      <c:overlay val="0"/>
      <c:spPr>
        <a:noFill/>
        <a:ln>
          <a:noFill/>
        </a:ln>
      </c:spPr>
      <c:txPr>
        <a:bodyPr/>
        <a:lstStyle/>
        <a:p>
          <a:pPr>
            <a:defRPr sz="1197" b="0" strike="noStrike" spc="-1">
              <a:solidFill>
                <a:srgbClr val="FFFFFF"/>
              </a:solidFill>
              <a:latin typeface="Calibri"/>
            </a:defRPr>
          </a:pPr>
          <a:endParaRPr lang="en-US"/>
        </a:p>
      </c:txPr>
    </c:legend>
    <c:plotVisOnly val="1"/>
    <c:dispBlanksAs val="gap"/>
    <c:showDLblsOverMax val="1"/>
  </c:chart>
  <c:spPr>
    <a:noFill/>
    <a:ln>
      <a:noFill/>
    </a:ln>
  </c:spPr>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FFFFFF"/>
                </a:solidFill>
                <a:latin typeface="Calibri"/>
              </a:rPr>
              <a:t>Click to move the slide</a:t>
            </a:r>
          </a:p>
        </p:txBody>
      </p:sp>
      <p:sp>
        <p:nvSpPr>
          <p:cNvPr id="128" name="PlaceHolder 2"/>
          <p:cNvSpPr>
            <a:spLocks noGrp="1"/>
          </p:cNvSpPr>
          <p:nvPr>
            <p:ph type="body"/>
          </p:nvPr>
        </p:nvSpPr>
        <p:spPr>
          <a:xfrm>
            <a:off x="756000" y="5078520"/>
            <a:ext cx="6047640" cy="4811040"/>
          </a:xfrm>
          <a:prstGeom prst="rect">
            <a:avLst/>
          </a:prstGeom>
        </p:spPr>
        <p:txBody>
          <a:bodyPr lIns="0" tIns="0" rIns="0" bIns="0"/>
          <a:lstStyle/>
          <a:p>
            <a:r>
              <a:rPr lang="en-HK" sz="2000" b="0" strike="noStrike" spc="-1">
                <a:latin typeface="Arial"/>
              </a:rPr>
              <a:t>Click to edit the notes format</a:t>
            </a:r>
          </a:p>
        </p:txBody>
      </p:sp>
      <p:sp>
        <p:nvSpPr>
          <p:cNvPr id="129" name="PlaceHolder 3"/>
          <p:cNvSpPr>
            <a:spLocks noGrp="1"/>
          </p:cNvSpPr>
          <p:nvPr>
            <p:ph type="hdr"/>
          </p:nvPr>
        </p:nvSpPr>
        <p:spPr>
          <a:xfrm>
            <a:off x="0" y="0"/>
            <a:ext cx="3280680" cy="534240"/>
          </a:xfrm>
          <a:prstGeom prst="rect">
            <a:avLst/>
          </a:prstGeom>
        </p:spPr>
        <p:txBody>
          <a:bodyPr lIns="0" tIns="0" rIns="0" bIns="0"/>
          <a:lstStyle/>
          <a:p>
            <a:r>
              <a:rPr lang="en-HK" sz="1400" b="0" strike="noStrike" spc="-1">
                <a:latin typeface="Times New Roman"/>
              </a:rPr>
              <a:t> </a:t>
            </a:r>
          </a:p>
        </p:txBody>
      </p:sp>
      <p:sp>
        <p:nvSpPr>
          <p:cNvPr id="130" name="PlaceHolder 4"/>
          <p:cNvSpPr>
            <a:spLocks noGrp="1"/>
          </p:cNvSpPr>
          <p:nvPr>
            <p:ph type="dt"/>
          </p:nvPr>
        </p:nvSpPr>
        <p:spPr>
          <a:xfrm>
            <a:off x="4278960" y="0"/>
            <a:ext cx="3280680" cy="534240"/>
          </a:xfrm>
          <a:prstGeom prst="rect">
            <a:avLst/>
          </a:prstGeom>
        </p:spPr>
        <p:txBody>
          <a:bodyPr lIns="0" tIns="0" rIns="0" bIns="0"/>
          <a:lstStyle/>
          <a:p>
            <a:pPr algn="r"/>
            <a:r>
              <a:rPr lang="en-HK" sz="1400" b="0" strike="noStrike" spc="-1">
                <a:latin typeface="Times New Roman"/>
              </a:rPr>
              <a:t> </a:t>
            </a:r>
          </a:p>
        </p:txBody>
      </p:sp>
      <p:sp>
        <p:nvSpPr>
          <p:cNvPr id="131" name="PlaceHolder 5"/>
          <p:cNvSpPr>
            <a:spLocks noGrp="1"/>
          </p:cNvSpPr>
          <p:nvPr>
            <p:ph type="ftr"/>
          </p:nvPr>
        </p:nvSpPr>
        <p:spPr>
          <a:xfrm>
            <a:off x="0" y="10157400"/>
            <a:ext cx="3280680" cy="534240"/>
          </a:xfrm>
          <a:prstGeom prst="rect">
            <a:avLst/>
          </a:prstGeom>
        </p:spPr>
        <p:txBody>
          <a:bodyPr lIns="0" tIns="0" rIns="0" bIns="0" anchor="b"/>
          <a:lstStyle/>
          <a:p>
            <a:r>
              <a:rPr lang="en-HK" sz="1400" b="0" strike="noStrike" spc="-1">
                <a:latin typeface="Times New Roman"/>
              </a:rPr>
              <a:t> </a:t>
            </a:r>
          </a:p>
        </p:txBody>
      </p:sp>
      <p:sp>
        <p:nvSpPr>
          <p:cNvPr id="132" name="PlaceHolder 6"/>
          <p:cNvSpPr>
            <a:spLocks noGrp="1"/>
          </p:cNvSpPr>
          <p:nvPr>
            <p:ph type="sldNum"/>
          </p:nvPr>
        </p:nvSpPr>
        <p:spPr>
          <a:xfrm>
            <a:off x="4278960" y="10157400"/>
            <a:ext cx="3280680" cy="534240"/>
          </a:xfrm>
          <a:prstGeom prst="rect">
            <a:avLst/>
          </a:prstGeom>
        </p:spPr>
        <p:txBody>
          <a:bodyPr lIns="0" tIns="0" rIns="0" bIns="0" anchor="b"/>
          <a:lstStyle/>
          <a:p>
            <a:pPr algn="r"/>
            <a:fld id="{AD204760-5CBF-4B59-88D6-E0FE9980F67E}" type="slidenum">
              <a:rPr lang="en-HK" sz="1400" b="0" strike="noStrike" spc="-1">
                <a:latin typeface="Times New Roman"/>
              </a:rPr>
              <a:t>‹#›</a:t>
            </a:fld>
            <a:endParaRPr lang="en-HK"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PlaceHolder 1"/>
          <p:cNvSpPr>
            <a:spLocks noGrp="1" noRot="1" noChangeAspect="1"/>
          </p:cNvSpPr>
          <p:nvPr>
            <p:ph type="sldImg"/>
          </p:nvPr>
        </p:nvSpPr>
        <p:spPr>
          <a:xfrm>
            <a:off x="685800" y="1143000"/>
            <a:ext cx="5486400" cy="3086100"/>
          </a:xfrm>
          <a:prstGeom prst="rect">
            <a:avLst/>
          </a:prstGeom>
        </p:spPr>
      </p:sp>
      <p:sp>
        <p:nvSpPr>
          <p:cNvPr id="371" name="PlaceHolder 2"/>
          <p:cNvSpPr>
            <a:spLocks noGrp="1"/>
          </p:cNvSpPr>
          <p:nvPr>
            <p:ph type="body"/>
          </p:nvPr>
        </p:nvSpPr>
        <p:spPr>
          <a:xfrm>
            <a:off x="685800" y="4400640"/>
            <a:ext cx="5486040" cy="3600000"/>
          </a:xfrm>
          <a:prstGeom prst="rect">
            <a:avLst/>
          </a:prstGeom>
        </p:spPr>
        <p:txBody>
          <a:bodyPr/>
          <a:lstStyle/>
          <a:p>
            <a:endParaRPr lang="en-HK" sz="2000" b="0" strike="noStrike" spc="-1">
              <a:latin typeface="Arial"/>
            </a:endParaRPr>
          </a:p>
        </p:txBody>
      </p:sp>
      <p:sp>
        <p:nvSpPr>
          <p:cNvPr id="372" name="TextShape 3"/>
          <p:cNvSpPr txBox="1"/>
          <p:nvPr/>
        </p:nvSpPr>
        <p:spPr>
          <a:xfrm>
            <a:off x="3884760" y="8685360"/>
            <a:ext cx="2971440" cy="458280"/>
          </a:xfrm>
          <a:prstGeom prst="rect">
            <a:avLst/>
          </a:prstGeom>
          <a:noFill/>
          <a:ln>
            <a:noFill/>
          </a:ln>
        </p:spPr>
        <p:txBody>
          <a:bodyPr anchor="b"/>
          <a:lstStyle/>
          <a:p>
            <a:pPr algn="r">
              <a:lnSpc>
                <a:spcPct val="100000"/>
              </a:lnSpc>
            </a:pPr>
            <a:fld id="{02B9EC0F-7553-46B6-8ACA-A9BD7077EE6B}" type="slidenum">
              <a:rPr lang="en-HK" sz="1200" b="0" strike="noStrike" spc="-1">
                <a:latin typeface="Times New Roman"/>
              </a:rPr>
              <a:t>1</a:t>
            </a:fld>
            <a:endParaRPr lang="en-HK"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latin typeface="Calibri"/>
                <a:cs typeface="Calibri"/>
              </a:rPr>
              <a:t>We try custom built mode. I try to combine VGG16 </a:t>
            </a:r>
            <a:r>
              <a:rPr lang="en-US" dirty="0">
                <a:cs typeface="Arial"/>
              </a:rPr>
              <a:t>architecture with simple input (grayscale). </a:t>
            </a:r>
          </a:p>
          <a:p>
            <a:endParaRPr lang="en-US" dirty="0">
              <a:latin typeface="Arial"/>
              <a:cs typeface="Arial"/>
            </a:endParaRPr>
          </a:p>
          <a:p>
            <a:r>
              <a:rPr lang="en-US" dirty="0">
                <a:latin typeface="Arial"/>
                <a:cs typeface="Arial"/>
              </a:rPr>
              <a:t>Train a model with learning rate = 0.0005,</a:t>
            </a:r>
            <a:r>
              <a:rPr lang="en-US" dirty="0">
                <a:cs typeface="Arial"/>
              </a:rPr>
              <a:t> use the Adam optimizer and train in 20 epochs</a:t>
            </a:r>
          </a:p>
          <a:p>
            <a:endParaRPr lang="en-US" dirty="0">
              <a:cs typeface="Arial"/>
            </a:endParaRPr>
          </a:p>
          <a:p>
            <a:r>
              <a:rPr lang="en-US" dirty="0">
                <a:cs typeface="Arial"/>
              </a:rPr>
              <a:t>Then we plot the result and found the train accuracy and validation are not overfitting, and the test accuracy can reach 75%</a:t>
            </a:r>
          </a:p>
          <a:p>
            <a:endParaRPr lang="en-US" dirty="0">
              <a:cs typeface="Arial"/>
            </a:endParaRPr>
          </a:p>
          <a:p>
            <a:endParaRPr lang="en-US" dirty="0">
              <a:cs typeface="Arial"/>
            </a:endParaRPr>
          </a:p>
          <a:p>
            <a:endParaRPr lang="en-US" dirty="0">
              <a:cs typeface="Arial"/>
            </a:endParaRPr>
          </a:p>
        </p:txBody>
      </p:sp>
      <p:sp>
        <p:nvSpPr>
          <p:cNvPr id="4" name="Slide Number Placeholder 3"/>
          <p:cNvSpPr>
            <a:spLocks noGrp="1"/>
          </p:cNvSpPr>
          <p:nvPr>
            <p:ph type="sldNum"/>
          </p:nvPr>
        </p:nvSpPr>
        <p:spPr/>
        <p:txBody>
          <a:bodyPr/>
          <a:lstStyle/>
          <a:p>
            <a:pPr algn="r"/>
            <a:fld id="{AD204760-5CBF-4B59-88D6-E0FE9980F67E}" type="slidenum">
              <a:rPr lang="en-HK" sz="1400" b="0" strike="noStrike" spc="-1">
                <a:latin typeface="Times New Roman"/>
              </a:rPr>
              <a:t>10</a:t>
            </a:fld>
            <a:endParaRPr lang="en-HK" sz="1400" b="0" strike="noStrike" spc="-1">
              <a:latin typeface="Times New Roman"/>
            </a:endParaRPr>
          </a:p>
        </p:txBody>
      </p:sp>
    </p:spTree>
    <p:extLst>
      <p:ext uri="{BB962C8B-B14F-4D97-AF65-F5344CB8AC3E}">
        <p14:creationId xmlns:p14="http://schemas.microsoft.com/office/powerpoint/2010/main" val="1792959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latin typeface="Calibri"/>
                <a:cs typeface="Calibri"/>
              </a:rPr>
              <a:t>The model performance can be improve, therefore, I try to modify the CNN </a:t>
            </a:r>
            <a:r>
              <a:rPr lang="en-US" dirty="0">
                <a:cs typeface="Arial"/>
              </a:rPr>
              <a:t>architecture and train the model with class weights.</a:t>
            </a:r>
          </a:p>
          <a:p>
            <a:endParaRPr lang="en-US" dirty="0">
              <a:cs typeface="Arial"/>
            </a:endParaRPr>
          </a:p>
          <a:p>
            <a:r>
              <a:rPr lang="en-US" dirty="0">
                <a:cs typeface="Arial"/>
              </a:rPr>
              <a:t>Finally, by tunning learning rate, class weighting, and training epochs, I can achieve a not bad result for sad and neutral class classification. </a:t>
            </a:r>
          </a:p>
          <a:p>
            <a:endParaRPr lang="en-US" dirty="0">
              <a:cs typeface="Arial"/>
            </a:endParaRPr>
          </a:p>
        </p:txBody>
      </p:sp>
      <p:sp>
        <p:nvSpPr>
          <p:cNvPr id="4" name="Slide Number Placeholder 3"/>
          <p:cNvSpPr>
            <a:spLocks noGrp="1"/>
          </p:cNvSpPr>
          <p:nvPr>
            <p:ph type="sldNum"/>
          </p:nvPr>
        </p:nvSpPr>
        <p:spPr/>
        <p:txBody>
          <a:bodyPr/>
          <a:lstStyle/>
          <a:p>
            <a:pPr algn="r"/>
            <a:fld id="{AD204760-5CBF-4B59-88D6-E0FE9980F67E}" type="slidenum">
              <a:rPr lang="en-HK" sz="1400" b="0" strike="noStrike" spc="-1">
                <a:latin typeface="Times New Roman"/>
              </a:rPr>
              <a:t>11</a:t>
            </a:fld>
            <a:endParaRPr lang="en-HK" sz="1400" b="0" strike="noStrike" spc="-1">
              <a:latin typeface="Times New Roman"/>
            </a:endParaRPr>
          </a:p>
        </p:txBody>
      </p:sp>
    </p:spTree>
    <p:extLst>
      <p:ext uri="{BB962C8B-B14F-4D97-AF65-F5344CB8AC3E}">
        <p14:creationId xmlns:p14="http://schemas.microsoft.com/office/powerpoint/2010/main" val="1614426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latin typeface="Calibri"/>
                <a:cs typeface="Calibri"/>
              </a:rPr>
              <a:t>In summary, </a:t>
            </a:r>
            <a:endParaRPr lang="en-US">
              <a:latin typeface="Calibri"/>
              <a:cs typeface="Calibri"/>
            </a:endParaRPr>
          </a:p>
          <a:p>
            <a:endParaRPr lang="en-US" dirty="0">
              <a:latin typeface="Calibri"/>
              <a:cs typeface="Calibri"/>
            </a:endParaRPr>
          </a:p>
          <a:p>
            <a:r>
              <a:rPr lang="en-US" dirty="0">
                <a:latin typeface="Calibri"/>
                <a:cs typeface="Calibri"/>
              </a:rPr>
              <a:t>Transfer learning and custom built model can detect the facial emotion but cannot classify some class very well. Such as sad and neutral class.</a:t>
            </a:r>
          </a:p>
          <a:p>
            <a:endParaRPr lang="en-US" dirty="0">
              <a:latin typeface="Calibri"/>
              <a:cs typeface="Calibri"/>
            </a:endParaRPr>
          </a:p>
          <a:p>
            <a:r>
              <a:rPr lang="en-US" dirty="0">
                <a:latin typeface="Calibri"/>
                <a:cs typeface="Calibri"/>
              </a:rPr>
              <a:t>Beside tunning the learning rate, optimizer and training epochs,</a:t>
            </a:r>
          </a:p>
          <a:p>
            <a:r>
              <a:rPr lang="en-US" dirty="0">
                <a:latin typeface="Calibri"/>
                <a:cs typeface="Calibri"/>
              </a:rPr>
              <a:t>For pre-trained model, we can use fine-tune technique.</a:t>
            </a:r>
          </a:p>
          <a:p>
            <a:r>
              <a:rPr lang="en-US" dirty="0">
                <a:latin typeface="Calibri"/>
                <a:cs typeface="Calibri"/>
              </a:rPr>
              <a:t>For custom built model, we can use class weighting .</a:t>
            </a:r>
          </a:p>
          <a:p>
            <a:endParaRPr lang="en-US" dirty="0">
              <a:latin typeface="Calibri"/>
              <a:cs typeface="Calibri"/>
            </a:endParaRPr>
          </a:p>
        </p:txBody>
      </p:sp>
      <p:sp>
        <p:nvSpPr>
          <p:cNvPr id="4" name="Slide Number Placeholder 3"/>
          <p:cNvSpPr>
            <a:spLocks noGrp="1"/>
          </p:cNvSpPr>
          <p:nvPr>
            <p:ph type="sldNum"/>
          </p:nvPr>
        </p:nvSpPr>
        <p:spPr/>
        <p:txBody>
          <a:bodyPr/>
          <a:lstStyle/>
          <a:p>
            <a:pPr algn="r"/>
            <a:fld id="{AD204760-5CBF-4B59-88D6-E0FE9980F67E}" type="slidenum">
              <a:rPr lang="en-HK" sz="1400" b="0" strike="noStrike" spc="-1">
                <a:latin typeface="Times New Roman"/>
              </a:rPr>
              <a:t>12</a:t>
            </a:fld>
            <a:endParaRPr lang="en-HK" sz="1400" b="0" strike="noStrike" spc="-1">
              <a:latin typeface="Times New Roman"/>
            </a:endParaRPr>
          </a:p>
        </p:txBody>
      </p:sp>
    </p:spTree>
    <p:extLst>
      <p:ext uri="{BB962C8B-B14F-4D97-AF65-F5344CB8AC3E}">
        <p14:creationId xmlns:p14="http://schemas.microsoft.com/office/powerpoint/2010/main" val="848193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cs typeface="Arial"/>
              </a:rPr>
              <a:t>Of cause, we have another method help to increase model performance, such as </a:t>
            </a:r>
          </a:p>
          <a:p>
            <a:r>
              <a:rPr lang="en-US" dirty="0">
                <a:cs typeface="Arial"/>
              </a:rPr>
              <a:t>Increase the size of the dataset. A larger dataset can help the model learn more diverse features</a:t>
            </a:r>
          </a:p>
          <a:p>
            <a:r>
              <a:rPr lang="en-US" dirty="0">
                <a:cs typeface="Arial"/>
              </a:rPr>
              <a:t>ensemble learning, which combining the predictions of multiple models to improve the overall accuracy. </a:t>
            </a:r>
            <a:endParaRPr lang="en-US" dirty="0"/>
          </a:p>
          <a:p>
            <a:r>
              <a:rPr lang="en-US" dirty="0">
                <a:cs typeface="Arial"/>
              </a:rPr>
              <a:t>calculate the entropy of the images, which is a measure of the randomness or complexity of the image, remove unused data in the dataset</a:t>
            </a:r>
          </a:p>
          <a:p>
            <a:endParaRPr lang="en-US" dirty="0">
              <a:cs typeface="Arial"/>
            </a:endParaRPr>
          </a:p>
          <a:p>
            <a:r>
              <a:rPr lang="en-US" dirty="0">
                <a:cs typeface="Arial"/>
              </a:rPr>
              <a:t>Fairness and Bias Mitigation: Facial emotion detection systems can be biased due to factors such as demographic imbalances in the training data or the use of facial features that are more prominent in certain ethnic or racial groups. To address these issues, techniques such as data balancing, feature selection, and adversarial training can be used to improve fairness and mitigate bias in the facial emotion detection system.</a:t>
            </a:r>
            <a:endParaRPr lang="en-US" dirty="0"/>
          </a:p>
          <a:p>
            <a:endParaRPr lang="en-US" dirty="0">
              <a:cs typeface="Arial"/>
            </a:endParaRPr>
          </a:p>
          <a:p>
            <a:r>
              <a:rPr lang="en-US" dirty="0">
                <a:cs typeface="Arial"/>
              </a:rPr>
              <a:t>Image statistics</a:t>
            </a:r>
          </a:p>
          <a:p>
            <a:r>
              <a:rPr lang="en-US" dirty="0">
                <a:cs typeface="Arial"/>
              </a:rPr>
              <a:t>Next, you calculate the entropy of the images, which is a measure of the randomness or complexity of the image. You find that the entropy of the images is relatively low, indicating that the images may be too simple or lack diversity in terms of facial expressions, poses, or backgrounds. This can make it more difficult for the model to learn the complex features that are necessary for accurate facial emotion detection.</a:t>
            </a:r>
          </a:p>
        </p:txBody>
      </p:sp>
      <p:sp>
        <p:nvSpPr>
          <p:cNvPr id="4" name="Slide Number Placeholder 3"/>
          <p:cNvSpPr>
            <a:spLocks noGrp="1"/>
          </p:cNvSpPr>
          <p:nvPr>
            <p:ph type="sldNum"/>
          </p:nvPr>
        </p:nvSpPr>
        <p:spPr/>
        <p:txBody>
          <a:bodyPr/>
          <a:lstStyle/>
          <a:p>
            <a:pPr algn="r"/>
            <a:fld id="{AD204760-5CBF-4B59-88D6-E0FE9980F67E}" type="slidenum">
              <a:rPr lang="en-HK" sz="1400" b="0" strike="noStrike" spc="-1">
                <a:latin typeface="Times New Roman"/>
              </a:rPr>
              <a:t>13</a:t>
            </a:fld>
            <a:endParaRPr lang="en-HK" sz="1400" b="0" strike="noStrike" spc="-1">
              <a:latin typeface="Times New Roman"/>
            </a:endParaRPr>
          </a:p>
        </p:txBody>
      </p:sp>
    </p:spTree>
    <p:extLst>
      <p:ext uri="{BB962C8B-B14F-4D97-AF65-F5344CB8AC3E}">
        <p14:creationId xmlns:p14="http://schemas.microsoft.com/office/powerpoint/2010/main" val="92878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noRot="1" noChangeAspect="1"/>
          </p:cNvSpPr>
          <p:nvPr>
            <p:ph type="sldImg"/>
          </p:nvPr>
        </p:nvSpPr>
        <p:spPr>
          <a:xfrm>
            <a:off x="685800" y="1143000"/>
            <a:ext cx="5486400" cy="3086100"/>
          </a:xfrm>
          <a:prstGeom prst="rect">
            <a:avLst/>
          </a:prstGeom>
        </p:spPr>
      </p:sp>
      <p:sp>
        <p:nvSpPr>
          <p:cNvPr id="386" name="PlaceHolder 2"/>
          <p:cNvSpPr>
            <a:spLocks noGrp="1"/>
          </p:cNvSpPr>
          <p:nvPr>
            <p:ph type="body"/>
          </p:nvPr>
        </p:nvSpPr>
        <p:spPr>
          <a:xfrm>
            <a:off x="685800" y="4400640"/>
            <a:ext cx="5486040" cy="3600000"/>
          </a:xfrm>
          <a:prstGeom prst="rect">
            <a:avLst/>
          </a:prstGeom>
        </p:spPr>
        <p:txBody>
          <a:bodyPr/>
          <a:lstStyle/>
          <a:p>
            <a:r>
              <a:rPr lang="en-HK" spc="-1" dirty="0">
                <a:cs typeface="Arial"/>
              </a:rPr>
              <a:t>Challenge </a:t>
            </a:r>
            <a:r>
              <a:rPr lang="en-HK" sz="2000" spc="-1" dirty="0">
                <a:latin typeface="Arial"/>
                <a:cs typeface="Arial"/>
              </a:rPr>
              <a:t>on real time detection</a:t>
            </a:r>
          </a:p>
          <a:p>
            <a:endParaRPr lang="en-HK" sz="2000" spc="-1" dirty="0">
              <a:latin typeface="Arial"/>
              <a:cs typeface="Arial"/>
            </a:endParaRPr>
          </a:p>
          <a:p>
            <a:r>
              <a:rPr lang="en-HK" sz="2000" spc="-1" dirty="0">
                <a:latin typeface="Arial"/>
                <a:cs typeface="Arial"/>
              </a:rPr>
              <a:t>Customer service</a:t>
            </a:r>
          </a:p>
          <a:p>
            <a:r>
              <a:rPr lang="en-HK" sz="2000" spc="-1" dirty="0">
                <a:latin typeface="Arial"/>
                <a:cs typeface="Arial"/>
              </a:rPr>
              <a:t>Heathcare</a:t>
            </a:r>
          </a:p>
          <a:p>
            <a:endParaRPr lang="en-HK" sz="2000" spc="-1" dirty="0">
              <a:latin typeface="Arial"/>
              <a:cs typeface="Arial"/>
            </a:endParaRPr>
          </a:p>
          <a:p>
            <a:endParaRPr lang="en-HK" sz="2000" spc="-1" dirty="0">
              <a:latin typeface="Arial"/>
              <a:cs typeface="Arial"/>
            </a:endParaRPr>
          </a:p>
        </p:txBody>
      </p:sp>
      <p:sp>
        <p:nvSpPr>
          <p:cNvPr id="387" name="TextShape 3"/>
          <p:cNvSpPr txBox="1"/>
          <p:nvPr/>
        </p:nvSpPr>
        <p:spPr>
          <a:xfrm>
            <a:off x="3884760" y="8685360"/>
            <a:ext cx="2971440" cy="458280"/>
          </a:xfrm>
          <a:prstGeom prst="rect">
            <a:avLst/>
          </a:prstGeom>
          <a:noFill/>
          <a:ln>
            <a:noFill/>
          </a:ln>
        </p:spPr>
        <p:txBody>
          <a:bodyPr anchor="b"/>
          <a:lstStyle/>
          <a:p>
            <a:pPr algn="r">
              <a:lnSpc>
                <a:spcPct val="100000"/>
              </a:lnSpc>
            </a:pPr>
            <a:fld id="{70F6DC63-124E-4331-BC72-D289A75F4D24}" type="slidenum">
              <a:rPr lang="en-HK" sz="1200" b="0" strike="noStrike" spc="-1">
                <a:latin typeface="Times New Roman"/>
              </a:rPr>
              <a:t>14</a:t>
            </a:fld>
            <a:endParaRPr lang="en-HK"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PlaceHolder 1"/>
          <p:cNvSpPr>
            <a:spLocks noGrp="1" noRot="1" noChangeAspect="1"/>
          </p:cNvSpPr>
          <p:nvPr>
            <p:ph type="sldImg"/>
          </p:nvPr>
        </p:nvSpPr>
        <p:spPr>
          <a:xfrm>
            <a:off x="685800" y="1143000"/>
            <a:ext cx="5486400" cy="3086100"/>
          </a:xfrm>
          <a:prstGeom prst="rect">
            <a:avLst/>
          </a:prstGeom>
        </p:spPr>
      </p:sp>
      <p:sp>
        <p:nvSpPr>
          <p:cNvPr id="389" name="PlaceHolder 2"/>
          <p:cNvSpPr>
            <a:spLocks noGrp="1"/>
          </p:cNvSpPr>
          <p:nvPr>
            <p:ph type="body"/>
          </p:nvPr>
        </p:nvSpPr>
        <p:spPr>
          <a:xfrm>
            <a:off x="685800" y="4400640"/>
            <a:ext cx="5486040" cy="3600000"/>
          </a:xfrm>
          <a:prstGeom prst="rect">
            <a:avLst/>
          </a:prstGeom>
        </p:spPr>
        <p:txBody>
          <a:bodyPr/>
          <a:lstStyle/>
          <a:p>
            <a:endParaRPr lang="en-HK" sz="2000" b="0" strike="noStrike" spc="-1">
              <a:latin typeface="Arial"/>
            </a:endParaRPr>
          </a:p>
        </p:txBody>
      </p:sp>
      <p:sp>
        <p:nvSpPr>
          <p:cNvPr id="390" name="TextShape 3"/>
          <p:cNvSpPr txBox="1"/>
          <p:nvPr/>
        </p:nvSpPr>
        <p:spPr>
          <a:xfrm>
            <a:off x="3884760" y="8685360"/>
            <a:ext cx="2971440" cy="458280"/>
          </a:xfrm>
          <a:prstGeom prst="rect">
            <a:avLst/>
          </a:prstGeom>
          <a:noFill/>
          <a:ln>
            <a:noFill/>
          </a:ln>
        </p:spPr>
        <p:txBody>
          <a:bodyPr anchor="b"/>
          <a:lstStyle/>
          <a:p>
            <a:pPr algn="r">
              <a:lnSpc>
                <a:spcPct val="100000"/>
              </a:lnSpc>
            </a:pPr>
            <a:fld id="{361658D8-7BA8-4047-A593-2AA231B4DE44}" type="slidenum">
              <a:rPr lang="en-HK" sz="1200" b="0" strike="noStrike" spc="-1">
                <a:latin typeface="Times New Roman"/>
              </a:rPr>
              <a:t>15</a:t>
            </a:fld>
            <a:endParaRPr lang="en-HK"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latin typeface="Calibri"/>
                <a:cs typeface="Calibri"/>
              </a:rPr>
              <a:t>Before we start, I want to give you some background information on facial emotion detection. </a:t>
            </a:r>
          </a:p>
          <a:p>
            <a:endParaRPr lang="en-US" dirty="0">
              <a:latin typeface="Calibri"/>
              <a:cs typeface="Calibri"/>
            </a:endParaRPr>
          </a:p>
          <a:p>
            <a:r>
              <a:rPr lang="en-US" dirty="0">
                <a:latin typeface="Calibri"/>
                <a:cs typeface="Calibri"/>
              </a:rPr>
              <a:t>Facial expressions are an important aspect of human communication and play a significant role in express emotions.</a:t>
            </a:r>
          </a:p>
          <a:p>
            <a:r>
              <a:rPr lang="en-US" dirty="0">
                <a:latin typeface="Calibri"/>
                <a:cs typeface="Calibri"/>
              </a:rPr>
              <a:t>Research has shown that up to 55% of emotional exchanges through facial expressions.</a:t>
            </a:r>
          </a:p>
          <a:p>
            <a:r>
              <a:rPr lang="en-US" dirty="0">
                <a:latin typeface="Calibri"/>
                <a:cs typeface="Calibri"/>
              </a:rPr>
              <a:t>So that, the ability to recognize facial expressions is crucial for effective communication and understanding of emotions.</a:t>
            </a:r>
          </a:p>
          <a:p>
            <a:endParaRPr lang="en-US" dirty="0">
              <a:latin typeface="Calibri"/>
              <a:cs typeface="Calibri"/>
            </a:endParaRPr>
          </a:p>
          <a:p>
            <a:r>
              <a:rPr lang="en-US" dirty="0">
                <a:latin typeface="Calibri"/>
                <a:cs typeface="Calibri"/>
              </a:rPr>
              <a:t>In our project, we will create a deep learning model that can classify multiple classes of facial expressions, such as happy, sad, neutral and surprise.</a:t>
            </a:r>
          </a:p>
          <a:p>
            <a:endParaRPr lang="en-US" dirty="0">
              <a:latin typeface="Calibri"/>
              <a:cs typeface="Calibri"/>
            </a:endParaRPr>
          </a:p>
          <a:p>
            <a:r>
              <a:rPr lang="en-US" dirty="0">
                <a:latin typeface="Calibri"/>
                <a:cs typeface="Calibri"/>
              </a:rPr>
              <a:t>We can help create more emotionally intelligent machines and improve human-machine interactions in a variety of settings.</a:t>
            </a:r>
          </a:p>
          <a:p>
            <a:endParaRPr lang="en-US" dirty="0">
              <a:latin typeface="Calibri"/>
              <a:cs typeface="Calibri"/>
            </a:endParaRPr>
          </a:p>
          <a:p>
            <a:endParaRPr lang="en-US" dirty="0">
              <a:latin typeface="Calibri"/>
              <a:cs typeface="Calibri"/>
            </a:endParaRPr>
          </a:p>
          <a:p>
            <a:endParaRPr lang="en-US" dirty="0">
              <a:latin typeface="Calibri"/>
              <a:cs typeface="Calibri"/>
            </a:endParaRPr>
          </a:p>
        </p:txBody>
      </p:sp>
      <p:sp>
        <p:nvSpPr>
          <p:cNvPr id="4" name="Slide Number Placeholder 3"/>
          <p:cNvSpPr>
            <a:spLocks noGrp="1"/>
          </p:cNvSpPr>
          <p:nvPr>
            <p:ph type="sldNum"/>
          </p:nvPr>
        </p:nvSpPr>
        <p:spPr/>
        <p:txBody>
          <a:bodyPr/>
          <a:lstStyle/>
          <a:p>
            <a:pPr algn="r"/>
            <a:fld id="{AD204760-5CBF-4B59-88D6-E0FE9980F67E}" type="slidenum">
              <a:rPr lang="en-HK" sz="1400" b="0" strike="noStrike" spc="-1">
                <a:latin typeface="Times New Roman"/>
              </a:rPr>
              <a:t>2</a:t>
            </a:fld>
            <a:endParaRPr lang="en-HK" sz="1400" b="0" strike="noStrike" spc="-1">
              <a:latin typeface="Times New Roman"/>
            </a:endParaRPr>
          </a:p>
        </p:txBody>
      </p:sp>
    </p:spTree>
    <p:extLst>
      <p:ext uri="{BB962C8B-B14F-4D97-AF65-F5344CB8AC3E}">
        <p14:creationId xmlns:p14="http://schemas.microsoft.com/office/powerpoint/2010/main" val="2607260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cs typeface="Arial"/>
              </a:rPr>
              <a:t>Nowadays, the development of facial emotion detection technology has many potential applications.</a:t>
            </a:r>
          </a:p>
          <a:p>
            <a:r>
              <a:rPr lang="en-US" dirty="0">
                <a:cs typeface="Arial"/>
              </a:rPr>
              <a:t>Including in healthcare, education, marketing and entertainment.</a:t>
            </a:r>
          </a:p>
          <a:p>
            <a:r>
              <a:rPr lang="en-US" dirty="0">
                <a:cs typeface="Arial"/>
              </a:rPr>
              <a:t>For example, monitor and diagnose emotional disorders, such as depression and anxiety.</a:t>
            </a:r>
          </a:p>
          <a:p>
            <a:r>
              <a:rPr lang="en-US" dirty="0">
                <a:cs typeface="Arial"/>
              </a:rPr>
              <a:t>Improve the emotional engagement of students in online learning environments</a:t>
            </a:r>
          </a:p>
          <a:p>
            <a:r>
              <a:rPr lang="en-US" dirty="0">
                <a:cs typeface="Arial"/>
              </a:rPr>
              <a:t>On the mobile device / camera, smile detection.</a:t>
            </a:r>
          </a:p>
          <a:p>
            <a:endParaRPr lang="en-US" dirty="0">
              <a:cs typeface="Arial"/>
            </a:endParaRPr>
          </a:p>
          <a:p>
            <a:r>
              <a:rPr lang="en-US" dirty="0">
                <a:cs typeface="Arial"/>
              </a:rPr>
              <a:t>These are the application of the facial emotion detection.</a:t>
            </a:r>
          </a:p>
        </p:txBody>
      </p:sp>
      <p:sp>
        <p:nvSpPr>
          <p:cNvPr id="4" name="Slide Number Placeholder 3"/>
          <p:cNvSpPr>
            <a:spLocks noGrp="1"/>
          </p:cNvSpPr>
          <p:nvPr>
            <p:ph type="sldNum"/>
          </p:nvPr>
        </p:nvSpPr>
        <p:spPr/>
        <p:txBody>
          <a:bodyPr/>
          <a:lstStyle/>
          <a:p>
            <a:pPr algn="r"/>
            <a:fld id="{AD204760-5CBF-4B59-88D6-E0FE9980F67E}" type="slidenum">
              <a:rPr lang="en-HK" sz="1400" b="0" strike="noStrike" spc="-1">
                <a:latin typeface="Times New Roman"/>
              </a:rPr>
              <a:t>3</a:t>
            </a:fld>
            <a:endParaRPr lang="en-HK" sz="1400" b="0" strike="noStrike" spc="-1">
              <a:latin typeface="Times New Roman"/>
            </a:endParaRPr>
          </a:p>
        </p:txBody>
      </p:sp>
    </p:spTree>
    <p:extLst>
      <p:ext uri="{BB962C8B-B14F-4D97-AF65-F5344CB8AC3E}">
        <p14:creationId xmlns:p14="http://schemas.microsoft.com/office/powerpoint/2010/main" val="3167712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latin typeface="Calibri"/>
                <a:cs typeface="Calibri"/>
              </a:rPr>
              <a:t>In this project, we are going to find out the most effective algorithms and techniques for recognizing and classifying emotions.</a:t>
            </a:r>
          </a:p>
          <a:p>
            <a:endParaRPr lang="en-US" dirty="0">
              <a:latin typeface="Calibri"/>
              <a:cs typeface="Calibri"/>
            </a:endParaRPr>
          </a:p>
          <a:p>
            <a:r>
              <a:rPr lang="en-US" dirty="0">
                <a:latin typeface="Calibri"/>
                <a:cs typeface="Calibri"/>
              </a:rPr>
              <a:t>Also we will address bias and fairness concerns and improve the accuracy and performance of facial emotion detection system</a:t>
            </a:r>
          </a:p>
        </p:txBody>
      </p:sp>
      <p:sp>
        <p:nvSpPr>
          <p:cNvPr id="4" name="Slide Number Placeholder 3"/>
          <p:cNvSpPr>
            <a:spLocks noGrp="1"/>
          </p:cNvSpPr>
          <p:nvPr>
            <p:ph type="sldNum"/>
          </p:nvPr>
        </p:nvSpPr>
        <p:spPr/>
        <p:txBody>
          <a:bodyPr/>
          <a:lstStyle/>
          <a:p>
            <a:pPr algn="r"/>
            <a:fld id="{AD204760-5CBF-4B59-88D6-E0FE9980F67E}" type="slidenum">
              <a:rPr lang="en-HK" sz="1400" b="0" strike="noStrike" spc="-1">
                <a:latin typeface="Times New Roman"/>
              </a:rPr>
              <a:t>4</a:t>
            </a:fld>
            <a:endParaRPr lang="en-HK" sz="1400" b="0" strike="noStrike" spc="-1">
              <a:latin typeface="Times New Roman"/>
            </a:endParaRPr>
          </a:p>
        </p:txBody>
      </p:sp>
    </p:spTree>
    <p:extLst>
      <p:ext uri="{BB962C8B-B14F-4D97-AF65-F5344CB8AC3E}">
        <p14:creationId xmlns:p14="http://schemas.microsoft.com/office/powerpoint/2010/main" val="1755632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PlaceHolder 1"/>
          <p:cNvSpPr>
            <a:spLocks noGrp="1" noRot="1" noChangeAspect="1"/>
          </p:cNvSpPr>
          <p:nvPr>
            <p:ph type="sldImg"/>
          </p:nvPr>
        </p:nvSpPr>
        <p:spPr>
          <a:xfrm>
            <a:off x="685800" y="1143000"/>
            <a:ext cx="5486400" cy="3086100"/>
          </a:xfrm>
          <a:prstGeom prst="rect">
            <a:avLst/>
          </a:prstGeom>
        </p:spPr>
      </p:sp>
      <p:sp>
        <p:nvSpPr>
          <p:cNvPr id="374" name="PlaceHolder 2"/>
          <p:cNvSpPr>
            <a:spLocks noGrp="1"/>
          </p:cNvSpPr>
          <p:nvPr>
            <p:ph type="body"/>
          </p:nvPr>
        </p:nvSpPr>
        <p:spPr>
          <a:xfrm>
            <a:off x="685800" y="4400640"/>
            <a:ext cx="5486040" cy="3600000"/>
          </a:xfrm>
          <a:prstGeom prst="rect">
            <a:avLst/>
          </a:prstGeom>
        </p:spPr>
        <p:txBody>
          <a:bodyPr/>
          <a:lstStyle/>
          <a:p>
            <a:r>
              <a:rPr lang="en-HK" sz="2000" spc="-1" dirty="0">
                <a:latin typeface="Arial"/>
                <a:cs typeface="Arial"/>
              </a:rPr>
              <a:t>Before we design the model, we need to do data exploration to analysing and visualizing data to understand about its characteristic, distributions and relationships.</a:t>
            </a:r>
          </a:p>
          <a:p>
            <a:r>
              <a:rPr lang="en-HK" sz="2000" spc="-1" dirty="0">
                <a:latin typeface="Arial"/>
                <a:cs typeface="Arial"/>
              </a:rPr>
              <a:t>It </a:t>
            </a:r>
            <a:r>
              <a:rPr lang="en-HK" sz="2000" spc="-1" dirty="0" err="1">
                <a:latin typeface="Arial"/>
                <a:cs typeface="Arial"/>
              </a:rPr>
              <a:t>i</a:t>
            </a:r>
            <a:r>
              <a:rPr lang="en-HK" sz="2000" spc="-1" dirty="0">
                <a:latin typeface="Arial"/>
                <a:cs typeface="Arial"/>
              </a:rPr>
              <a:t> an important step helps identify patterns, outliers, and potential issues with the data.</a:t>
            </a:r>
          </a:p>
          <a:p>
            <a:r>
              <a:rPr lang="en-HK" sz="2000" spc="-1" dirty="0">
                <a:latin typeface="Arial"/>
                <a:cs typeface="Arial"/>
              </a:rPr>
              <a:t>By using data exploration can gain a better understanding of the data and its characteristics, and make more informed decisions about data modelling and analysis.</a:t>
            </a:r>
          </a:p>
          <a:p>
            <a:endParaRPr lang="en-HK" sz="2000" spc="-1" dirty="0">
              <a:latin typeface="Arial"/>
              <a:cs typeface="Arial"/>
            </a:endParaRPr>
          </a:p>
          <a:p>
            <a:r>
              <a:rPr lang="en-HK" sz="2000" spc="-1" dirty="0">
                <a:latin typeface="Arial"/>
                <a:cs typeface="Arial"/>
              </a:rPr>
              <a:t>Than we will try to build a model and evaluate model performance. After tuning the model, we will make a final decision for the model solution</a:t>
            </a:r>
          </a:p>
        </p:txBody>
      </p:sp>
      <p:sp>
        <p:nvSpPr>
          <p:cNvPr id="375" name="TextShape 3"/>
          <p:cNvSpPr txBox="1"/>
          <p:nvPr/>
        </p:nvSpPr>
        <p:spPr>
          <a:xfrm>
            <a:off x="3884760" y="8685360"/>
            <a:ext cx="2971440" cy="458280"/>
          </a:xfrm>
          <a:prstGeom prst="rect">
            <a:avLst/>
          </a:prstGeom>
          <a:noFill/>
          <a:ln>
            <a:noFill/>
          </a:ln>
        </p:spPr>
        <p:txBody>
          <a:bodyPr anchor="b"/>
          <a:lstStyle/>
          <a:p>
            <a:pPr algn="r">
              <a:lnSpc>
                <a:spcPct val="100000"/>
              </a:lnSpc>
            </a:pPr>
            <a:fld id="{B9652752-DAF7-40A0-BD5D-4E14B412B2ED}" type="slidenum">
              <a:rPr lang="en-HK" sz="1200" b="0" strike="noStrike" spc="-1">
                <a:latin typeface="Times New Roman"/>
              </a:rPr>
              <a:t>5</a:t>
            </a:fld>
            <a:endParaRPr lang="en-HK"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PlaceHolder 1"/>
          <p:cNvSpPr>
            <a:spLocks noGrp="1" noRot="1" noChangeAspect="1"/>
          </p:cNvSpPr>
          <p:nvPr>
            <p:ph type="sldImg"/>
          </p:nvPr>
        </p:nvSpPr>
        <p:spPr>
          <a:xfrm>
            <a:off x="685800" y="1143000"/>
            <a:ext cx="5486400" cy="3086100"/>
          </a:xfrm>
          <a:prstGeom prst="rect">
            <a:avLst/>
          </a:prstGeom>
        </p:spPr>
      </p:sp>
      <p:sp>
        <p:nvSpPr>
          <p:cNvPr id="377" name="PlaceHolder 2"/>
          <p:cNvSpPr>
            <a:spLocks noGrp="1"/>
          </p:cNvSpPr>
          <p:nvPr>
            <p:ph type="body"/>
          </p:nvPr>
        </p:nvSpPr>
        <p:spPr>
          <a:xfrm>
            <a:off x="685800" y="4400640"/>
            <a:ext cx="5486040" cy="3600000"/>
          </a:xfrm>
          <a:prstGeom prst="rect">
            <a:avLst/>
          </a:prstGeom>
        </p:spPr>
        <p:txBody>
          <a:bodyPr/>
          <a:lstStyle/>
          <a:p>
            <a:r>
              <a:rPr lang="en-HK" sz="2000" spc="-1" dirty="0">
                <a:latin typeface="Arial"/>
                <a:cs typeface="Arial"/>
              </a:rPr>
              <a:t>First step is data exploration:</a:t>
            </a:r>
          </a:p>
          <a:p>
            <a:r>
              <a:rPr lang="en-HK" sz="2000" spc="-1" dirty="0">
                <a:latin typeface="Arial"/>
                <a:cs typeface="Arial"/>
              </a:rPr>
              <a:t>We can observe common patterns of facial expressions include:</a:t>
            </a:r>
          </a:p>
          <a:p>
            <a:r>
              <a:rPr lang="en-HK" sz="2000" spc="-1" dirty="0">
                <a:latin typeface="Arial"/>
                <a:cs typeface="Arial"/>
              </a:rPr>
              <a:t>Mouthing – movements of the lips and mouth, such as opening, closing, smiling</a:t>
            </a:r>
            <a:endParaRPr lang="en-HK" dirty="0"/>
          </a:p>
          <a:p>
            <a:r>
              <a:rPr lang="en-HK" sz="2000" spc="-1" dirty="0">
                <a:latin typeface="Arial"/>
                <a:cs typeface="Arial"/>
              </a:rPr>
              <a:t>Eyebrows – movements of the eyebrows, such as raising, lowering, or furrowing</a:t>
            </a:r>
          </a:p>
          <a:p>
            <a:r>
              <a:rPr lang="en-HK" sz="2000" spc="-1" dirty="0">
                <a:latin typeface="Arial"/>
                <a:cs typeface="Arial"/>
              </a:rPr>
              <a:t>Cheek – movements of the cheeks, such as dimpling, puffing, or wrinkling</a:t>
            </a:r>
          </a:p>
          <a:p>
            <a:endParaRPr lang="en-HK" sz="2000" spc="-1" dirty="0">
              <a:latin typeface="Arial"/>
              <a:cs typeface="Arial"/>
            </a:endParaRPr>
          </a:p>
          <a:p>
            <a:r>
              <a:rPr lang="en-HK" sz="2000" spc="-1" dirty="0">
                <a:latin typeface="Arial"/>
                <a:cs typeface="Arial"/>
              </a:rPr>
              <a:t>For example:</a:t>
            </a:r>
          </a:p>
          <a:p>
            <a:r>
              <a:rPr lang="en-HK" sz="2000" spc="-1" dirty="0">
                <a:latin typeface="Arial"/>
                <a:cs typeface="Arial"/>
              </a:rPr>
              <a:t>The patterns of happy: the corners of the mouth are turn up and upper teeth may slightly visible. Cheek raised and wrinkles around the cheek, also the eyebrows slightly raised</a:t>
            </a:r>
          </a:p>
          <a:p>
            <a:r>
              <a:rPr lang="en-HK" sz="2000" spc="-1" dirty="0">
                <a:latin typeface="Arial"/>
                <a:cs typeface="Arial"/>
              </a:rPr>
              <a:t>The patterns of sad: Furrowed eyebrows, they are often pulled down. The eyelids may be drooping and lowered, the corners of the mouth are turned down, sometimes may be loss of symmetry between the left and right sides of the face</a:t>
            </a:r>
          </a:p>
          <a:p>
            <a:r>
              <a:rPr lang="en-HK" sz="2000" spc="-1" dirty="0">
                <a:latin typeface="Arial"/>
                <a:cs typeface="Arial"/>
              </a:rPr>
              <a:t>The patterns of neutral: the face is generally symmetrical, relaxed facial muscles, no particular tension or activity. The mouth is closed.</a:t>
            </a:r>
          </a:p>
          <a:p>
            <a:r>
              <a:rPr lang="en-HK" sz="2000" spc="-1" dirty="0">
                <a:latin typeface="Arial"/>
                <a:cs typeface="Arial"/>
              </a:rPr>
              <a:t>The patterns of surprise: raised eyebrows and pulled up towards the hairline. The eyes are widened with the whites of the eyes more visible. The mouth is slightly opened, create a more round or ovel shape.</a:t>
            </a:r>
          </a:p>
          <a:p>
            <a:endParaRPr lang="en-HK" sz="2000" spc="-1" dirty="0">
              <a:latin typeface="Arial"/>
              <a:cs typeface="Arial"/>
            </a:endParaRPr>
          </a:p>
        </p:txBody>
      </p:sp>
      <p:sp>
        <p:nvSpPr>
          <p:cNvPr id="378" name="TextShape 3"/>
          <p:cNvSpPr txBox="1"/>
          <p:nvPr/>
        </p:nvSpPr>
        <p:spPr>
          <a:xfrm>
            <a:off x="3884760" y="8685360"/>
            <a:ext cx="2971440" cy="458280"/>
          </a:xfrm>
          <a:prstGeom prst="rect">
            <a:avLst/>
          </a:prstGeom>
          <a:noFill/>
          <a:ln>
            <a:noFill/>
          </a:ln>
        </p:spPr>
        <p:txBody>
          <a:bodyPr anchor="b"/>
          <a:lstStyle/>
          <a:p>
            <a:pPr algn="r">
              <a:lnSpc>
                <a:spcPct val="100000"/>
              </a:lnSpc>
            </a:pPr>
            <a:fld id="{E6AD41D1-BBA3-4803-8FFE-3AA239185AC7}" type="slidenum">
              <a:rPr lang="en-HK" sz="1200" b="0" strike="noStrike" spc="-1">
                <a:latin typeface="Times New Roman"/>
              </a:rPr>
              <a:t>6</a:t>
            </a:fld>
            <a:endParaRPr lang="en-HK"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lstStyle/>
          <a:p>
            <a:r>
              <a:rPr lang="en-HK" spc="-1" dirty="0"/>
              <a:t>Understanding the distribution of facial expressions in the data is important for developing accurate and effective facial emotion detection models.</a:t>
            </a:r>
            <a:endParaRPr lang="en-US" spc="-1"/>
          </a:p>
          <a:p>
            <a:r>
              <a:rPr lang="en-HK" spc="-1" dirty="0"/>
              <a:t>If the data is unbalanced or biased towards certain emotions, it will affect the model result.</a:t>
            </a:r>
            <a:endParaRPr lang="en-US" spc="-1"/>
          </a:p>
          <a:p>
            <a:endParaRPr lang="en-HK" spc="-1" dirty="0"/>
          </a:p>
          <a:p>
            <a:r>
              <a:rPr lang="en-HK" spc="-1" dirty="0">
                <a:cs typeface="Arial"/>
              </a:rPr>
              <a:t>From the above pie chat, we can find that the proportional of surprised class in training and validation dataset is less than other.</a:t>
            </a:r>
          </a:p>
          <a:p>
            <a:r>
              <a:rPr lang="en-HK" spc="-1" dirty="0">
                <a:cs typeface="Arial"/>
              </a:rPr>
              <a:t>And the testing data distribution equality</a:t>
            </a:r>
          </a:p>
          <a:p>
            <a:endParaRPr lang="en-HK" spc="-1" dirty="0">
              <a:cs typeface="Arial"/>
            </a:endParaRPr>
          </a:p>
          <a:p>
            <a:r>
              <a:rPr lang="en-HK" spc="-1" dirty="0">
                <a:cs typeface="Arial"/>
              </a:rPr>
              <a:t>Data augmentation and class weighting when training can help with dataset unbalance problem.</a:t>
            </a:r>
          </a:p>
          <a:p>
            <a:r>
              <a:rPr lang="en-HK" spc="-1" dirty="0">
                <a:cs typeface="Arial"/>
              </a:rPr>
              <a:t>Data augmentation is a technique that generating new training data by applying transformations, such as rotations, flips, zoom, etc. To the existing data. This can help increase the diversity of the training data and improve the robustness.</a:t>
            </a:r>
          </a:p>
          <a:p>
            <a:r>
              <a:rPr lang="en-HK" spc="-1" dirty="0">
                <a:cs typeface="Arial"/>
              </a:rPr>
              <a:t>Class weighting helps the model learn to better distinguish between the different classes due to you can try using class weights to give more importance to the underrepresented classes.</a:t>
            </a:r>
          </a:p>
        </p:txBody>
      </p:sp>
      <p:sp>
        <p:nvSpPr>
          <p:cNvPr id="381" name="TextShape 3"/>
          <p:cNvSpPr txBox="1"/>
          <p:nvPr/>
        </p:nvSpPr>
        <p:spPr>
          <a:xfrm>
            <a:off x="3884760" y="8685360"/>
            <a:ext cx="2971440" cy="458280"/>
          </a:xfrm>
          <a:prstGeom prst="rect">
            <a:avLst/>
          </a:prstGeom>
          <a:noFill/>
          <a:ln>
            <a:noFill/>
          </a:ln>
        </p:spPr>
        <p:txBody>
          <a:bodyPr anchor="b"/>
          <a:lstStyle/>
          <a:p>
            <a:pPr algn="r">
              <a:lnSpc>
                <a:spcPct val="100000"/>
              </a:lnSpc>
            </a:pPr>
            <a:fld id="{099BAFE9-FB8B-4C9D-8673-446F155EA0B8}" type="slidenum">
              <a:rPr lang="en-HK" sz="1200" b="0" strike="noStrike" spc="-1">
                <a:latin typeface="Times New Roman"/>
              </a:rPr>
              <a:t>7</a:t>
            </a:fld>
            <a:endParaRPr lang="en-HK"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PlaceHolder 1"/>
          <p:cNvSpPr>
            <a:spLocks noGrp="1" noRot="1" noChangeAspect="1"/>
          </p:cNvSpPr>
          <p:nvPr>
            <p:ph type="sldImg"/>
          </p:nvPr>
        </p:nvSpPr>
        <p:spPr>
          <a:xfrm>
            <a:off x="685800" y="1143000"/>
            <a:ext cx="5486400" cy="3086100"/>
          </a:xfrm>
          <a:prstGeom prst="rect">
            <a:avLst/>
          </a:prstGeom>
        </p:spPr>
      </p:sp>
      <p:sp>
        <p:nvSpPr>
          <p:cNvPr id="383" name="PlaceHolder 2"/>
          <p:cNvSpPr>
            <a:spLocks noGrp="1"/>
          </p:cNvSpPr>
          <p:nvPr>
            <p:ph type="body"/>
          </p:nvPr>
        </p:nvSpPr>
        <p:spPr>
          <a:xfrm>
            <a:off x="685800" y="4400640"/>
            <a:ext cx="5486040" cy="3600000"/>
          </a:xfrm>
          <a:prstGeom prst="rect">
            <a:avLst/>
          </a:prstGeom>
        </p:spPr>
        <p:txBody>
          <a:bodyPr/>
          <a:lstStyle/>
          <a:p>
            <a:r>
              <a:rPr lang="en-HK" spc="-1" dirty="0">
                <a:cs typeface="Arial"/>
              </a:rPr>
              <a:t>Image statistics is one of the EDA techniques. mean, standard division , histogram will provide information about the characteristics of the data. </a:t>
            </a:r>
            <a:endParaRPr lang="en-HK" spc="-1" dirty="0"/>
          </a:p>
          <a:p>
            <a:endParaRPr lang="en-HK" spc="-1" dirty="0">
              <a:cs typeface="Arial"/>
            </a:endParaRPr>
          </a:p>
          <a:p>
            <a:r>
              <a:rPr lang="en-HK" spc="-1" dirty="0">
                <a:cs typeface="Arial"/>
              </a:rPr>
              <a:t>You can analyse the image statistics to determine if there are any issues with the data that could affect the performance of the model.</a:t>
            </a:r>
          </a:p>
          <a:p>
            <a:r>
              <a:rPr lang="en-HK" spc="-1" dirty="0">
                <a:cs typeface="Arial"/>
              </a:rPr>
              <a:t>The mean of the image, if the mean is relatively high, indicating that the images may be overexposed or have high brightness levels. It can affect the contrast and make it more difficult for the model to distinguish between different facial features</a:t>
            </a:r>
          </a:p>
          <a:p>
            <a:r>
              <a:rPr lang="en-HK" spc="-1" dirty="0">
                <a:cs typeface="Arial"/>
              </a:rPr>
              <a:t>The standard deviation of the image, if the standard deviation is relatively high, indicating that wide range of pixel value, the image has higher contrast</a:t>
            </a:r>
          </a:p>
          <a:p>
            <a:r>
              <a:rPr lang="en-HK" spc="-1" dirty="0">
                <a:cs typeface="Arial"/>
              </a:rPr>
              <a:t>The pixel intensity shows the contrast and brightness of individual pixel. </a:t>
            </a:r>
          </a:p>
        </p:txBody>
      </p:sp>
      <p:sp>
        <p:nvSpPr>
          <p:cNvPr id="384" name="TextShape 3"/>
          <p:cNvSpPr txBox="1"/>
          <p:nvPr/>
        </p:nvSpPr>
        <p:spPr>
          <a:xfrm>
            <a:off x="3884760" y="8685360"/>
            <a:ext cx="2971440" cy="458280"/>
          </a:xfrm>
          <a:prstGeom prst="rect">
            <a:avLst/>
          </a:prstGeom>
          <a:noFill/>
          <a:ln>
            <a:noFill/>
          </a:ln>
        </p:spPr>
        <p:txBody>
          <a:bodyPr anchor="b"/>
          <a:lstStyle/>
          <a:p>
            <a:pPr algn="r">
              <a:lnSpc>
                <a:spcPct val="100000"/>
              </a:lnSpc>
            </a:pPr>
            <a:fld id="{B3847D9E-7A30-4EE4-9168-91BDB48D5FA9}" type="slidenum">
              <a:rPr lang="en-HK" sz="1200" b="0" strike="noStrike" spc="-1">
                <a:latin typeface="Times New Roman"/>
              </a:rPr>
              <a:t>8</a:t>
            </a:fld>
            <a:endParaRPr lang="en-HK"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r>
              <a:rPr lang="en-US" dirty="0">
                <a:latin typeface="Calibri"/>
                <a:cs typeface="Calibri"/>
              </a:rPr>
              <a:t>I tested on different models, for the pre-trained models, VGG16, ResNet v2 and Efficient Net were used.</a:t>
            </a:r>
          </a:p>
          <a:p>
            <a:r>
              <a:rPr lang="en-US" dirty="0">
                <a:latin typeface="Calibri"/>
                <a:cs typeface="Calibri"/>
              </a:rPr>
              <a:t>VGG16, ResNet-v2 and Efficient Net are the famous CNN architectures.</a:t>
            </a:r>
          </a:p>
          <a:p>
            <a:endParaRPr lang="en-US" dirty="0">
              <a:latin typeface="Calibri"/>
              <a:cs typeface="Calibri"/>
            </a:endParaRPr>
          </a:p>
          <a:p>
            <a:r>
              <a:rPr lang="en-US" dirty="0">
                <a:latin typeface="Calibri"/>
                <a:cs typeface="Calibri"/>
              </a:rPr>
              <a:t>VGG16 is a relatively simple model architecture with 16 weight layers and has been shown to perform well on image classification.</a:t>
            </a:r>
          </a:p>
          <a:p>
            <a:r>
              <a:rPr lang="en-US" dirty="0">
                <a:latin typeface="Calibri"/>
                <a:cs typeface="Calibri"/>
              </a:rPr>
              <a:t>ResNet-v2 is a deeper and more complex model architecture than VGG16, with up to 152 weight layers, </a:t>
            </a:r>
            <a:r>
              <a:rPr lang="en-US" dirty="0">
                <a:cs typeface="Arial"/>
              </a:rPr>
              <a:t>a complex CNN architecture that is based on the idea of residual learning.</a:t>
            </a:r>
          </a:p>
          <a:p>
            <a:r>
              <a:rPr lang="en-US" dirty="0">
                <a:cs typeface="Arial"/>
              </a:rPr>
              <a:t>Efficient Net is a family of model architectures that have achieved state-of-the-art performance on a range of image classification tasks while using fewer parameters and less computation than previous models. </a:t>
            </a:r>
          </a:p>
          <a:p>
            <a:endParaRPr lang="en-US" dirty="0">
              <a:cs typeface="Arial"/>
            </a:endParaRPr>
          </a:p>
          <a:p>
            <a:r>
              <a:rPr lang="en-US" dirty="0">
                <a:cs typeface="Arial"/>
              </a:rPr>
              <a:t>From the above result shows that VGG16 has the best result with learning rate = 0.0005 using Adam optimizer and train in 20 epochs</a:t>
            </a:r>
          </a:p>
          <a:p>
            <a:r>
              <a:rPr lang="en" dirty="0">
                <a:cs typeface="Arial"/>
              </a:rPr>
              <a:t>The detection accuracy rate is over 80%. However, the f1-score of each class is not equal, and classes 0 and 3 can be classified better.</a:t>
            </a:r>
          </a:p>
          <a:p>
            <a:r>
              <a:rPr lang="en-US" dirty="0">
                <a:cs typeface="Arial"/>
              </a:rPr>
              <a:t>VGG16 simplicity makes it easy to understand and implement.</a:t>
            </a:r>
          </a:p>
          <a:p>
            <a:endParaRPr lang="en-US" dirty="0">
              <a:cs typeface="Arial"/>
            </a:endParaRPr>
          </a:p>
          <a:p>
            <a:r>
              <a:rPr lang="en-US" dirty="0">
                <a:cs typeface="Arial"/>
              </a:rPr>
              <a:t>Both of three models are easy to overfitting when try to increase number of training epochs.</a:t>
            </a:r>
          </a:p>
          <a:p>
            <a:endParaRPr lang="en-US" dirty="0">
              <a:cs typeface="Arial"/>
            </a:endParaRPr>
          </a:p>
        </p:txBody>
      </p:sp>
      <p:sp>
        <p:nvSpPr>
          <p:cNvPr id="4" name="Slide Number Placeholder 3"/>
          <p:cNvSpPr>
            <a:spLocks noGrp="1"/>
          </p:cNvSpPr>
          <p:nvPr>
            <p:ph type="sldNum"/>
          </p:nvPr>
        </p:nvSpPr>
        <p:spPr/>
        <p:txBody>
          <a:bodyPr/>
          <a:lstStyle/>
          <a:p>
            <a:pPr algn="r"/>
            <a:fld id="{AD204760-5CBF-4B59-88D6-E0FE9980F67E}" type="slidenum">
              <a:rPr lang="en-HK" sz="1400" b="0" strike="noStrike" spc="-1">
                <a:latin typeface="Times New Roman"/>
              </a:rPr>
              <a:t>9</a:t>
            </a:fld>
            <a:endParaRPr lang="en-HK" sz="1400" b="0" strike="noStrike" spc="-1">
              <a:latin typeface="Times New Roman"/>
            </a:endParaRPr>
          </a:p>
        </p:txBody>
      </p:sp>
    </p:spTree>
    <p:extLst>
      <p:ext uri="{BB962C8B-B14F-4D97-AF65-F5344CB8AC3E}">
        <p14:creationId xmlns:p14="http://schemas.microsoft.com/office/powerpoint/2010/main" val="2615949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28" name="PlaceHolder 2"/>
          <p:cNvSpPr>
            <a:spLocks noGrp="1"/>
          </p:cNvSpPr>
          <p:nvPr>
            <p:ph type="body"/>
          </p:nvPr>
        </p:nvSpPr>
        <p:spPr>
          <a:xfrm>
            <a:off x="685800" y="2142000"/>
            <a:ext cx="1013112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29" name="PlaceHolder 3"/>
          <p:cNvSpPr>
            <a:spLocks noGrp="1"/>
          </p:cNvSpPr>
          <p:nvPr>
            <p:ph type="body"/>
          </p:nvPr>
        </p:nvSpPr>
        <p:spPr>
          <a:xfrm>
            <a:off x="685800" y="4047840"/>
            <a:ext cx="1013112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31"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32"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33"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34" name="PlaceHolder 5"/>
          <p:cNvSpPr>
            <a:spLocks noGrp="1"/>
          </p:cNvSpPr>
          <p:nvPr>
            <p:ph type="body"/>
          </p:nvPr>
        </p:nvSpPr>
        <p:spPr>
          <a:xfrm>
            <a:off x="587736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36" name="PlaceHolder 2"/>
          <p:cNvSpPr>
            <a:spLocks noGrp="1"/>
          </p:cNvSpPr>
          <p:nvPr>
            <p:ph type="body"/>
          </p:nvPr>
        </p:nvSpPr>
        <p:spPr>
          <a:xfrm>
            <a:off x="685800" y="214200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37" name="PlaceHolder 3"/>
          <p:cNvSpPr>
            <a:spLocks noGrp="1"/>
          </p:cNvSpPr>
          <p:nvPr>
            <p:ph type="body"/>
          </p:nvPr>
        </p:nvSpPr>
        <p:spPr>
          <a:xfrm>
            <a:off x="4111200" y="214200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38" name="PlaceHolder 4"/>
          <p:cNvSpPr>
            <a:spLocks noGrp="1"/>
          </p:cNvSpPr>
          <p:nvPr>
            <p:ph type="body"/>
          </p:nvPr>
        </p:nvSpPr>
        <p:spPr>
          <a:xfrm>
            <a:off x="7536600" y="214200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39" name="PlaceHolder 5"/>
          <p:cNvSpPr>
            <a:spLocks noGrp="1"/>
          </p:cNvSpPr>
          <p:nvPr>
            <p:ph type="body"/>
          </p:nvPr>
        </p:nvSpPr>
        <p:spPr>
          <a:xfrm>
            <a:off x="685800" y="404784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40" name="PlaceHolder 6"/>
          <p:cNvSpPr>
            <a:spLocks noGrp="1"/>
          </p:cNvSpPr>
          <p:nvPr>
            <p:ph type="body"/>
          </p:nvPr>
        </p:nvSpPr>
        <p:spPr>
          <a:xfrm>
            <a:off x="4111200" y="404784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41" name="PlaceHolder 7"/>
          <p:cNvSpPr>
            <a:spLocks noGrp="1"/>
          </p:cNvSpPr>
          <p:nvPr>
            <p:ph type="body"/>
          </p:nvPr>
        </p:nvSpPr>
        <p:spPr>
          <a:xfrm>
            <a:off x="7536600" y="404784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49" name="PlaceHolder 2"/>
          <p:cNvSpPr>
            <a:spLocks noGrp="1"/>
          </p:cNvSpPr>
          <p:nvPr>
            <p:ph type="subTitle"/>
          </p:nvPr>
        </p:nvSpPr>
        <p:spPr>
          <a:xfrm>
            <a:off x="685800" y="2142000"/>
            <a:ext cx="10131120" cy="3648600"/>
          </a:xfrm>
          <a:prstGeom prst="rect">
            <a:avLst/>
          </a:prstGeom>
        </p:spPr>
        <p:txBody>
          <a:bodyPr lIns="0" tIns="0" rIns="0" bIns="0" anchor="ctr"/>
          <a:lstStyle/>
          <a:p>
            <a:pPr algn="ctr"/>
            <a:endParaRPr lang="en-HK"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51" name="PlaceHolder 2"/>
          <p:cNvSpPr>
            <a:spLocks noGrp="1"/>
          </p:cNvSpPr>
          <p:nvPr>
            <p:ph type="body"/>
          </p:nvPr>
        </p:nvSpPr>
        <p:spPr>
          <a:xfrm>
            <a:off x="685800" y="2142000"/>
            <a:ext cx="10131120" cy="364860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53"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54"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85800" y="609480"/>
            <a:ext cx="10131120" cy="6749640"/>
          </a:xfrm>
          <a:prstGeom prst="rect">
            <a:avLst/>
          </a:prstGeom>
        </p:spPr>
        <p:txBody>
          <a:bodyPr lIns="0" tIns="0" rIns="0" bIns="0" anchor="ctr"/>
          <a:lstStyle/>
          <a:p>
            <a:pPr algn="ctr"/>
            <a:endParaRPr lang="en-HK"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58"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59"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60"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7" name="PlaceHolder 2"/>
          <p:cNvSpPr>
            <a:spLocks noGrp="1"/>
          </p:cNvSpPr>
          <p:nvPr>
            <p:ph type="subTitle"/>
          </p:nvPr>
        </p:nvSpPr>
        <p:spPr>
          <a:xfrm>
            <a:off x="685800" y="2142000"/>
            <a:ext cx="10131120" cy="3648600"/>
          </a:xfrm>
          <a:prstGeom prst="rect">
            <a:avLst/>
          </a:prstGeom>
        </p:spPr>
        <p:txBody>
          <a:bodyPr lIns="0" tIns="0" rIns="0" bIns="0" anchor="ctr"/>
          <a:lstStyle/>
          <a:p>
            <a:pPr algn="ctr"/>
            <a:endParaRPr lang="en-HK"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62"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63"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64" name="PlaceHolder 4"/>
          <p:cNvSpPr>
            <a:spLocks noGrp="1"/>
          </p:cNvSpPr>
          <p:nvPr>
            <p:ph type="body"/>
          </p:nvPr>
        </p:nvSpPr>
        <p:spPr>
          <a:xfrm>
            <a:off x="587736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66"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67"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68" name="PlaceHolder 4"/>
          <p:cNvSpPr>
            <a:spLocks noGrp="1"/>
          </p:cNvSpPr>
          <p:nvPr>
            <p:ph type="body"/>
          </p:nvPr>
        </p:nvSpPr>
        <p:spPr>
          <a:xfrm>
            <a:off x="685800" y="4047840"/>
            <a:ext cx="1013112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70" name="PlaceHolder 2"/>
          <p:cNvSpPr>
            <a:spLocks noGrp="1"/>
          </p:cNvSpPr>
          <p:nvPr>
            <p:ph type="body"/>
          </p:nvPr>
        </p:nvSpPr>
        <p:spPr>
          <a:xfrm>
            <a:off x="685800" y="2142000"/>
            <a:ext cx="1013112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71" name="PlaceHolder 3"/>
          <p:cNvSpPr>
            <a:spLocks noGrp="1"/>
          </p:cNvSpPr>
          <p:nvPr>
            <p:ph type="body"/>
          </p:nvPr>
        </p:nvSpPr>
        <p:spPr>
          <a:xfrm>
            <a:off x="685800" y="4047840"/>
            <a:ext cx="1013112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73"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74"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75"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76" name="PlaceHolder 5"/>
          <p:cNvSpPr>
            <a:spLocks noGrp="1"/>
          </p:cNvSpPr>
          <p:nvPr>
            <p:ph type="body"/>
          </p:nvPr>
        </p:nvSpPr>
        <p:spPr>
          <a:xfrm>
            <a:off x="587736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78" name="PlaceHolder 2"/>
          <p:cNvSpPr>
            <a:spLocks noGrp="1"/>
          </p:cNvSpPr>
          <p:nvPr>
            <p:ph type="body"/>
          </p:nvPr>
        </p:nvSpPr>
        <p:spPr>
          <a:xfrm>
            <a:off x="685800" y="214200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79" name="PlaceHolder 3"/>
          <p:cNvSpPr>
            <a:spLocks noGrp="1"/>
          </p:cNvSpPr>
          <p:nvPr>
            <p:ph type="body"/>
          </p:nvPr>
        </p:nvSpPr>
        <p:spPr>
          <a:xfrm>
            <a:off x="4111200" y="214200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80" name="PlaceHolder 4"/>
          <p:cNvSpPr>
            <a:spLocks noGrp="1"/>
          </p:cNvSpPr>
          <p:nvPr>
            <p:ph type="body"/>
          </p:nvPr>
        </p:nvSpPr>
        <p:spPr>
          <a:xfrm>
            <a:off x="7536600" y="214200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81" name="PlaceHolder 5"/>
          <p:cNvSpPr>
            <a:spLocks noGrp="1"/>
          </p:cNvSpPr>
          <p:nvPr>
            <p:ph type="body"/>
          </p:nvPr>
        </p:nvSpPr>
        <p:spPr>
          <a:xfrm>
            <a:off x="685800" y="404784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82" name="PlaceHolder 6"/>
          <p:cNvSpPr>
            <a:spLocks noGrp="1"/>
          </p:cNvSpPr>
          <p:nvPr>
            <p:ph type="body"/>
          </p:nvPr>
        </p:nvSpPr>
        <p:spPr>
          <a:xfrm>
            <a:off x="4111200" y="404784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83" name="PlaceHolder 7"/>
          <p:cNvSpPr>
            <a:spLocks noGrp="1"/>
          </p:cNvSpPr>
          <p:nvPr>
            <p:ph type="body"/>
          </p:nvPr>
        </p:nvSpPr>
        <p:spPr>
          <a:xfrm>
            <a:off x="7536600" y="404784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92" name="PlaceHolder 2"/>
          <p:cNvSpPr>
            <a:spLocks noGrp="1"/>
          </p:cNvSpPr>
          <p:nvPr>
            <p:ph type="subTitle"/>
          </p:nvPr>
        </p:nvSpPr>
        <p:spPr>
          <a:xfrm>
            <a:off x="685800" y="2142000"/>
            <a:ext cx="10131120" cy="3648600"/>
          </a:xfrm>
          <a:prstGeom prst="rect">
            <a:avLst/>
          </a:prstGeom>
        </p:spPr>
        <p:txBody>
          <a:bodyPr lIns="0" tIns="0" rIns="0" bIns="0" anchor="ctr"/>
          <a:lstStyle/>
          <a:p>
            <a:pPr algn="ctr"/>
            <a:endParaRPr lang="en-HK"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94" name="PlaceHolder 2"/>
          <p:cNvSpPr>
            <a:spLocks noGrp="1"/>
          </p:cNvSpPr>
          <p:nvPr>
            <p:ph type="body"/>
          </p:nvPr>
        </p:nvSpPr>
        <p:spPr>
          <a:xfrm>
            <a:off x="685800" y="2142000"/>
            <a:ext cx="10131120" cy="364860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96"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97"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9" name="PlaceHolder 2"/>
          <p:cNvSpPr>
            <a:spLocks noGrp="1"/>
          </p:cNvSpPr>
          <p:nvPr>
            <p:ph type="body"/>
          </p:nvPr>
        </p:nvSpPr>
        <p:spPr>
          <a:xfrm>
            <a:off x="685800" y="2142000"/>
            <a:ext cx="10131120" cy="364860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85800" y="609480"/>
            <a:ext cx="10131120" cy="6749640"/>
          </a:xfrm>
          <a:prstGeom prst="rect">
            <a:avLst/>
          </a:prstGeom>
        </p:spPr>
        <p:txBody>
          <a:bodyPr lIns="0" tIns="0" rIns="0" bIns="0" anchor="ctr"/>
          <a:lstStyle/>
          <a:p>
            <a:pPr algn="ctr"/>
            <a:endParaRPr lang="en-HK"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101"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02"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03"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105"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06"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07" name="PlaceHolder 4"/>
          <p:cNvSpPr>
            <a:spLocks noGrp="1"/>
          </p:cNvSpPr>
          <p:nvPr>
            <p:ph type="body"/>
          </p:nvPr>
        </p:nvSpPr>
        <p:spPr>
          <a:xfrm>
            <a:off x="587736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109"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10"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11" name="PlaceHolder 4"/>
          <p:cNvSpPr>
            <a:spLocks noGrp="1"/>
          </p:cNvSpPr>
          <p:nvPr>
            <p:ph type="body"/>
          </p:nvPr>
        </p:nvSpPr>
        <p:spPr>
          <a:xfrm>
            <a:off x="685800" y="4047840"/>
            <a:ext cx="1013112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113" name="PlaceHolder 2"/>
          <p:cNvSpPr>
            <a:spLocks noGrp="1"/>
          </p:cNvSpPr>
          <p:nvPr>
            <p:ph type="body"/>
          </p:nvPr>
        </p:nvSpPr>
        <p:spPr>
          <a:xfrm>
            <a:off x="685800" y="2142000"/>
            <a:ext cx="1013112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14" name="PlaceHolder 3"/>
          <p:cNvSpPr>
            <a:spLocks noGrp="1"/>
          </p:cNvSpPr>
          <p:nvPr>
            <p:ph type="body"/>
          </p:nvPr>
        </p:nvSpPr>
        <p:spPr>
          <a:xfrm>
            <a:off x="685800" y="4047840"/>
            <a:ext cx="1013112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116"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17"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18"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19" name="PlaceHolder 5"/>
          <p:cNvSpPr>
            <a:spLocks noGrp="1"/>
          </p:cNvSpPr>
          <p:nvPr>
            <p:ph type="body"/>
          </p:nvPr>
        </p:nvSpPr>
        <p:spPr>
          <a:xfrm>
            <a:off x="587736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121" name="PlaceHolder 2"/>
          <p:cNvSpPr>
            <a:spLocks noGrp="1"/>
          </p:cNvSpPr>
          <p:nvPr>
            <p:ph type="body"/>
          </p:nvPr>
        </p:nvSpPr>
        <p:spPr>
          <a:xfrm>
            <a:off x="685800" y="214200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22" name="PlaceHolder 3"/>
          <p:cNvSpPr>
            <a:spLocks noGrp="1"/>
          </p:cNvSpPr>
          <p:nvPr>
            <p:ph type="body"/>
          </p:nvPr>
        </p:nvSpPr>
        <p:spPr>
          <a:xfrm>
            <a:off x="4111200" y="214200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23" name="PlaceHolder 4"/>
          <p:cNvSpPr>
            <a:spLocks noGrp="1"/>
          </p:cNvSpPr>
          <p:nvPr>
            <p:ph type="body"/>
          </p:nvPr>
        </p:nvSpPr>
        <p:spPr>
          <a:xfrm>
            <a:off x="7536600" y="214200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24" name="PlaceHolder 5"/>
          <p:cNvSpPr>
            <a:spLocks noGrp="1"/>
          </p:cNvSpPr>
          <p:nvPr>
            <p:ph type="body"/>
          </p:nvPr>
        </p:nvSpPr>
        <p:spPr>
          <a:xfrm>
            <a:off x="685800" y="404784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25" name="PlaceHolder 6"/>
          <p:cNvSpPr>
            <a:spLocks noGrp="1"/>
          </p:cNvSpPr>
          <p:nvPr>
            <p:ph type="body"/>
          </p:nvPr>
        </p:nvSpPr>
        <p:spPr>
          <a:xfrm>
            <a:off x="4111200" y="404784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26" name="PlaceHolder 7"/>
          <p:cNvSpPr>
            <a:spLocks noGrp="1"/>
          </p:cNvSpPr>
          <p:nvPr>
            <p:ph type="body"/>
          </p:nvPr>
        </p:nvSpPr>
        <p:spPr>
          <a:xfrm>
            <a:off x="7536600" y="4047840"/>
            <a:ext cx="326196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11"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2"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85800" y="609480"/>
            <a:ext cx="10131120" cy="6749640"/>
          </a:xfrm>
          <a:prstGeom prst="rect">
            <a:avLst/>
          </a:prstGeom>
        </p:spPr>
        <p:txBody>
          <a:bodyPr lIns="0" tIns="0" rIns="0" bIns="0" anchor="ctr"/>
          <a:lstStyle/>
          <a:p>
            <a:pPr algn="ctr"/>
            <a:endParaRPr lang="en-HK"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16"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7" name="PlaceHolder 3"/>
          <p:cNvSpPr>
            <a:spLocks noGrp="1"/>
          </p:cNvSpPr>
          <p:nvPr>
            <p:ph type="body"/>
          </p:nvPr>
        </p:nvSpPr>
        <p:spPr>
          <a:xfrm>
            <a:off x="587736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18" name="PlaceHolder 4"/>
          <p:cNvSpPr>
            <a:spLocks noGrp="1"/>
          </p:cNvSpPr>
          <p:nvPr>
            <p:ph type="body"/>
          </p:nvPr>
        </p:nvSpPr>
        <p:spPr>
          <a:xfrm>
            <a:off x="68580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20" name="PlaceHolder 2"/>
          <p:cNvSpPr>
            <a:spLocks noGrp="1"/>
          </p:cNvSpPr>
          <p:nvPr>
            <p:ph type="body"/>
          </p:nvPr>
        </p:nvSpPr>
        <p:spPr>
          <a:xfrm>
            <a:off x="685800" y="2142000"/>
            <a:ext cx="4943880" cy="364860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21"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22" name="PlaceHolder 4"/>
          <p:cNvSpPr>
            <a:spLocks noGrp="1"/>
          </p:cNvSpPr>
          <p:nvPr>
            <p:ph type="body"/>
          </p:nvPr>
        </p:nvSpPr>
        <p:spPr>
          <a:xfrm>
            <a:off x="5877360" y="404784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609480"/>
            <a:ext cx="10131120" cy="1455840"/>
          </a:xfrm>
          <a:prstGeom prst="rect">
            <a:avLst/>
          </a:prstGeom>
        </p:spPr>
        <p:txBody>
          <a:bodyPr lIns="0" tIns="0" rIns="0" bIns="0" anchor="ctr"/>
          <a:lstStyle/>
          <a:p>
            <a:endParaRPr lang="en-US" sz="1800" b="0" strike="noStrike" spc="-1">
              <a:solidFill>
                <a:srgbClr val="FFFFFF"/>
              </a:solidFill>
              <a:latin typeface="Calibri"/>
            </a:endParaRPr>
          </a:p>
        </p:txBody>
      </p:sp>
      <p:sp>
        <p:nvSpPr>
          <p:cNvPr id="24" name="PlaceHolder 2"/>
          <p:cNvSpPr>
            <a:spLocks noGrp="1"/>
          </p:cNvSpPr>
          <p:nvPr>
            <p:ph type="body"/>
          </p:nvPr>
        </p:nvSpPr>
        <p:spPr>
          <a:xfrm>
            <a:off x="68580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25" name="PlaceHolder 3"/>
          <p:cNvSpPr>
            <a:spLocks noGrp="1"/>
          </p:cNvSpPr>
          <p:nvPr>
            <p:ph type="body"/>
          </p:nvPr>
        </p:nvSpPr>
        <p:spPr>
          <a:xfrm>
            <a:off x="5877360" y="2142000"/>
            <a:ext cx="4943880" cy="1740240"/>
          </a:xfrm>
          <a:prstGeom prst="rect">
            <a:avLst/>
          </a:prstGeom>
        </p:spPr>
        <p:txBody>
          <a:bodyPr lIns="0" tIns="0" rIns="0" bIns="0">
            <a:normAutofit/>
          </a:bodyPr>
          <a:lstStyle/>
          <a:p>
            <a:endParaRPr lang="en-US" sz="1800" b="0" strike="noStrike" spc="-1">
              <a:solidFill>
                <a:srgbClr val="FFFFFF"/>
              </a:solidFill>
              <a:latin typeface="Calibri"/>
            </a:endParaRPr>
          </a:p>
        </p:txBody>
      </p:sp>
      <p:sp>
        <p:nvSpPr>
          <p:cNvPr id="26" name="PlaceHolder 4"/>
          <p:cNvSpPr>
            <a:spLocks noGrp="1"/>
          </p:cNvSpPr>
          <p:nvPr>
            <p:ph type="body"/>
          </p:nvPr>
        </p:nvSpPr>
        <p:spPr>
          <a:xfrm>
            <a:off x="685800" y="4047840"/>
            <a:ext cx="10131120" cy="1740240"/>
          </a:xfrm>
          <a:prstGeom prst="rect">
            <a:avLst/>
          </a:prstGeom>
        </p:spPr>
        <p:txBody>
          <a:bodyPr lIns="0" tIns="0" rIns="0" bIns="0">
            <a:normAutofit/>
          </a:bodyPr>
          <a:lstStyle/>
          <a:p>
            <a:endParaRPr lang="en-US" sz="1800" b="0" strike="noStrike" spc="-1">
              <a:solidFill>
                <a:srgbClr val="FFFFFF"/>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3.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6" name="Picture 6"/>
          <p:cNvPicPr/>
          <p:nvPr/>
        </p:nvPicPr>
        <p:blipFill>
          <a:blip r:embed="rId15"/>
          <a:stretch/>
        </p:blipFill>
        <p:spPr>
          <a:xfrm>
            <a:off x="0" y="0"/>
            <a:ext cx="12188520" cy="6855840"/>
          </a:xfrm>
          <a:prstGeom prst="rect">
            <a:avLst/>
          </a:prstGeom>
          <a:ln>
            <a:noFill/>
          </a:ln>
        </p:spPr>
      </p:pic>
      <p:sp>
        <p:nvSpPr>
          <p:cNvPr id="7" name="PlaceHolder 1"/>
          <p:cNvSpPr>
            <a:spLocks noGrp="1"/>
          </p:cNvSpPr>
          <p:nvPr>
            <p:ph type="title"/>
          </p:nvPr>
        </p:nvSpPr>
        <p:spPr>
          <a:xfrm>
            <a:off x="3962520" y="1964160"/>
            <a:ext cx="7197480" cy="2421000"/>
          </a:xfrm>
          <a:prstGeom prst="rect">
            <a:avLst/>
          </a:prstGeom>
        </p:spPr>
        <p:txBody>
          <a:bodyPr anchor="b">
            <a:normAutofit/>
          </a:bodyPr>
          <a:lstStyle/>
          <a:p>
            <a:pPr algn="r">
              <a:lnSpc>
                <a:spcPct val="100000"/>
              </a:lnSpc>
            </a:pPr>
            <a:r>
              <a:rPr lang="en-US" sz="4800" b="0" strike="noStrike" cap="all" spc="-1">
                <a:solidFill>
                  <a:srgbClr val="FFFFFF"/>
                </a:solidFill>
                <a:latin typeface="Calibri Light"/>
              </a:rPr>
              <a:t>Click to edit Master title style</a:t>
            </a:r>
            <a:endParaRPr lang="en-US" sz="4800" b="0" strike="noStrike" spc="-1">
              <a:solidFill>
                <a:srgbClr val="FFFFFF"/>
              </a:solidFill>
              <a:latin typeface="Calibri"/>
            </a:endParaRPr>
          </a:p>
        </p:txBody>
      </p:sp>
      <p:sp>
        <p:nvSpPr>
          <p:cNvPr id="2" name="PlaceHolder 2"/>
          <p:cNvSpPr>
            <a:spLocks noGrp="1"/>
          </p:cNvSpPr>
          <p:nvPr>
            <p:ph type="dt"/>
          </p:nvPr>
        </p:nvSpPr>
        <p:spPr>
          <a:xfrm>
            <a:off x="8932680" y="5870520"/>
            <a:ext cx="1599840" cy="377640"/>
          </a:xfrm>
          <a:prstGeom prst="rect">
            <a:avLst/>
          </a:prstGeom>
        </p:spPr>
        <p:txBody>
          <a:bodyPr anchor="ctr"/>
          <a:lstStyle/>
          <a:p>
            <a:pPr algn="r">
              <a:lnSpc>
                <a:spcPct val="100000"/>
              </a:lnSpc>
            </a:pPr>
            <a:fld id="{248D3369-ABCF-4331-AA6B-232E62620608}" type="datetime">
              <a:rPr lang="en-HK" sz="1000" b="0" strike="noStrike" spc="-1">
                <a:solidFill>
                  <a:srgbClr val="FFFFFF"/>
                </a:solidFill>
                <a:latin typeface="Calibri"/>
              </a:rPr>
              <a:t>19/8/2024</a:t>
            </a:fld>
            <a:endParaRPr lang="en-HK" sz="1000" b="0" strike="noStrike" spc="-1">
              <a:latin typeface="Times New Roman"/>
            </a:endParaRPr>
          </a:p>
        </p:txBody>
      </p:sp>
      <p:sp>
        <p:nvSpPr>
          <p:cNvPr id="3" name="PlaceHolder 3"/>
          <p:cNvSpPr>
            <a:spLocks noGrp="1"/>
          </p:cNvSpPr>
          <p:nvPr>
            <p:ph type="ftr"/>
          </p:nvPr>
        </p:nvSpPr>
        <p:spPr>
          <a:xfrm>
            <a:off x="3962520" y="5870520"/>
            <a:ext cx="4893480" cy="377640"/>
          </a:xfrm>
          <a:prstGeom prst="rect">
            <a:avLst/>
          </a:prstGeom>
        </p:spPr>
        <p:txBody>
          <a:bodyPr anchor="ctr"/>
          <a:lstStyle/>
          <a:p>
            <a:endParaRPr lang="en-HK" sz="2400" b="0" strike="noStrike" spc="-1">
              <a:latin typeface="Times New Roman"/>
            </a:endParaRPr>
          </a:p>
        </p:txBody>
      </p:sp>
      <p:sp>
        <p:nvSpPr>
          <p:cNvPr id="4" name="PlaceHolder 4"/>
          <p:cNvSpPr>
            <a:spLocks noGrp="1"/>
          </p:cNvSpPr>
          <p:nvPr>
            <p:ph type="sldNum"/>
          </p:nvPr>
        </p:nvSpPr>
        <p:spPr>
          <a:xfrm>
            <a:off x="10608840" y="5870520"/>
            <a:ext cx="550800" cy="377640"/>
          </a:xfrm>
          <a:prstGeom prst="rect">
            <a:avLst/>
          </a:prstGeom>
        </p:spPr>
        <p:txBody>
          <a:bodyPr anchor="ctr"/>
          <a:lstStyle/>
          <a:p>
            <a:pPr algn="r">
              <a:lnSpc>
                <a:spcPct val="100000"/>
              </a:lnSpc>
            </a:pPr>
            <a:fld id="{62A4D848-9408-451B-A830-6336068A903B}" type="slidenum">
              <a:rPr lang="en-HK" sz="1000" b="0" strike="noStrike" spc="-1">
                <a:solidFill>
                  <a:srgbClr val="FFFFFF"/>
                </a:solidFill>
                <a:latin typeface="Calibri"/>
              </a:rPr>
              <a:t>‹#›</a:t>
            </a:fld>
            <a:endParaRPr lang="en-HK" sz="1000" b="0" strike="noStrike" spc="-1">
              <a:latin typeface="Times New Roman"/>
            </a:endParaRP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FFFFFF"/>
                </a:solidFill>
                <a:latin typeface="Calibri"/>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FFFFFF"/>
                </a:solidFill>
                <a:latin typeface="Calibri"/>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FFFFFF"/>
                </a:solidFill>
                <a:latin typeface="Calibri"/>
              </a:rPr>
              <a:t>Third Outline Level</a:t>
            </a:r>
          </a:p>
          <a:p>
            <a:pPr marL="1728000" lvl="3" indent="-216000">
              <a:spcBef>
                <a:spcPts val="567"/>
              </a:spcBef>
              <a:buClr>
                <a:srgbClr val="000000"/>
              </a:buClr>
              <a:buSzPct val="75000"/>
              <a:buFont typeface="Symbol" charset="2"/>
              <a:buChar char=""/>
            </a:pPr>
            <a:r>
              <a:rPr lang="en-US" sz="1200" b="0" strike="noStrike" spc="-1">
                <a:solidFill>
                  <a:srgbClr val="FFFFFF"/>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FFFFFF"/>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FFFFFF"/>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FFFFFF"/>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42" name="Picture 6"/>
          <p:cNvPicPr/>
          <p:nvPr/>
        </p:nvPicPr>
        <p:blipFill>
          <a:blip r:embed="rId15"/>
          <a:stretch/>
        </p:blipFill>
        <p:spPr>
          <a:xfrm>
            <a:off x="0" y="0"/>
            <a:ext cx="12188520" cy="6855840"/>
          </a:xfrm>
          <a:prstGeom prst="rect">
            <a:avLst/>
          </a:prstGeom>
          <a:ln>
            <a:noFill/>
          </a:ln>
        </p:spPr>
      </p:pic>
      <p:sp>
        <p:nvSpPr>
          <p:cNvPr id="43" name="PlaceHolder 1"/>
          <p:cNvSpPr>
            <a:spLocks noGrp="1"/>
          </p:cNvSpPr>
          <p:nvPr>
            <p:ph type="title"/>
          </p:nvPr>
        </p:nvSpPr>
        <p:spPr>
          <a:xfrm>
            <a:off x="685800" y="609480"/>
            <a:ext cx="10131120" cy="1455840"/>
          </a:xfrm>
          <a:prstGeom prst="rect">
            <a:avLst/>
          </a:prstGeom>
        </p:spPr>
        <p:txBody>
          <a:bodyPr anchor="ctr"/>
          <a:lstStyle/>
          <a:p>
            <a:pPr>
              <a:lnSpc>
                <a:spcPct val="100000"/>
              </a:lnSpc>
            </a:pPr>
            <a:r>
              <a:rPr lang="en-US" sz="3600" b="0" strike="noStrike" cap="all" spc="-1">
                <a:solidFill>
                  <a:srgbClr val="FFFFFF"/>
                </a:solidFill>
                <a:latin typeface="Calibri Light"/>
              </a:rPr>
              <a:t>Click to edit Master title style</a:t>
            </a:r>
            <a:endParaRPr lang="en-US" sz="3600" b="0" strike="noStrike" spc="-1">
              <a:solidFill>
                <a:srgbClr val="FFFFFF"/>
              </a:solidFill>
              <a:latin typeface="Calibri"/>
            </a:endParaRPr>
          </a:p>
        </p:txBody>
      </p:sp>
      <p:sp>
        <p:nvSpPr>
          <p:cNvPr id="44" name="PlaceHolder 2"/>
          <p:cNvSpPr>
            <a:spLocks noGrp="1"/>
          </p:cNvSpPr>
          <p:nvPr>
            <p:ph type="body"/>
          </p:nvPr>
        </p:nvSpPr>
        <p:spPr>
          <a:xfrm>
            <a:off x="685800" y="2142000"/>
            <a:ext cx="10131120" cy="3648600"/>
          </a:xfrm>
          <a:prstGeom prst="rect">
            <a:avLst/>
          </a:prstGeom>
        </p:spPr>
        <p:txBody>
          <a:bodyPr anchor="ctr"/>
          <a:lstStyle/>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Click to edit Master text styles</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Second level</a:t>
            </a:r>
          </a:p>
          <a:p>
            <a:pPr marL="1200240" lvl="2" indent="-285480">
              <a:lnSpc>
                <a:spcPct val="100000"/>
              </a:lnSpc>
              <a:spcAft>
                <a:spcPts val="1001"/>
              </a:spcAft>
              <a:buClr>
                <a:srgbClr val="FFFFFF"/>
              </a:buClr>
              <a:buFont typeface="Arial"/>
              <a:buChar char="•"/>
            </a:pPr>
            <a:r>
              <a:rPr lang="en-US" sz="1400" b="0" strike="noStrike" spc="-1">
                <a:solidFill>
                  <a:srgbClr val="FFFFFF"/>
                </a:solidFill>
                <a:latin typeface="Calibri"/>
              </a:rPr>
              <a:t>Third level</a:t>
            </a:r>
          </a:p>
          <a:p>
            <a:pPr marL="1542960" lvl="3" indent="-171000">
              <a:lnSpc>
                <a:spcPct val="100000"/>
              </a:lnSpc>
              <a:spcAft>
                <a:spcPts val="1001"/>
              </a:spcAft>
              <a:buClr>
                <a:srgbClr val="FFFFFF"/>
              </a:buClr>
              <a:buFont typeface="Arial"/>
              <a:buChar char="•"/>
            </a:pPr>
            <a:r>
              <a:rPr lang="en-US" sz="1200" b="0" strike="noStrike" spc="-1">
                <a:solidFill>
                  <a:srgbClr val="FFFFFF"/>
                </a:solidFill>
                <a:latin typeface="Calibri"/>
              </a:rPr>
              <a:t>Fourth level</a:t>
            </a:r>
          </a:p>
          <a:p>
            <a:pPr marL="2000160" lvl="4" indent="-171000">
              <a:lnSpc>
                <a:spcPct val="100000"/>
              </a:lnSpc>
              <a:spcAft>
                <a:spcPts val="1001"/>
              </a:spcAft>
              <a:buClr>
                <a:srgbClr val="FFFFFF"/>
              </a:buClr>
              <a:buFont typeface="Arial"/>
              <a:buChar char="•"/>
            </a:pPr>
            <a:r>
              <a:rPr lang="en-US" sz="1200" b="0" strike="noStrike" spc="-1">
                <a:solidFill>
                  <a:srgbClr val="FFFFFF"/>
                </a:solidFill>
                <a:latin typeface="Calibri"/>
              </a:rPr>
              <a:t>Fifth level</a:t>
            </a:r>
          </a:p>
        </p:txBody>
      </p:sp>
      <p:sp>
        <p:nvSpPr>
          <p:cNvPr id="45" name="PlaceHolder 3"/>
          <p:cNvSpPr>
            <a:spLocks noGrp="1"/>
          </p:cNvSpPr>
          <p:nvPr>
            <p:ph type="dt"/>
          </p:nvPr>
        </p:nvSpPr>
        <p:spPr>
          <a:xfrm>
            <a:off x="8589600" y="5870520"/>
            <a:ext cx="1599840" cy="377640"/>
          </a:xfrm>
          <a:prstGeom prst="rect">
            <a:avLst/>
          </a:prstGeom>
        </p:spPr>
        <p:txBody>
          <a:bodyPr anchor="ctr"/>
          <a:lstStyle/>
          <a:p>
            <a:pPr algn="r">
              <a:lnSpc>
                <a:spcPct val="100000"/>
              </a:lnSpc>
            </a:pPr>
            <a:fld id="{7916EEEA-9E43-448F-B89A-9F55220330B8}" type="datetime">
              <a:rPr lang="en-HK" sz="1000" b="0" strike="noStrike" spc="-1">
                <a:solidFill>
                  <a:srgbClr val="FFFFFF"/>
                </a:solidFill>
                <a:latin typeface="Calibri"/>
              </a:rPr>
              <a:t>19/8/2024</a:t>
            </a:fld>
            <a:endParaRPr lang="en-HK" sz="1000" b="0" strike="noStrike" spc="-1">
              <a:latin typeface="Times New Roman"/>
            </a:endParaRPr>
          </a:p>
        </p:txBody>
      </p:sp>
      <p:sp>
        <p:nvSpPr>
          <p:cNvPr id="46" name="PlaceHolder 4"/>
          <p:cNvSpPr>
            <a:spLocks noGrp="1"/>
          </p:cNvSpPr>
          <p:nvPr>
            <p:ph type="ftr"/>
          </p:nvPr>
        </p:nvSpPr>
        <p:spPr>
          <a:xfrm>
            <a:off x="685800" y="5870520"/>
            <a:ext cx="7827120" cy="377640"/>
          </a:xfrm>
          <a:prstGeom prst="rect">
            <a:avLst/>
          </a:prstGeom>
        </p:spPr>
        <p:txBody>
          <a:bodyPr anchor="ctr"/>
          <a:lstStyle/>
          <a:p>
            <a:endParaRPr lang="en-HK" sz="2400" b="0" strike="noStrike" spc="-1">
              <a:latin typeface="Times New Roman"/>
            </a:endParaRPr>
          </a:p>
        </p:txBody>
      </p:sp>
      <p:sp>
        <p:nvSpPr>
          <p:cNvPr id="47" name="PlaceHolder 5"/>
          <p:cNvSpPr>
            <a:spLocks noGrp="1"/>
          </p:cNvSpPr>
          <p:nvPr>
            <p:ph type="sldNum"/>
          </p:nvPr>
        </p:nvSpPr>
        <p:spPr>
          <a:xfrm>
            <a:off x="10266120" y="5870520"/>
            <a:ext cx="550800" cy="377640"/>
          </a:xfrm>
          <a:prstGeom prst="rect">
            <a:avLst/>
          </a:prstGeom>
        </p:spPr>
        <p:txBody>
          <a:bodyPr anchor="ctr"/>
          <a:lstStyle/>
          <a:p>
            <a:pPr algn="r">
              <a:lnSpc>
                <a:spcPct val="100000"/>
              </a:lnSpc>
            </a:pPr>
            <a:fld id="{1A5FB952-A458-456F-BF3E-22DE820F5B22}" type="slidenum">
              <a:rPr lang="en-HK" sz="1000" b="0" strike="noStrike" spc="-1">
                <a:solidFill>
                  <a:srgbClr val="FFFFFF"/>
                </a:solidFill>
                <a:latin typeface="Calibri"/>
              </a:rPr>
              <a:t>‹#›</a:t>
            </a:fld>
            <a:endParaRPr lang="en-HK"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84" name="Picture 7"/>
          <p:cNvPicPr/>
          <p:nvPr/>
        </p:nvPicPr>
        <p:blipFill>
          <a:blip r:embed="rId15"/>
          <a:stretch/>
        </p:blipFill>
        <p:spPr>
          <a:xfrm>
            <a:off x="0" y="0"/>
            <a:ext cx="12188520" cy="6855840"/>
          </a:xfrm>
          <a:prstGeom prst="rect">
            <a:avLst/>
          </a:prstGeom>
          <a:ln>
            <a:noFill/>
          </a:ln>
        </p:spPr>
      </p:pic>
      <p:sp>
        <p:nvSpPr>
          <p:cNvPr id="85" name="PlaceHolder 1"/>
          <p:cNvSpPr>
            <a:spLocks noGrp="1"/>
          </p:cNvSpPr>
          <p:nvPr>
            <p:ph type="title"/>
          </p:nvPr>
        </p:nvSpPr>
        <p:spPr>
          <a:xfrm>
            <a:off x="685800" y="609480"/>
            <a:ext cx="10131120" cy="1455840"/>
          </a:xfrm>
          <a:prstGeom prst="rect">
            <a:avLst/>
          </a:prstGeom>
        </p:spPr>
        <p:txBody>
          <a:bodyPr anchor="ctr"/>
          <a:lstStyle/>
          <a:p>
            <a:pPr>
              <a:lnSpc>
                <a:spcPct val="100000"/>
              </a:lnSpc>
            </a:pPr>
            <a:r>
              <a:rPr lang="en-US" sz="3600" b="0" strike="noStrike" cap="all" spc="-1">
                <a:solidFill>
                  <a:srgbClr val="FFFFFF"/>
                </a:solidFill>
                <a:latin typeface="Calibri Light"/>
              </a:rPr>
              <a:t>Click to edit Master title style</a:t>
            </a:r>
            <a:endParaRPr lang="en-US" sz="3600" b="0" strike="noStrike" spc="-1">
              <a:solidFill>
                <a:srgbClr val="FFFFFF"/>
              </a:solidFill>
              <a:latin typeface="Calibri"/>
            </a:endParaRPr>
          </a:p>
        </p:txBody>
      </p:sp>
      <p:sp>
        <p:nvSpPr>
          <p:cNvPr id="86" name="PlaceHolder 2"/>
          <p:cNvSpPr>
            <a:spLocks noGrp="1"/>
          </p:cNvSpPr>
          <p:nvPr>
            <p:ph type="body"/>
          </p:nvPr>
        </p:nvSpPr>
        <p:spPr>
          <a:xfrm>
            <a:off x="685800" y="2142000"/>
            <a:ext cx="4995000" cy="3648600"/>
          </a:xfrm>
          <a:prstGeom prst="rect">
            <a:avLst/>
          </a:prstGeom>
        </p:spPr>
        <p:txBody>
          <a:bodyPr anchor="ctr">
            <a:normAutofit/>
          </a:bodyPr>
          <a:lstStyle/>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Click to edit Master text styles</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Second level</a:t>
            </a:r>
          </a:p>
          <a:p>
            <a:pPr marL="1200240" lvl="2" indent="-285480">
              <a:lnSpc>
                <a:spcPct val="100000"/>
              </a:lnSpc>
              <a:spcAft>
                <a:spcPts val="1001"/>
              </a:spcAft>
              <a:buClr>
                <a:srgbClr val="FFFFFF"/>
              </a:buClr>
              <a:buFont typeface="Arial"/>
              <a:buChar char="•"/>
            </a:pPr>
            <a:r>
              <a:rPr lang="en-US" sz="1400" b="0" strike="noStrike" spc="-1">
                <a:solidFill>
                  <a:srgbClr val="FFFFFF"/>
                </a:solidFill>
                <a:latin typeface="Calibri"/>
              </a:rPr>
              <a:t>Third level</a:t>
            </a:r>
          </a:p>
          <a:p>
            <a:pPr marL="1542960" lvl="3" indent="-171000">
              <a:lnSpc>
                <a:spcPct val="100000"/>
              </a:lnSpc>
              <a:spcAft>
                <a:spcPts val="1001"/>
              </a:spcAft>
              <a:buClr>
                <a:srgbClr val="FFFFFF"/>
              </a:buClr>
              <a:buFont typeface="Arial"/>
              <a:buChar char="•"/>
            </a:pPr>
            <a:r>
              <a:rPr lang="en-US" sz="1200" b="0" strike="noStrike" spc="-1">
                <a:solidFill>
                  <a:srgbClr val="FFFFFF"/>
                </a:solidFill>
                <a:latin typeface="Calibri"/>
              </a:rPr>
              <a:t>Fourth level</a:t>
            </a:r>
          </a:p>
          <a:p>
            <a:pPr marL="2000160" lvl="4" indent="-171000">
              <a:lnSpc>
                <a:spcPct val="100000"/>
              </a:lnSpc>
              <a:spcAft>
                <a:spcPts val="1001"/>
              </a:spcAft>
              <a:buClr>
                <a:srgbClr val="FFFFFF"/>
              </a:buClr>
              <a:buFont typeface="Arial"/>
              <a:buChar char="•"/>
            </a:pPr>
            <a:r>
              <a:rPr lang="en-US" sz="1200" b="0" strike="noStrike" spc="-1">
                <a:solidFill>
                  <a:srgbClr val="FFFFFF"/>
                </a:solidFill>
                <a:latin typeface="Calibri"/>
              </a:rPr>
              <a:t>Fifth level</a:t>
            </a:r>
          </a:p>
        </p:txBody>
      </p:sp>
      <p:sp>
        <p:nvSpPr>
          <p:cNvPr id="87" name="PlaceHolder 3"/>
          <p:cNvSpPr>
            <a:spLocks noGrp="1"/>
          </p:cNvSpPr>
          <p:nvPr>
            <p:ph type="body"/>
          </p:nvPr>
        </p:nvSpPr>
        <p:spPr>
          <a:xfrm>
            <a:off x="5821920" y="2142000"/>
            <a:ext cx="4995000" cy="3648600"/>
          </a:xfrm>
          <a:prstGeom prst="rect">
            <a:avLst/>
          </a:prstGeom>
        </p:spPr>
        <p:txBody>
          <a:bodyPr anchor="ctr">
            <a:normAutofit/>
          </a:bodyPr>
          <a:lstStyle/>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Click to edit Master text styles</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Second level</a:t>
            </a:r>
          </a:p>
          <a:p>
            <a:pPr marL="1200240" lvl="2" indent="-285480">
              <a:lnSpc>
                <a:spcPct val="100000"/>
              </a:lnSpc>
              <a:spcAft>
                <a:spcPts val="1001"/>
              </a:spcAft>
              <a:buClr>
                <a:srgbClr val="FFFFFF"/>
              </a:buClr>
              <a:buFont typeface="Arial"/>
              <a:buChar char="•"/>
            </a:pPr>
            <a:r>
              <a:rPr lang="en-US" sz="1400" b="0" strike="noStrike" spc="-1">
                <a:solidFill>
                  <a:srgbClr val="FFFFFF"/>
                </a:solidFill>
                <a:latin typeface="Calibri"/>
              </a:rPr>
              <a:t>Third level</a:t>
            </a:r>
          </a:p>
          <a:p>
            <a:pPr marL="1542960" lvl="3" indent="-171000">
              <a:lnSpc>
                <a:spcPct val="100000"/>
              </a:lnSpc>
              <a:spcAft>
                <a:spcPts val="1001"/>
              </a:spcAft>
              <a:buClr>
                <a:srgbClr val="FFFFFF"/>
              </a:buClr>
              <a:buFont typeface="Arial"/>
              <a:buChar char="•"/>
            </a:pPr>
            <a:r>
              <a:rPr lang="en-US" sz="1200" b="0" strike="noStrike" spc="-1">
                <a:solidFill>
                  <a:srgbClr val="FFFFFF"/>
                </a:solidFill>
                <a:latin typeface="Calibri"/>
              </a:rPr>
              <a:t>Fourth level</a:t>
            </a:r>
          </a:p>
          <a:p>
            <a:pPr marL="2000160" lvl="4" indent="-171000">
              <a:lnSpc>
                <a:spcPct val="100000"/>
              </a:lnSpc>
              <a:spcAft>
                <a:spcPts val="1001"/>
              </a:spcAft>
              <a:buClr>
                <a:srgbClr val="FFFFFF"/>
              </a:buClr>
              <a:buFont typeface="Arial"/>
              <a:buChar char="•"/>
            </a:pPr>
            <a:r>
              <a:rPr lang="en-US" sz="1200" b="0" strike="noStrike" spc="-1">
                <a:solidFill>
                  <a:srgbClr val="FFFFFF"/>
                </a:solidFill>
                <a:latin typeface="Calibri"/>
              </a:rPr>
              <a:t>Fifth level</a:t>
            </a:r>
          </a:p>
        </p:txBody>
      </p:sp>
      <p:sp>
        <p:nvSpPr>
          <p:cNvPr id="88" name="PlaceHolder 4"/>
          <p:cNvSpPr>
            <a:spLocks noGrp="1"/>
          </p:cNvSpPr>
          <p:nvPr>
            <p:ph type="dt"/>
          </p:nvPr>
        </p:nvSpPr>
        <p:spPr>
          <a:xfrm>
            <a:off x="8589600" y="5870520"/>
            <a:ext cx="1599840" cy="377640"/>
          </a:xfrm>
          <a:prstGeom prst="rect">
            <a:avLst/>
          </a:prstGeom>
        </p:spPr>
        <p:txBody>
          <a:bodyPr anchor="ctr"/>
          <a:lstStyle/>
          <a:p>
            <a:pPr algn="r">
              <a:lnSpc>
                <a:spcPct val="100000"/>
              </a:lnSpc>
            </a:pPr>
            <a:fld id="{896CADD9-FC08-48A1-8CFC-96A6693CE241}" type="datetime">
              <a:rPr lang="en-HK" sz="1000" b="0" strike="noStrike" spc="-1">
                <a:solidFill>
                  <a:srgbClr val="FFFFFF"/>
                </a:solidFill>
                <a:latin typeface="Calibri"/>
              </a:rPr>
              <a:t>19/8/2024</a:t>
            </a:fld>
            <a:endParaRPr lang="en-HK" sz="1000" b="0" strike="noStrike" spc="-1">
              <a:latin typeface="Times New Roman"/>
            </a:endParaRPr>
          </a:p>
        </p:txBody>
      </p:sp>
      <p:sp>
        <p:nvSpPr>
          <p:cNvPr id="89" name="PlaceHolder 5"/>
          <p:cNvSpPr>
            <a:spLocks noGrp="1"/>
          </p:cNvSpPr>
          <p:nvPr>
            <p:ph type="ftr"/>
          </p:nvPr>
        </p:nvSpPr>
        <p:spPr>
          <a:xfrm>
            <a:off x="685800" y="5870520"/>
            <a:ext cx="7827120" cy="377640"/>
          </a:xfrm>
          <a:prstGeom prst="rect">
            <a:avLst/>
          </a:prstGeom>
        </p:spPr>
        <p:txBody>
          <a:bodyPr anchor="ctr"/>
          <a:lstStyle/>
          <a:p>
            <a:endParaRPr lang="en-HK" sz="2400" b="0" strike="noStrike" spc="-1">
              <a:latin typeface="Times New Roman"/>
            </a:endParaRPr>
          </a:p>
        </p:txBody>
      </p:sp>
      <p:sp>
        <p:nvSpPr>
          <p:cNvPr id="90" name="PlaceHolder 6"/>
          <p:cNvSpPr>
            <a:spLocks noGrp="1"/>
          </p:cNvSpPr>
          <p:nvPr>
            <p:ph type="sldNum"/>
          </p:nvPr>
        </p:nvSpPr>
        <p:spPr>
          <a:xfrm>
            <a:off x="10266120" y="5870520"/>
            <a:ext cx="550800" cy="377640"/>
          </a:xfrm>
          <a:prstGeom prst="rect">
            <a:avLst/>
          </a:prstGeom>
        </p:spPr>
        <p:txBody>
          <a:bodyPr anchor="ctr"/>
          <a:lstStyle/>
          <a:p>
            <a:pPr algn="r">
              <a:lnSpc>
                <a:spcPct val="100000"/>
              </a:lnSpc>
            </a:pPr>
            <a:fld id="{2A11FDA3-7A8D-40AE-81E3-672FC0161BFB}" type="slidenum">
              <a:rPr lang="en-HK" sz="1000" b="0" strike="noStrike" spc="-1">
                <a:solidFill>
                  <a:srgbClr val="FFFFFF"/>
                </a:solidFill>
                <a:latin typeface="Calibri"/>
              </a:rPr>
              <a:t>‹#›</a:t>
            </a:fld>
            <a:endParaRPr lang="en-HK"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spersky.com/resource-center/definitions/biometrics" TargetMode="External"/><Relationship Id="rId2" Type="http://schemas.openxmlformats.org/officeDocument/2006/relationships/hyperlink" Target="https://content.time.com/time/business/article/0,8599,1954643,00.html" TargetMode="External"/><Relationship Id="rId1" Type="http://schemas.openxmlformats.org/officeDocument/2006/relationships/slideLayout" Target="../slideLayouts/slideLayout13.xml"/><Relationship Id="rId4" Type="http://schemas.openxmlformats.org/officeDocument/2006/relationships/hyperlink" Target="https://www.thalesgroup.com/en/markets/digital-identity-and-security/government/biometrics/facial-recogni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Picture 4"/>
          <p:cNvPicPr/>
          <p:nvPr/>
        </p:nvPicPr>
        <p:blipFill>
          <a:blip r:embed="rId3"/>
          <a:stretch/>
        </p:blipFill>
        <p:spPr>
          <a:xfrm>
            <a:off x="0" y="0"/>
            <a:ext cx="12191760" cy="6857640"/>
          </a:xfrm>
          <a:prstGeom prst="rect">
            <a:avLst/>
          </a:prstGeom>
          <a:ln>
            <a:noFill/>
          </a:ln>
        </p:spPr>
      </p:pic>
      <p:sp>
        <p:nvSpPr>
          <p:cNvPr id="134" name="TextShape 1"/>
          <p:cNvSpPr txBox="1"/>
          <p:nvPr/>
        </p:nvSpPr>
        <p:spPr>
          <a:xfrm>
            <a:off x="-222120" y="2554920"/>
            <a:ext cx="11381760" cy="2421000"/>
          </a:xfrm>
          <a:prstGeom prst="rect">
            <a:avLst/>
          </a:prstGeom>
          <a:noFill/>
          <a:ln>
            <a:noFill/>
          </a:ln>
        </p:spPr>
        <p:txBody>
          <a:bodyPr lIns="91440" tIns="45720" rIns="91440" bIns="45720" anchor="b">
            <a:normAutofit/>
          </a:bodyPr>
          <a:lstStyle/>
          <a:p>
            <a:pPr algn="r">
              <a:lnSpc>
                <a:spcPct val="100000"/>
              </a:lnSpc>
            </a:pPr>
            <a:r>
              <a:rPr lang="en-US" sz="4800" b="1" strike="noStrike" cap="all" spc="-1" dirty="0">
                <a:solidFill>
                  <a:srgbClr val="FFFFFF"/>
                </a:solidFill>
                <a:latin typeface="Calibri Light"/>
              </a:rPr>
              <a:t>Capstone project </a:t>
            </a:r>
            <a:br>
              <a:rPr dirty="0"/>
            </a:br>
            <a:r>
              <a:rPr lang="en-US" sz="4000" b="1" strike="noStrike" cap="all" spc="-1" dirty="0">
                <a:solidFill>
                  <a:srgbClr val="FFFFFF"/>
                </a:solidFill>
                <a:latin typeface="Calibri Light"/>
              </a:rPr>
              <a:t>Facial Emotion detection – deep learning</a:t>
            </a:r>
            <a:endParaRPr lang="en-US" sz="4000" b="0" strike="noStrike" spc="-1" dirty="0">
              <a:solidFill>
                <a:srgbClr val="FFFFFF"/>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Build Model -</a:t>
            </a:r>
            <a:br/>
            <a:r>
              <a:rPr lang="en-US" sz="3600" b="0" strike="noStrike" cap="all" spc="-1">
                <a:solidFill>
                  <a:srgbClr val="FFFFFF"/>
                </a:solidFill>
                <a:latin typeface="Calibri Light"/>
              </a:rPr>
              <a:t>Custom built model</a:t>
            </a:r>
            <a:endParaRPr lang="en-US" sz="3600" b="0" strike="noStrike" spc="-1">
              <a:solidFill>
                <a:srgbClr val="FFFFFF"/>
              </a:solidFill>
              <a:latin typeface="Calibri"/>
            </a:endParaRPr>
          </a:p>
        </p:txBody>
      </p:sp>
      <p:sp>
        <p:nvSpPr>
          <p:cNvPr id="344" name="CustomShape 2"/>
          <p:cNvSpPr/>
          <p:nvPr/>
        </p:nvSpPr>
        <p:spPr>
          <a:xfrm>
            <a:off x="685800" y="1991520"/>
            <a:ext cx="3720600" cy="411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HK"/>
          </a:p>
        </p:txBody>
      </p:sp>
      <p:sp>
        <p:nvSpPr>
          <p:cNvPr id="345" name="CustomShape 3"/>
          <p:cNvSpPr/>
          <p:nvPr/>
        </p:nvSpPr>
        <p:spPr>
          <a:xfrm>
            <a:off x="987120" y="2055960"/>
            <a:ext cx="4130640" cy="411444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ctr">
            <a:normAutofit/>
          </a:bodyPr>
          <a:lstStyle/>
          <a:p>
            <a:pPr>
              <a:lnSpc>
                <a:spcPct val="100000"/>
              </a:lnSpc>
              <a:spcAft>
                <a:spcPts val="1001"/>
              </a:spcAft>
            </a:pPr>
            <a:endParaRPr lang="en-HK" sz="1800" b="0" strike="noStrike" spc="-1">
              <a:latin typeface="Arial"/>
            </a:endParaRPr>
          </a:p>
          <a:p>
            <a:pPr marL="285750" indent="-285115">
              <a:spcAft>
                <a:spcPts val="1001"/>
              </a:spcAft>
              <a:buClr>
                <a:srgbClr val="FFFFFF"/>
              </a:buClr>
              <a:buFont typeface="Arial"/>
              <a:buChar char="•"/>
            </a:pPr>
            <a:r>
              <a:rPr lang="en-HK" sz="1800" b="0" strike="noStrike" spc="-1" dirty="0">
                <a:solidFill>
                  <a:srgbClr val="FFFFFF"/>
                </a:solidFill>
                <a:latin typeface="Calibri"/>
              </a:rPr>
              <a:t>5-block CNN Model</a:t>
            </a:r>
            <a:r>
              <a:rPr lang="en-HK" spc="-1" dirty="0">
                <a:solidFill>
                  <a:srgbClr val="FFFFFF"/>
                </a:solidFill>
                <a:latin typeface="Calibri"/>
              </a:rPr>
              <a:t> </a:t>
            </a:r>
            <a:endParaRPr lang="en-HK" sz="1800" b="0" strike="noStrike" spc="-1">
              <a:latin typeface="Arial"/>
            </a:endParaRPr>
          </a:p>
          <a:p>
            <a:pPr marL="285750" indent="-285115">
              <a:spcAft>
                <a:spcPts val="1001"/>
              </a:spcAft>
              <a:buClr>
                <a:srgbClr val="FFFFFF"/>
              </a:buClr>
              <a:buFont typeface="Arial"/>
              <a:buChar char="•"/>
            </a:pPr>
            <a:r>
              <a:rPr lang="en-HK" spc="-1" dirty="0">
                <a:solidFill>
                  <a:srgbClr val="FFFFFF"/>
                </a:solidFill>
                <a:latin typeface="Calibri"/>
              </a:rPr>
              <a:t>Accuracy</a:t>
            </a:r>
            <a:endParaRPr lang="en-HK" sz="1600" spc="-1" dirty="0">
              <a:solidFill>
                <a:srgbClr val="000000"/>
              </a:solidFill>
              <a:latin typeface="Arial"/>
            </a:endParaRPr>
          </a:p>
          <a:p>
            <a:pPr marL="742950" lvl="1" indent="-285115">
              <a:spcAft>
                <a:spcPts val="1001"/>
              </a:spcAft>
              <a:buClr>
                <a:srgbClr val="FFFFFF"/>
              </a:buClr>
              <a:buFont typeface="Arial"/>
              <a:buChar char="•"/>
            </a:pPr>
            <a:r>
              <a:rPr lang="en-HK" sz="1600" spc="-1" dirty="0">
                <a:solidFill>
                  <a:srgbClr val="FFFFFF"/>
                </a:solidFill>
                <a:latin typeface="Calibri"/>
              </a:rPr>
              <a:t>Training</a:t>
            </a:r>
            <a:r>
              <a:rPr lang="en-HK" sz="1600" b="0" strike="noStrike" spc="-1" dirty="0">
                <a:solidFill>
                  <a:srgbClr val="FFFFFF"/>
                </a:solidFill>
                <a:latin typeface="Calibri"/>
              </a:rPr>
              <a:t>: </a:t>
            </a:r>
            <a:r>
              <a:rPr lang="en-HK" sz="1600" spc="-1" dirty="0">
                <a:solidFill>
                  <a:srgbClr val="FFFFFF"/>
                </a:solidFill>
                <a:latin typeface="Calibri"/>
              </a:rPr>
              <a:t>70.93</a:t>
            </a:r>
            <a:r>
              <a:rPr lang="en-HK" sz="1600" b="0" strike="noStrike" spc="-1" dirty="0">
                <a:solidFill>
                  <a:srgbClr val="FFFFFF"/>
                </a:solidFill>
                <a:latin typeface="Calibri"/>
              </a:rPr>
              <a:t>%</a:t>
            </a:r>
            <a:endParaRPr lang="en-HK" sz="1600" spc="-1" dirty="0">
              <a:solidFill>
                <a:srgbClr val="000000"/>
              </a:solidFill>
              <a:latin typeface="Arial"/>
            </a:endParaRPr>
          </a:p>
          <a:p>
            <a:pPr marL="742950" lvl="1" indent="-285115">
              <a:spcAft>
                <a:spcPts val="1001"/>
              </a:spcAft>
              <a:buClr>
                <a:srgbClr val="FFFFFF"/>
              </a:buClr>
              <a:buFont typeface="Arial"/>
              <a:buChar char="•"/>
            </a:pPr>
            <a:r>
              <a:rPr lang="en-HK" sz="1600" b="0" strike="noStrike" spc="-1" dirty="0">
                <a:solidFill>
                  <a:srgbClr val="FFFFFF"/>
                </a:solidFill>
                <a:latin typeface="Calibri"/>
              </a:rPr>
              <a:t>Validation: </a:t>
            </a:r>
            <a:r>
              <a:rPr lang="en-HK" sz="1600" spc="-1" dirty="0">
                <a:solidFill>
                  <a:srgbClr val="FFFFFF"/>
                </a:solidFill>
                <a:latin typeface="Calibri"/>
              </a:rPr>
              <a:t>73.28</a:t>
            </a:r>
            <a:r>
              <a:rPr lang="en-HK" sz="1600" b="0" strike="noStrike" spc="-1" dirty="0">
                <a:solidFill>
                  <a:srgbClr val="FFFFFF"/>
                </a:solidFill>
                <a:latin typeface="Calibri"/>
              </a:rPr>
              <a:t>%</a:t>
            </a:r>
            <a:endParaRPr lang="en-HK" sz="1600" spc="-1" dirty="0">
              <a:solidFill>
                <a:srgbClr val="000000"/>
              </a:solidFill>
              <a:latin typeface="Arial"/>
            </a:endParaRPr>
          </a:p>
          <a:p>
            <a:pPr marL="742950" lvl="1" indent="-285115">
              <a:lnSpc>
                <a:spcPct val="100000"/>
              </a:lnSpc>
              <a:spcAft>
                <a:spcPts val="1001"/>
              </a:spcAft>
              <a:buClr>
                <a:srgbClr val="FFFFFF"/>
              </a:buClr>
              <a:buFont typeface="Arial"/>
              <a:buChar char="•"/>
            </a:pPr>
            <a:r>
              <a:rPr lang="en-HK" sz="1600" b="0" strike="noStrike" spc="-1" dirty="0">
                <a:solidFill>
                  <a:srgbClr val="FFFFFF"/>
                </a:solidFill>
                <a:latin typeface="Calibri"/>
              </a:rPr>
              <a:t>Testing: </a:t>
            </a:r>
            <a:r>
              <a:rPr lang="en-HK" sz="1600" spc="-1" dirty="0">
                <a:solidFill>
                  <a:srgbClr val="FFFFFF"/>
                </a:solidFill>
                <a:latin typeface="Calibri"/>
              </a:rPr>
              <a:t>75</a:t>
            </a:r>
            <a:r>
              <a:rPr lang="en-HK" sz="1600" b="0" strike="noStrike" spc="-1" dirty="0">
                <a:solidFill>
                  <a:srgbClr val="FFFFFF"/>
                </a:solidFill>
                <a:latin typeface="Calibri"/>
              </a:rPr>
              <a:t>%</a:t>
            </a:r>
            <a:endParaRPr lang="en-HK" sz="1600" b="0" strike="noStrike" spc="-1" dirty="0">
              <a:latin typeface="Arial"/>
            </a:endParaRPr>
          </a:p>
          <a:p>
            <a:pPr marL="742950" lvl="1" indent="-285115">
              <a:spcAft>
                <a:spcPts val="1001"/>
              </a:spcAft>
              <a:buClr>
                <a:srgbClr val="FFFFFF"/>
              </a:buClr>
              <a:buFont typeface="Arial"/>
              <a:buChar char="•"/>
            </a:pPr>
            <a:r>
              <a:rPr lang="en-HK" sz="1600" spc="-1" dirty="0">
                <a:solidFill>
                  <a:srgbClr val="FFFFFF"/>
                </a:solidFill>
                <a:latin typeface="Calibri"/>
              </a:rPr>
              <a:t>F1-score: 0.83, 0.70, 0.58, 0.87</a:t>
            </a:r>
          </a:p>
          <a:p>
            <a:pPr>
              <a:lnSpc>
                <a:spcPct val="100000"/>
              </a:lnSpc>
              <a:spcAft>
                <a:spcPts val="1001"/>
              </a:spcAft>
            </a:pPr>
            <a:endParaRPr lang="en-HK" sz="1600" b="0" strike="noStrike" spc="-1">
              <a:latin typeface="Arial"/>
            </a:endParaRPr>
          </a:p>
          <a:p>
            <a:pPr>
              <a:lnSpc>
                <a:spcPct val="100000"/>
              </a:lnSpc>
              <a:spcAft>
                <a:spcPts val="1001"/>
              </a:spcAft>
            </a:pPr>
            <a:endParaRPr lang="en-HK" sz="1600" b="0" strike="noStrike" spc="-1">
              <a:latin typeface="Arial"/>
            </a:endParaRPr>
          </a:p>
        </p:txBody>
      </p:sp>
      <p:pic>
        <p:nvPicPr>
          <p:cNvPr id="346" name="Picture 345"/>
          <p:cNvPicPr/>
          <p:nvPr/>
        </p:nvPicPr>
        <p:blipFill>
          <a:blip r:embed="rId3"/>
          <a:stretch/>
        </p:blipFill>
        <p:spPr>
          <a:xfrm>
            <a:off x="5640360" y="525019"/>
            <a:ext cx="4937760" cy="2390040"/>
          </a:xfrm>
          <a:prstGeom prst="rect">
            <a:avLst/>
          </a:prstGeom>
          <a:ln>
            <a:noFill/>
          </a:ln>
        </p:spPr>
      </p:pic>
      <p:pic>
        <p:nvPicPr>
          <p:cNvPr id="3" name="Picture 3" descr="Chart&#10;&#10;Description automatically generated">
            <a:extLst>
              <a:ext uri="{FF2B5EF4-FFF2-40B4-BE49-F238E27FC236}">
                <a16:creationId xmlns:a16="http://schemas.microsoft.com/office/drawing/2014/main" id="{6C749ACA-FA42-8A74-267A-3A744022450F}"/>
              </a:ext>
            </a:extLst>
          </p:cNvPr>
          <p:cNvPicPr>
            <a:picLocks noChangeAspect="1"/>
          </p:cNvPicPr>
          <p:nvPr/>
        </p:nvPicPr>
        <p:blipFill>
          <a:blip r:embed="rId4"/>
          <a:stretch>
            <a:fillRect/>
          </a:stretch>
        </p:blipFill>
        <p:spPr>
          <a:xfrm>
            <a:off x="7882379" y="3429089"/>
            <a:ext cx="3835138" cy="2702172"/>
          </a:xfrm>
          <a:prstGeom prst="rect">
            <a:avLst/>
          </a:prstGeom>
        </p:spPr>
      </p:pic>
      <p:pic>
        <p:nvPicPr>
          <p:cNvPr id="5" name="Picture 5" descr="Chart, line chart&#10;&#10;Description automatically generated">
            <a:extLst>
              <a:ext uri="{FF2B5EF4-FFF2-40B4-BE49-F238E27FC236}">
                <a16:creationId xmlns:a16="http://schemas.microsoft.com/office/drawing/2014/main" id="{13848111-94FB-2E94-05AA-4DF40D8F7024}"/>
              </a:ext>
            </a:extLst>
          </p:cNvPr>
          <p:cNvPicPr>
            <a:picLocks noChangeAspect="1"/>
          </p:cNvPicPr>
          <p:nvPr/>
        </p:nvPicPr>
        <p:blipFill>
          <a:blip r:embed="rId5"/>
          <a:stretch>
            <a:fillRect/>
          </a:stretch>
        </p:blipFill>
        <p:spPr>
          <a:xfrm>
            <a:off x="4860471" y="3432862"/>
            <a:ext cx="2743200" cy="2695561"/>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Build Model -</a:t>
            </a:r>
            <a:br/>
            <a:r>
              <a:rPr lang="en-US" sz="3600" b="0" strike="noStrike" cap="all" spc="-1">
                <a:solidFill>
                  <a:srgbClr val="FFFFFF"/>
                </a:solidFill>
                <a:latin typeface="Calibri Light"/>
              </a:rPr>
              <a:t>Custom built model</a:t>
            </a:r>
            <a:endParaRPr lang="en-US" sz="3600" b="0" strike="noStrike" spc="-1">
              <a:solidFill>
                <a:srgbClr val="FFFFFF"/>
              </a:solidFill>
              <a:latin typeface="Calibri"/>
            </a:endParaRPr>
          </a:p>
        </p:txBody>
      </p:sp>
      <p:sp>
        <p:nvSpPr>
          <p:cNvPr id="344" name="CustomShape 2"/>
          <p:cNvSpPr/>
          <p:nvPr/>
        </p:nvSpPr>
        <p:spPr>
          <a:xfrm>
            <a:off x="685800" y="1991520"/>
            <a:ext cx="3720600" cy="411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HK"/>
          </a:p>
        </p:txBody>
      </p:sp>
      <p:sp>
        <p:nvSpPr>
          <p:cNvPr id="345" name="CustomShape 3"/>
          <p:cNvSpPr/>
          <p:nvPr/>
        </p:nvSpPr>
        <p:spPr>
          <a:xfrm>
            <a:off x="798584" y="2150228"/>
            <a:ext cx="3620022" cy="411444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ctr">
            <a:normAutofit fontScale="92500"/>
          </a:bodyPr>
          <a:lstStyle/>
          <a:p>
            <a:pPr>
              <a:lnSpc>
                <a:spcPct val="100000"/>
              </a:lnSpc>
              <a:spcAft>
                <a:spcPts val="1001"/>
              </a:spcAft>
            </a:pPr>
            <a:endParaRPr lang="en-HK" sz="1800" b="0" strike="noStrike" spc="-1">
              <a:latin typeface="Arial"/>
            </a:endParaRPr>
          </a:p>
          <a:p>
            <a:pPr marL="285750" indent="-285115">
              <a:spcAft>
                <a:spcPts val="1001"/>
              </a:spcAft>
              <a:buClr>
                <a:srgbClr val="FFFFFF"/>
              </a:buClr>
              <a:buFont typeface="Arial"/>
              <a:buChar char="•"/>
            </a:pPr>
            <a:r>
              <a:rPr lang="en-HK" sz="1400" spc="-1" dirty="0">
                <a:solidFill>
                  <a:srgbClr val="FFFFFF"/>
                </a:solidFill>
                <a:latin typeface="Calibri"/>
              </a:rPr>
              <a:t>4-block</a:t>
            </a:r>
            <a:r>
              <a:rPr lang="en-HK" sz="1400" b="0" strike="noStrike" spc="-1" dirty="0">
                <a:solidFill>
                  <a:srgbClr val="FFFFFF"/>
                </a:solidFill>
                <a:latin typeface="Calibri"/>
              </a:rPr>
              <a:t> CNN Model</a:t>
            </a:r>
            <a:r>
              <a:rPr lang="en-HK" sz="1400" spc="-1" dirty="0">
                <a:solidFill>
                  <a:srgbClr val="FFFFFF"/>
                </a:solidFill>
                <a:latin typeface="Calibri"/>
              </a:rPr>
              <a:t> with batch </a:t>
            </a:r>
            <a:r>
              <a:rPr lang="en-HK" sz="1400" spc="-1" dirty="0" err="1">
                <a:solidFill>
                  <a:srgbClr val="FFFFFF"/>
                </a:solidFill>
                <a:latin typeface="Calibri"/>
              </a:rPr>
              <a:t>normailzation</a:t>
            </a:r>
            <a:r>
              <a:rPr lang="en-HK" sz="1400" spc="-1" dirty="0">
                <a:solidFill>
                  <a:srgbClr val="FFFFFF"/>
                </a:solidFill>
                <a:latin typeface="Calibri"/>
              </a:rPr>
              <a:t> and dropout </a:t>
            </a:r>
            <a:endParaRPr lang="en-HK" sz="1400" b="0" strike="noStrike" spc="-1" dirty="0">
              <a:latin typeface="Arial"/>
            </a:endParaRPr>
          </a:p>
          <a:p>
            <a:pPr marL="285750" indent="-285115">
              <a:spcAft>
                <a:spcPts val="1001"/>
              </a:spcAft>
              <a:buClr>
                <a:srgbClr val="FFFFFF"/>
              </a:buClr>
              <a:buFont typeface="Arial"/>
              <a:buChar char="•"/>
            </a:pPr>
            <a:r>
              <a:rPr lang="en-HK" sz="1400" spc="-1" dirty="0">
                <a:solidFill>
                  <a:srgbClr val="FFFFFF"/>
                </a:solidFill>
                <a:latin typeface="Calibri"/>
              </a:rPr>
              <a:t>Accuracy</a:t>
            </a:r>
          </a:p>
          <a:p>
            <a:pPr marL="742950" lvl="1" indent="-285115">
              <a:spcAft>
                <a:spcPts val="1001"/>
              </a:spcAft>
              <a:buClr>
                <a:srgbClr val="FFFFFF"/>
              </a:buClr>
              <a:buFont typeface="Arial"/>
              <a:buChar char="•"/>
            </a:pPr>
            <a:r>
              <a:rPr lang="en-HK" sz="1400" spc="-1" dirty="0">
                <a:solidFill>
                  <a:srgbClr val="FFFFFF"/>
                </a:solidFill>
                <a:latin typeface="Calibri"/>
              </a:rPr>
              <a:t>Without class weight: 79%</a:t>
            </a:r>
          </a:p>
          <a:p>
            <a:pPr marL="1200150" lvl="2" indent="-285115">
              <a:spcAft>
                <a:spcPts val="1001"/>
              </a:spcAft>
              <a:buClr>
                <a:srgbClr val="FFFFFF"/>
              </a:buClr>
              <a:buFont typeface="Arial"/>
              <a:buChar char="•"/>
            </a:pPr>
            <a:r>
              <a:rPr lang="en-HK" sz="1400" spc="-1" dirty="0">
                <a:solidFill>
                  <a:srgbClr val="FFFFFF"/>
                </a:solidFill>
                <a:latin typeface="Calibri"/>
              </a:rPr>
              <a:t>F1-score: 0.84, 0.75, 0.64, 0.92</a:t>
            </a:r>
          </a:p>
          <a:p>
            <a:pPr marL="742950" lvl="1" indent="-285115">
              <a:spcAft>
                <a:spcPts val="1001"/>
              </a:spcAft>
              <a:buClr>
                <a:srgbClr val="FFFFFF"/>
              </a:buClr>
              <a:buFont typeface="Arial"/>
              <a:buChar char="•"/>
            </a:pPr>
            <a:r>
              <a:rPr lang="en-HK" sz="1400" spc="-1" dirty="0">
                <a:solidFill>
                  <a:srgbClr val="FFFFFF"/>
                </a:solidFill>
                <a:latin typeface="Calibri"/>
              </a:rPr>
              <a:t>Class 'sad' and 'neutral' weight 3 : 81%</a:t>
            </a:r>
          </a:p>
          <a:p>
            <a:pPr marL="1200150" lvl="2" indent="-285115">
              <a:spcAft>
                <a:spcPts val="1001"/>
              </a:spcAft>
              <a:buClr>
                <a:srgbClr val="FFFFFF"/>
              </a:buClr>
              <a:buFont typeface="Arial"/>
              <a:buChar char="•"/>
            </a:pPr>
            <a:r>
              <a:rPr lang="en-HK" sz="1400" spc="-1" dirty="0">
                <a:solidFill>
                  <a:srgbClr val="FFFFFF"/>
                </a:solidFill>
                <a:latin typeface="Calibri"/>
              </a:rPr>
              <a:t>F1-score: 0.87, 0.76, 0.74, 0.89</a:t>
            </a:r>
          </a:p>
          <a:p>
            <a:pPr marL="742950" lvl="1" indent="-285115">
              <a:spcAft>
                <a:spcPts val="1001"/>
              </a:spcAft>
              <a:buClr>
                <a:srgbClr val="FFFFFF"/>
              </a:buClr>
              <a:buFont typeface="Arial"/>
              <a:buChar char="•"/>
            </a:pPr>
            <a:r>
              <a:rPr lang="en-HK" sz="1400" spc="-1" dirty="0">
                <a:solidFill>
                  <a:srgbClr val="FFFFFF"/>
                </a:solidFill>
                <a:latin typeface="Calibri"/>
              </a:rPr>
              <a:t>Class 'sad' and 'neutral' weight 3.5: 81%</a:t>
            </a:r>
          </a:p>
          <a:p>
            <a:pPr marL="1200150" lvl="2" indent="-285115">
              <a:spcAft>
                <a:spcPts val="1001"/>
              </a:spcAft>
              <a:buClr>
                <a:srgbClr val="FFFFFF"/>
              </a:buClr>
              <a:buFont typeface="Arial"/>
              <a:buChar char="•"/>
            </a:pPr>
            <a:r>
              <a:rPr lang="en-HK" sz="1400" spc="-1" dirty="0">
                <a:solidFill>
                  <a:srgbClr val="FFFFFF"/>
                </a:solidFill>
                <a:latin typeface="Calibri"/>
              </a:rPr>
              <a:t>F1-score: 0.90, 0.75, 0.71, 0.90</a:t>
            </a:r>
          </a:p>
          <a:p>
            <a:pPr marL="742950" lvl="1" indent="-285115">
              <a:spcAft>
                <a:spcPts val="1001"/>
              </a:spcAft>
              <a:buClr>
                <a:srgbClr val="FFFFFF"/>
              </a:buClr>
              <a:buFont typeface="Arial"/>
              <a:buChar char="•"/>
            </a:pPr>
            <a:r>
              <a:rPr lang="en-HK" sz="1400" spc="-1" dirty="0">
                <a:solidFill>
                  <a:srgbClr val="FFFFFF"/>
                </a:solidFill>
                <a:latin typeface="Calibri"/>
              </a:rPr>
              <a:t>Class 'sad' and 'neutral' weight 4: 80%</a:t>
            </a:r>
          </a:p>
          <a:p>
            <a:pPr marL="1200150" lvl="2" indent="-285115">
              <a:spcAft>
                <a:spcPts val="1001"/>
              </a:spcAft>
              <a:buClr>
                <a:srgbClr val="FFFFFF"/>
              </a:buClr>
              <a:buFont typeface="Arial"/>
              <a:buChar char="•"/>
            </a:pPr>
            <a:r>
              <a:rPr lang="en-HK" sz="1400" spc="-1" dirty="0">
                <a:solidFill>
                  <a:srgbClr val="FFFFFF"/>
                </a:solidFill>
                <a:latin typeface="Calibri"/>
              </a:rPr>
              <a:t>F1-score: 0.89, 0.74, 0.74, 0.84</a:t>
            </a:r>
          </a:p>
          <a:p>
            <a:pPr marL="742950" lvl="1" indent="-285115">
              <a:spcAft>
                <a:spcPts val="1001"/>
              </a:spcAft>
              <a:buClr>
                <a:srgbClr val="FFFFFF"/>
              </a:buClr>
              <a:buFont typeface="Arial"/>
              <a:buChar char="•"/>
            </a:pPr>
            <a:endParaRPr lang="en-HK" sz="1400" spc="-1" dirty="0">
              <a:solidFill>
                <a:srgbClr val="FFFFFF"/>
              </a:solidFill>
              <a:latin typeface="Calibri"/>
            </a:endParaRPr>
          </a:p>
          <a:p>
            <a:pPr>
              <a:spcAft>
                <a:spcPts val="1001"/>
              </a:spcAft>
            </a:pPr>
            <a:endParaRPr lang="en-HK" sz="1400" spc="-1" dirty="0">
              <a:solidFill>
                <a:srgbClr val="000000"/>
              </a:solidFill>
              <a:latin typeface="Arial"/>
            </a:endParaRPr>
          </a:p>
          <a:p>
            <a:pPr>
              <a:spcAft>
                <a:spcPts val="1001"/>
              </a:spcAft>
            </a:pPr>
            <a:endParaRPr lang="en-HK" sz="1400" spc="-1" dirty="0">
              <a:solidFill>
                <a:srgbClr val="000000"/>
              </a:solidFill>
              <a:latin typeface="Arial"/>
            </a:endParaRPr>
          </a:p>
        </p:txBody>
      </p:sp>
      <p:pic>
        <p:nvPicPr>
          <p:cNvPr id="4" name="Picture 4">
            <a:extLst>
              <a:ext uri="{FF2B5EF4-FFF2-40B4-BE49-F238E27FC236}">
                <a16:creationId xmlns:a16="http://schemas.microsoft.com/office/drawing/2014/main" id="{93C42A7D-B8A2-D44D-78BE-DDF83D97A440}"/>
              </a:ext>
            </a:extLst>
          </p:cNvPr>
          <p:cNvPicPr>
            <a:picLocks noChangeAspect="1"/>
          </p:cNvPicPr>
          <p:nvPr/>
        </p:nvPicPr>
        <p:blipFill>
          <a:blip r:embed="rId3"/>
          <a:stretch>
            <a:fillRect/>
          </a:stretch>
        </p:blipFill>
        <p:spPr>
          <a:xfrm>
            <a:off x="5706359" y="173786"/>
            <a:ext cx="4542148" cy="2079832"/>
          </a:xfrm>
          <a:prstGeom prst="rect">
            <a:avLst/>
          </a:prstGeom>
        </p:spPr>
      </p:pic>
      <p:pic>
        <p:nvPicPr>
          <p:cNvPr id="5" name="Picture 5" descr="Chart&#10;&#10;Description automatically generated">
            <a:extLst>
              <a:ext uri="{FF2B5EF4-FFF2-40B4-BE49-F238E27FC236}">
                <a16:creationId xmlns:a16="http://schemas.microsoft.com/office/drawing/2014/main" id="{015F0EB3-3550-17C0-C87B-A4F7DA815EC1}"/>
              </a:ext>
            </a:extLst>
          </p:cNvPr>
          <p:cNvPicPr>
            <a:picLocks noChangeAspect="1"/>
          </p:cNvPicPr>
          <p:nvPr/>
        </p:nvPicPr>
        <p:blipFill>
          <a:blip r:embed="rId4"/>
          <a:stretch>
            <a:fillRect/>
          </a:stretch>
        </p:blipFill>
        <p:spPr>
          <a:xfrm>
            <a:off x="4724400" y="2415708"/>
            <a:ext cx="2743200" cy="1932317"/>
          </a:xfrm>
          <a:prstGeom prst="rect">
            <a:avLst/>
          </a:prstGeom>
        </p:spPr>
      </p:pic>
      <p:pic>
        <p:nvPicPr>
          <p:cNvPr id="6" name="Picture 6" descr="Chart&#10;&#10;Description automatically generated">
            <a:extLst>
              <a:ext uri="{FF2B5EF4-FFF2-40B4-BE49-F238E27FC236}">
                <a16:creationId xmlns:a16="http://schemas.microsoft.com/office/drawing/2014/main" id="{740C5D10-0643-A1CF-60B8-2A185D88A1D2}"/>
              </a:ext>
            </a:extLst>
          </p:cNvPr>
          <p:cNvPicPr>
            <a:picLocks noChangeAspect="1"/>
          </p:cNvPicPr>
          <p:nvPr/>
        </p:nvPicPr>
        <p:blipFill>
          <a:blip r:embed="rId5"/>
          <a:stretch>
            <a:fillRect/>
          </a:stretch>
        </p:blipFill>
        <p:spPr>
          <a:xfrm>
            <a:off x="8173039" y="4646719"/>
            <a:ext cx="2743200" cy="1932317"/>
          </a:xfrm>
          <a:prstGeom prst="rect">
            <a:avLst/>
          </a:prstGeom>
        </p:spPr>
      </p:pic>
      <p:sp>
        <p:nvSpPr>
          <p:cNvPr id="8" name="CustomShape 4">
            <a:extLst>
              <a:ext uri="{FF2B5EF4-FFF2-40B4-BE49-F238E27FC236}">
                <a16:creationId xmlns:a16="http://schemas.microsoft.com/office/drawing/2014/main" id="{DE8292DB-76C7-CA62-DA29-BBB7867F9AC2}"/>
              </a:ext>
            </a:extLst>
          </p:cNvPr>
          <p:cNvSpPr/>
          <p:nvPr/>
        </p:nvSpPr>
        <p:spPr>
          <a:xfrm>
            <a:off x="5341659" y="4340467"/>
            <a:ext cx="1510684" cy="37044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ctr">
            <a:normAutofit fontScale="85000" lnSpcReduction="10000"/>
          </a:bodyPr>
          <a:lstStyle/>
          <a:p>
            <a:pPr>
              <a:spcAft>
                <a:spcPts val="1001"/>
              </a:spcAft>
            </a:pPr>
            <a:r>
              <a:rPr lang="en-HK" sz="1400" spc="-1" dirty="0">
                <a:solidFill>
                  <a:srgbClr val="FFFFFF"/>
                </a:solidFill>
                <a:latin typeface="Calibri"/>
              </a:rPr>
              <a:t>Without class weight</a:t>
            </a:r>
            <a:endParaRPr lang="en-HK" sz="1400" b="0" strike="noStrike" spc="-1" dirty="0">
              <a:solidFill>
                <a:srgbClr val="FFFFFF"/>
              </a:solidFill>
              <a:latin typeface="Calibri"/>
            </a:endParaRPr>
          </a:p>
        </p:txBody>
      </p:sp>
      <p:pic>
        <p:nvPicPr>
          <p:cNvPr id="9" name="Picture 9" descr="Chart&#10;&#10;Description automatically generated">
            <a:extLst>
              <a:ext uri="{FF2B5EF4-FFF2-40B4-BE49-F238E27FC236}">
                <a16:creationId xmlns:a16="http://schemas.microsoft.com/office/drawing/2014/main" id="{79921F85-6E53-52F4-568E-65B4483C79C2}"/>
              </a:ext>
            </a:extLst>
          </p:cNvPr>
          <p:cNvPicPr>
            <a:picLocks noChangeAspect="1"/>
          </p:cNvPicPr>
          <p:nvPr/>
        </p:nvPicPr>
        <p:blipFill>
          <a:blip r:embed="rId6"/>
          <a:stretch>
            <a:fillRect/>
          </a:stretch>
        </p:blipFill>
        <p:spPr>
          <a:xfrm>
            <a:off x="8039493" y="2415708"/>
            <a:ext cx="2743200" cy="1932317"/>
          </a:xfrm>
          <a:prstGeom prst="rect">
            <a:avLst/>
          </a:prstGeom>
        </p:spPr>
      </p:pic>
      <p:sp>
        <p:nvSpPr>
          <p:cNvPr id="10" name="CustomShape 4">
            <a:extLst>
              <a:ext uri="{FF2B5EF4-FFF2-40B4-BE49-F238E27FC236}">
                <a16:creationId xmlns:a16="http://schemas.microsoft.com/office/drawing/2014/main" id="{F4635B81-6220-5D78-0F36-8D9C59FCAFF6}"/>
              </a:ext>
            </a:extLst>
          </p:cNvPr>
          <p:cNvSpPr/>
          <p:nvPr/>
        </p:nvSpPr>
        <p:spPr>
          <a:xfrm>
            <a:off x="8656752" y="4340467"/>
            <a:ext cx="1777776" cy="37044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ctr">
            <a:normAutofit fontScale="77500" lnSpcReduction="20000"/>
          </a:bodyPr>
          <a:lstStyle/>
          <a:p>
            <a:pPr>
              <a:spcAft>
                <a:spcPts val="1001"/>
              </a:spcAft>
            </a:pPr>
            <a:r>
              <a:rPr lang="en-HK" sz="1400" spc="-1" dirty="0">
                <a:solidFill>
                  <a:srgbClr val="FFFFFF"/>
                </a:solidFill>
                <a:latin typeface="Calibri"/>
              </a:rPr>
              <a:t>'sad' and 'neutral' weight: 3</a:t>
            </a:r>
            <a:endParaRPr lang="en-US" dirty="0"/>
          </a:p>
        </p:txBody>
      </p:sp>
      <p:sp>
        <p:nvSpPr>
          <p:cNvPr id="11" name="CustomShape 4">
            <a:extLst>
              <a:ext uri="{FF2B5EF4-FFF2-40B4-BE49-F238E27FC236}">
                <a16:creationId xmlns:a16="http://schemas.microsoft.com/office/drawing/2014/main" id="{B9B134EA-C31F-E356-BA7A-E88ECBC497F2}"/>
              </a:ext>
            </a:extLst>
          </p:cNvPr>
          <p:cNvSpPr/>
          <p:nvPr/>
        </p:nvSpPr>
        <p:spPr>
          <a:xfrm>
            <a:off x="8790298" y="6532199"/>
            <a:ext cx="1777776" cy="37044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ctr">
            <a:normAutofit fontScale="77500" lnSpcReduction="20000"/>
          </a:bodyPr>
          <a:lstStyle/>
          <a:p>
            <a:pPr>
              <a:spcAft>
                <a:spcPts val="1001"/>
              </a:spcAft>
            </a:pPr>
            <a:r>
              <a:rPr lang="en-HK" sz="1400" spc="-1" dirty="0">
                <a:solidFill>
                  <a:srgbClr val="FFFFFF"/>
                </a:solidFill>
                <a:latin typeface="Calibri"/>
              </a:rPr>
              <a:t>'sad' and 'neutral' weight: 4</a:t>
            </a:r>
            <a:endParaRPr lang="en-US" dirty="0"/>
          </a:p>
        </p:txBody>
      </p:sp>
      <p:pic>
        <p:nvPicPr>
          <p:cNvPr id="13" name="Picture 13" descr="Chart&#10;&#10;Description automatically generated">
            <a:extLst>
              <a:ext uri="{FF2B5EF4-FFF2-40B4-BE49-F238E27FC236}">
                <a16:creationId xmlns:a16="http://schemas.microsoft.com/office/drawing/2014/main" id="{24766164-6BB2-E4D5-056F-0D5FC5D3C10A}"/>
              </a:ext>
            </a:extLst>
          </p:cNvPr>
          <p:cNvPicPr>
            <a:picLocks noChangeAspect="1"/>
          </p:cNvPicPr>
          <p:nvPr/>
        </p:nvPicPr>
        <p:blipFill>
          <a:blip r:embed="rId7"/>
          <a:stretch>
            <a:fillRect/>
          </a:stretch>
        </p:blipFill>
        <p:spPr>
          <a:xfrm>
            <a:off x="4724400" y="4646718"/>
            <a:ext cx="2743200" cy="1932317"/>
          </a:xfrm>
          <a:prstGeom prst="rect">
            <a:avLst/>
          </a:prstGeom>
        </p:spPr>
      </p:pic>
      <p:sp>
        <p:nvSpPr>
          <p:cNvPr id="14" name="CustomShape 4">
            <a:extLst>
              <a:ext uri="{FF2B5EF4-FFF2-40B4-BE49-F238E27FC236}">
                <a16:creationId xmlns:a16="http://schemas.microsoft.com/office/drawing/2014/main" id="{EE3E8AD2-2167-0114-3565-33323ECAC178}"/>
              </a:ext>
            </a:extLst>
          </p:cNvPr>
          <p:cNvSpPr/>
          <p:nvPr/>
        </p:nvSpPr>
        <p:spPr>
          <a:xfrm>
            <a:off x="5168833" y="6547910"/>
            <a:ext cx="2044868" cy="354729"/>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ctr">
            <a:normAutofit fontScale="85000" lnSpcReduction="10000"/>
          </a:bodyPr>
          <a:lstStyle/>
          <a:p>
            <a:pPr>
              <a:spcAft>
                <a:spcPts val="1001"/>
              </a:spcAft>
            </a:pPr>
            <a:r>
              <a:rPr lang="en-HK" sz="1400" spc="-1" dirty="0">
                <a:solidFill>
                  <a:srgbClr val="FFFFFF"/>
                </a:solidFill>
                <a:latin typeface="Calibri"/>
              </a:rPr>
              <a:t>'sad' and 'neutral' weight: 3.5</a:t>
            </a:r>
            <a:endParaRPr lang="en-US" dirty="0"/>
          </a:p>
        </p:txBody>
      </p:sp>
    </p:spTree>
    <p:extLst>
      <p:ext uri="{BB962C8B-B14F-4D97-AF65-F5344CB8AC3E}">
        <p14:creationId xmlns:p14="http://schemas.microsoft.com/office/powerpoint/2010/main" val="165049764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Summary</a:t>
            </a:r>
            <a:endParaRPr lang="en-US" sz="3600" b="0" strike="noStrike" spc="-1">
              <a:solidFill>
                <a:srgbClr val="FFFFFF"/>
              </a:solidFill>
              <a:latin typeface="Calibri"/>
            </a:endParaRPr>
          </a:p>
        </p:txBody>
      </p:sp>
      <p:sp>
        <p:nvSpPr>
          <p:cNvPr id="348" name="CustomShape 2"/>
          <p:cNvSpPr/>
          <p:nvPr/>
        </p:nvSpPr>
        <p:spPr>
          <a:xfrm>
            <a:off x="685800" y="1826640"/>
            <a:ext cx="9092880" cy="411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HK"/>
          </a:p>
        </p:txBody>
      </p:sp>
      <p:sp>
        <p:nvSpPr>
          <p:cNvPr id="349" name="CustomShape 3"/>
          <p:cNvSpPr/>
          <p:nvPr/>
        </p:nvSpPr>
        <p:spPr>
          <a:xfrm>
            <a:off x="987120" y="2055960"/>
            <a:ext cx="6556320" cy="411444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ctr">
            <a:normAutofit lnSpcReduction="10000"/>
          </a:bodyPr>
          <a:lstStyle/>
          <a:p>
            <a:pPr marL="635">
              <a:lnSpc>
                <a:spcPct val="100000"/>
              </a:lnSpc>
              <a:spcAft>
                <a:spcPts val="1001"/>
              </a:spcAft>
              <a:buClr>
                <a:srgbClr val="FFFFFF"/>
              </a:buClr>
            </a:pPr>
            <a:endParaRPr lang="en-HK" sz="2400" b="0" strike="noStrike" spc="-1" dirty="0">
              <a:solidFill>
                <a:srgbClr val="FFFFFF"/>
              </a:solidFill>
              <a:latin typeface="Calibri"/>
            </a:endParaRPr>
          </a:p>
          <a:p>
            <a:pPr marL="285750" indent="-285115">
              <a:lnSpc>
                <a:spcPct val="100000"/>
              </a:lnSpc>
              <a:spcAft>
                <a:spcPts val="1001"/>
              </a:spcAft>
              <a:buClr>
                <a:srgbClr val="FFFFFF"/>
              </a:buClr>
              <a:buFont typeface="Arial"/>
              <a:buChar char="•"/>
            </a:pPr>
            <a:r>
              <a:rPr lang="en-HK" sz="2400" b="0" strike="noStrike" spc="-1" dirty="0">
                <a:solidFill>
                  <a:srgbClr val="FFFFFF"/>
                </a:solidFill>
                <a:latin typeface="Calibri"/>
              </a:rPr>
              <a:t>On small dataset and </a:t>
            </a:r>
            <a:r>
              <a:rPr lang="en-HK" sz="2400" b="0" strike="noStrike" spc="-1" dirty="0" err="1">
                <a:solidFill>
                  <a:srgbClr val="FFFFFF"/>
                </a:solidFill>
                <a:latin typeface="Calibri"/>
              </a:rPr>
              <a:t>domin</a:t>
            </a:r>
            <a:r>
              <a:rPr lang="en-HK" sz="2400" b="0" strike="noStrike" spc="-1" dirty="0">
                <a:solidFill>
                  <a:srgbClr val="FFFFFF"/>
                </a:solidFill>
                <a:latin typeface="Calibri"/>
              </a:rPr>
              <a:t>-specific tasks, pretrained models may perform worse then custom built model</a:t>
            </a:r>
            <a:endParaRPr lang="en-HK" sz="2400" b="0" strike="noStrike" spc="-1" dirty="0">
              <a:latin typeface="Arial"/>
            </a:endParaRPr>
          </a:p>
          <a:p>
            <a:pPr marL="285750" indent="-285115">
              <a:lnSpc>
                <a:spcPct val="100000"/>
              </a:lnSpc>
              <a:spcAft>
                <a:spcPts val="1001"/>
              </a:spcAft>
              <a:buClr>
                <a:srgbClr val="FFFFFF"/>
              </a:buClr>
              <a:buFont typeface="Arial"/>
              <a:buChar char="•"/>
            </a:pPr>
            <a:r>
              <a:rPr lang="en-HK" sz="2400" b="0" strike="noStrike" spc="-1" dirty="0">
                <a:solidFill>
                  <a:srgbClr val="FFFFFF"/>
                </a:solidFill>
                <a:latin typeface="Calibri"/>
              </a:rPr>
              <a:t>Dropout and </a:t>
            </a:r>
            <a:r>
              <a:rPr lang="en-HK" sz="2400" b="0" strike="noStrike" spc="-1" dirty="0" err="1">
                <a:solidFill>
                  <a:srgbClr val="FFFFFF"/>
                </a:solidFill>
                <a:latin typeface="Calibri"/>
              </a:rPr>
              <a:t>batchnormalization</a:t>
            </a:r>
            <a:r>
              <a:rPr lang="en-HK" sz="2400" b="0" strike="noStrike" spc="-1" dirty="0">
                <a:solidFill>
                  <a:srgbClr val="FFFFFF"/>
                </a:solidFill>
                <a:latin typeface="Calibri"/>
              </a:rPr>
              <a:t> can help adjust model overfitting or underfitting</a:t>
            </a:r>
            <a:endParaRPr lang="en-HK" sz="2400" b="0" strike="noStrike" spc="-1" dirty="0">
              <a:latin typeface="Arial"/>
            </a:endParaRPr>
          </a:p>
          <a:p>
            <a:pPr marL="285750" indent="-285115">
              <a:lnSpc>
                <a:spcPct val="100000"/>
              </a:lnSpc>
              <a:spcAft>
                <a:spcPts val="1001"/>
              </a:spcAft>
              <a:buClr>
                <a:srgbClr val="FFFFFF"/>
              </a:buClr>
              <a:buFont typeface="Arial"/>
              <a:buChar char="•"/>
            </a:pPr>
            <a:r>
              <a:rPr lang="en-HK" sz="2400" b="0" strike="noStrike" spc="-1" dirty="0">
                <a:solidFill>
                  <a:srgbClr val="FFFFFF"/>
                </a:solidFill>
                <a:latin typeface="Calibri"/>
              </a:rPr>
              <a:t>Increasing epochs in custom model can improve accuracy</a:t>
            </a:r>
            <a:endParaRPr lang="en-HK" sz="2400" b="0" strike="noStrike" spc="-1" dirty="0">
              <a:latin typeface="Arial"/>
            </a:endParaRPr>
          </a:p>
          <a:p>
            <a:pPr marL="285750" indent="-285115">
              <a:spcAft>
                <a:spcPts val="1001"/>
              </a:spcAft>
              <a:buClr>
                <a:srgbClr val="FFFFFF"/>
              </a:buClr>
              <a:buFont typeface="Arial"/>
              <a:buChar char="•"/>
            </a:pPr>
            <a:r>
              <a:rPr lang="en-HK" sz="2400" spc="-1" dirty="0">
                <a:solidFill>
                  <a:srgbClr val="FFFFFF"/>
                </a:solidFill>
                <a:latin typeface="Calibri"/>
              </a:rPr>
              <a:t>Training with class weights helps to classify specific classes</a:t>
            </a:r>
            <a:endParaRPr lang="en-HK" sz="2400" b="0" strike="noStrike" spc="-1" dirty="0">
              <a:solidFill>
                <a:srgbClr val="FFFFFF"/>
              </a:solidFill>
              <a:latin typeface="Calibri"/>
            </a:endParaRPr>
          </a:p>
          <a:p>
            <a:pPr>
              <a:spcAft>
                <a:spcPts val="1001"/>
              </a:spcAft>
            </a:pPr>
            <a:endParaRPr lang="en-HK" sz="2400"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PROPOSED Solution</a:t>
            </a:r>
            <a:endParaRPr lang="en-US" sz="3600" b="0" strike="noStrike" spc="-1">
              <a:solidFill>
                <a:srgbClr val="FFFFFF"/>
              </a:solidFill>
              <a:latin typeface="Calibri"/>
            </a:endParaRPr>
          </a:p>
        </p:txBody>
      </p:sp>
      <p:sp>
        <p:nvSpPr>
          <p:cNvPr id="351" name="CustomShape 2"/>
          <p:cNvSpPr/>
          <p:nvPr/>
        </p:nvSpPr>
        <p:spPr>
          <a:xfrm>
            <a:off x="685800" y="1826640"/>
            <a:ext cx="9092880" cy="411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endParaRPr lang="en-HK" sz="1800" b="0" strike="noStrike" spc="-1">
              <a:latin typeface="Arial"/>
            </a:endParaRPr>
          </a:p>
          <a:p>
            <a:pPr algn="ctr">
              <a:lnSpc>
                <a:spcPct val="100000"/>
              </a:lnSpc>
            </a:pPr>
            <a:endParaRPr lang="en-HK" sz="1800" b="0" strike="noStrike" spc="-1">
              <a:latin typeface="Arial"/>
            </a:endParaRPr>
          </a:p>
        </p:txBody>
      </p:sp>
      <p:sp>
        <p:nvSpPr>
          <p:cNvPr id="352" name="CustomShape 3"/>
          <p:cNvSpPr/>
          <p:nvPr/>
        </p:nvSpPr>
        <p:spPr>
          <a:xfrm>
            <a:off x="987120" y="2055960"/>
            <a:ext cx="6556320" cy="411444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ctr">
            <a:normAutofit/>
          </a:bodyPr>
          <a:lstStyle/>
          <a:p>
            <a:pPr marL="635">
              <a:spcAft>
                <a:spcPts val="1001"/>
              </a:spcAft>
              <a:buClr>
                <a:srgbClr val="FFFFFF"/>
              </a:buClr>
            </a:pPr>
            <a:endParaRPr lang="en-HK" sz="2400" spc="-1" dirty="0">
              <a:solidFill>
                <a:srgbClr val="FFFFFF"/>
              </a:solidFill>
              <a:latin typeface="Calibri"/>
            </a:endParaRPr>
          </a:p>
          <a:p>
            <a:pPr marL="285750" indent="-285115">
              <a:spcAft>
                <a:spcPts val="1001"/>
              </a:spcAft>
              <a:buClr>
                <a:srgbClr val="FFFFFF"/>
              </a:buClr>
              <a:buFont typeface="Arial,Sans-Serif"/>
              <a:buChar char="•"/>
            </a:pPr>
            <a:r>
              <a:rPr lang="en-HK" sz="2400" spc="-1" dirty="0">
                <a:solidFill>
                  <a:srgbClr val="FFFFFF"/>
                </a:solidFill>
                <a:latin typeface="Calibri"/>
                <a:cs typeface="Arial"/>
              </a:rPr>
              <a:t>Apply data cleaning</a:t>
            </a:r>
            <a:endParaRPr lang="en-US" sz="2400" spc="-1" dirty="0">
              <a:solidFill>
                <a:srgbClr val="FFFFFF"/>
              </a:solidFill>
              <a:latin typeface="Calibri"/>
              <a:cs typeface="Arial"/>
            </a:endParaRPr>
          </a:p>
          <a:p>
            <a:pPr marL="285750" indent="-285115">
              <a:spcAft>
                <a:spcPts val="1001"/>
              </a:spcAft>
              <a:buClr>
                <a:srgbClr val="FFFFFF"/>
              </a:buClr>
              <a:buFont typeface="Arial"/>
              <a:buChar char="•"/>
            </a:pPr>
            <a:r>
              <a:rPr lang="en-HK" sz="2400" spc="-1" dirty="0">
                <a:solidFill>
                  <a:srgbClr val="FFFFFF"/>
                </a:solidFill>
                <a:latin typeface="Calibri"/>
              </a:rPr>
              <a:t>Increase dataset</a:t>
            </a:r>
            <a:endParaRPr lang="en-HK" dirty="0">
              <a:solidFill>
                <a:srgbClr val="000000"/>
              </a:solidFill>
              <a:latin typeface="Arial"/>
            </a:endParaRPr>
          </a:p>
          <a:p>
            <a:pPr marL="285750" indent="-285115">
              <a:spcAft>
                <a:spcPts val="1001"/>
              </a:spcAft>
              <a:buClr>
                <a:srgbClr val="FFFFFF"/>
              </a:buClr>
              <a:buFont typeface="Arial"/>
              <a:buChar char="•"/>
            </a:pPr>
            <a:r>
              <a:rPr lang="en-HK" sz="2400" spc="-1" dirty="0">
                <a:solidFill>
                  <a:srgbClr val="FFFFFF"/>
                </a:solidFill>
                <a:latin typeface="Calibri"/>
              </a:rPr>
              <a:t>Ensemble learning</a:t>
            </a:r>
            <a:endParaRPr lang="en-HK" sz="2400" strike="noStrike" spc="-1" dirty="0">
              <a:solidFill>
                <a:srgbClr val="FFFFFF"/>
              </a:solidFill>
              <a:latin typeface="Calibri"/>
            </a:endParaRPr>
          </a:p>
          <a:p>
            <a:pPr>
              <a:spcAft>
                <a:spcPts val="1001"/>
              </a:spcAft>
            </a:pPr>
            <a:endParaRPr lang="en-HK" sz="2400" spc="-1">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3" name="Content Placeholder 3"/>
          <p:cNvPicPr/>
          <p:nvPr/>
        </p:nvPicPr>
        <p:blipFill>
          <a:blip r:embed="rId3"/>
          <a:srcRect t="4557" b="4557"/>
          <a:stretch/>
        </p:blipFill>
        <p:spPr>
          <a:xfrm>
            <a:off x="-720" y="-1080"/>
            <a:ext cx="12192840" cy="6860160"/>
          </a:xfrm>
          <a:prstGeom prst="rect">
            <a:avLst/>
          </a:prstGeom>
          <a:ln w="60480">
            <a:solidFill>
              <a:schemeClr val="tx1">
                <a:alpha val="40000"/>
              </a:schemeClr>
            </a:solidFill>
            <a:round/>
          </a:ln>
        </p:spPr>
      </p:pic>
      <p:grpSp>
        <p:nvGrpSpPr>
          <p:cNvPr id="354" name="Group 1"/>
          <p:cNvGrpSpPr/>
          <p:nvPr/>
        </p:nvGrpSpPr>
        <p:grpSpPr>
          <a:xfrm>
            <a:off x="3625920" y="2142000"/>
            <a:ext cx="5100840" cy="3724920"/>
            <a:chOff x="3625920" y="2142000"/>
            <a:chExt cx="5100840" cy="3724920"/>
          </a:xfrm>
        </p:grpSpPr>
        <p:sp>
          <p:nvSpPr>
            <p:cNvPr id="355" name="CustomShape 2"/>
            <p:cNvSpPr/>
            <p:nvPr/>
          </p:nvSpPr>
          <p:spPr>
            <a:xfrm>
              <a:off x="5076360" y="2287440"/>
              <a:ext cx="3188520" cy="318852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a:gradFill>
            <a:ln>
              <a:noFill/>
            </a:ln>
            <a:effectLst>
              <a:outerShdw blurRad="50800" dist="38100" dir="5400000" rotWithShape="0">
                <a:srgbClr val="000000">
                  <a:alpha val="35000"/>
                </a:srgbClr>
              </a:outerShdw>
            </a:effectLst>
          </p:spPr>
          <p:style>
            <a:lnRef idx="0">
              <a:scrgbClr r="0" g="0" b="0"/>
            </a:lnRef>
            <a:fillRef idx="0">
              <a:scrgbClr r="0" g="0" b="0"/>
            </a:fillRef>
            <a:effectRef idx="2">
              <a:scrgbClr r="0" g="0" b="0"/>
            </a:effectRef>
            <a:fontRef idx="minor"/>
          </p:style>
          <p:txBody>
            <a:bodyPr lIns="68760" tIns="68760" rIns="68760" bIns="68760" anchor="ctr"/>
            <a:lstStyle/>
            <a:p>
              <a:pPr algn="ctr">
                <a:lnSpc>
                  <a:spcPct val="90000"/>
                </a:lnSpc>
                <a:spcAft>
                  <a:spcPts val="629"/>
                </a:spcAft>
              </a:pPr>
              <a:r>
                <a:rPr lang="en-HK" sz="1800" b="1" strike="noStrike" spc="-1">
                  <a:solidFill>
                    <a:srgbClr val="FFFFFF"/>
                  </a:solidFill>
                  <a:latin typeface="Calibri"/>
                </a:rPr>
                <a:t>Application</a:t>
              </a:r>
              <a:endParaRPr lang="en-HK" sz="1800" b="0" strike="noStrike" spc="-1">
                <a:latin typeface="Arial"/>
              </a:endParaRPr>
            </a:p>
          </p:txBody>
        </p:sp>
        <p:sp>
          <p:nvSpPr>
            <p:cNvPr id="356" name="CustomShape 3"/>
            <p:cNvSpPr/>
            <p:nvPr/>
          </p:nvSpPr>
          <p:spPr>
            <a:xfrm>
              <a:off x="6895440" y="2142000"/>
              <a:ext cx="354240" cy="35424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a:gradFill>
            <a:ln>
              <a:noFill/>
            </a:ln>
            <a:effectLst>
              <a:outerShdw blurRad="50800" dist="38100" dir="5400000" rotWithShape="0">
                <a:srgbClr val="000000">
                  <a:alpha val="35000"/>
                </a:srgbClr>
              </a:outerShdw>
            </a:effectLst>
          </p:spPr>
          <p:style>
            <a:lnRef idx="0">
              <a:scrgbClr r="0" g="0" b="0"/>
            </a:lnRef>
            <a:fillRef idx="0">
              <a:scrgbClr r="0" g="0" b="0"/>
            </a:fillRef>
            <a:effectRef idx="2">
              <a:scrgbClr r="0" g="0" b="0"/>
            </a:effectRef>
            <a:fontRef idx="minor"/>
          </p:style>
          <p:txBody>
            <a:bodyPr/>
            <a:lstStyle/>
            <a:p>
              <a:endParaRPr lang="en-HK"/>
            </a:p>
          </p:txBody>
        </p:sp>
        <p:sp>
          <p:nvSpPr>
            <p:cNvPr id="357" name="CustomShape 4"/>
            <p:cNvSpPr/>
            <p:nvPr/>
          </p:nvSpPr>
          <p:spPr>
            <a:xfrm>
              <a:off x="6055920" y="5239440"/>
              <a:ext cx="256680" cy="25668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a:gradFill>
            <a:ln>
              <a:noFill/>
            </a:ln>
            <a:effectLst>
              <a:outerShdw blurRad="50800" dist="38100" dir="5400000" rotWithShape="0">
                <a:srgbClr val="000000">
                  <a:alpha val="35000"/>
                </a:srgbClr>
              </a:outerShdw>
            </a:effectLst>
          </p:spPr>
          <p:style>
            <a:lnRef idx="0">
              <a:scrgbClr r="0" g="0" b="0"/>
            </a:lnRef>
            <a:fillRef idx="0">
              <a:scrgbClr r="0" g="0" b="0"/>
            </a:fillRef>
            <a:effectRef idx="2">
              <a:scrgbClr r="0" g="0" b="0"/>
            </a:effectRef>
            <a:fontRef idx="minor"/>
          </p:style>
          <p:txBody>
            <a:bodyPr/>
            <a:lstStyle/>
            <a:p>
              <a:endParaRPr lang="en-HK"/>
            </a:p>
          </p:txBody>
        </p:sp>
        <p:sp>
          <p:nvSpPr>
            <p:cNvPr id="358" name="CustomShape 5"/>
            <p:cNvSpPr/>
            <p:nvPr/>
          </p:nvSpPr>
          <p:spPr>
            <a:xfrm>
              <a:off x="8470080" y="3581640"/>
              <a:ext cx="256680" cy="25668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a:gradFill>
            <a:ln>
              <a:noFill/>
            </a:ln>
            <a:effectLst>
              <a:outerShdw blurRad="50800" dist="38100" dir="5400000" rotWithShape="0">
                <a:srgbClr val="000000">
                  <a:alpha val="35000"/>
                </a:srgbClr>
              </a:outerShdw>
            </a:effectLst>
          </p:spPr>
          <p:style>
            <a:lnRef idx="0">
              <a:scrgbClr r="0" g="0" b="0"/>
            </a:lnRef>
            <a:fillRef idx="0">
              <a:scrgbClr r="0" g="0" b="0"/>
            </a:fillRef>
            <a:effectRef idx="2">
              <a:scrgbClr r="0" g="0" b="0"/>
            </a:effectRef>
            <a:fontRef idx="minor"/>
          </p:style>
          <p:txBody>
            <a:bodyPr/>
            <a:lstStyle/>
            <a:p>
              <a:endParaRPr lang="en-HK"/>
            </a:p>
          </p:txBody>
        </p:sp>
        <p:sp>
          <p:nvSpPr>
            <p:cNvPr id="359" name="CustomShape 6"/>
            <p:cNvSpPr/>
            <p:nvPr/>
          </p:nvSpPr>
          <p:spPr>
            <a:xfrm>
              <a:off x="7241400" y="5512680"/>
              <a:ext cx="354240" cy="35424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a:gradFill>
            <a:ln>
              <a:noFill/>
            </a:ln>
            <a:effectLst>
              <a:outerShdw blurRad="50800" dist="38100" dir="5400000" rotWithShape="0">
                <a:srgbClr val="000000">
                  <a:alpha val="35000"/>
                </a:srgbClr>
              </a:outerShdw>
            </a:effectLst>
          </p:spPr>
          <p:style>
            <a:lnRef idx="0">
              <a:scrgbClr r="0" g="0" b="0"/>
            </a:lnRef>
            <a:fillRef idx="0">
              <a:scrgbClr r="0" g="0" b="0"/>
            </a:fillRef>
            <a:effectRef idx="2">
              <a:scrgbClr r="0" g="0" b="0"/>
            </a:effectRef>
            <a:fontRef idx="minor"/>
          </p:style>
          <p:txBody>
            <a:bodyPr/>
            <a:lstStyle/>
            <a:p>
              <a:endParaRPr lang="en-HK"/>
            </a:p>
          </p:txBody>
        </p:sp>
        <p:sp>
          <p:nvSpPr>
            <p:cNvPr id="360" name="CustomShape 7"/>
            <p:cNvSpPr/>
            <p:nvPr/>
          </p:nvSpPr>
          <p:spPr>
            <a:xfrm>
              <a:off x="6128640" y="2646000"/>
              <a:ext cx="256680" cy="25668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a:gradFill>
            <a:ln>
              <a:noFill/>
            </a:ln>
            <a:effectLst>
              <a:outerShdw blurRad="50800" dist="38100" dir="5400000" rotWithShape="0">
                <a:srgbClr val="000000">
                  <a:alpha val="35000"/>
                </a:srgbClr>
              </a:outerShdw>
            </a:effectLst>
          </p:spPr>
          <p:style>
            <a:lnRef idx="0">
              <a:scrgbClr r="0" g="0" b="0"/>
            </a:lnRef>
            <a:fillRef idx="0">
              <a:scrgbClr r="0" g="0" b="0"/>
            </a:fillRef>
            <a:effectRef idx="2">
              <a:scrgbClr r="0" g="0" b="0"/>
            </a:effectRef>
            <a:fontRef idx="minor"/>
          </p:style>
          <p:txBody>
            <a:bodyPr/>
            <a:lstStyle/>
            <a:p>
              <a:endParaRPr lang="en-HK"/>
            </a:p>
          </p:txBody>
        </p:sp>
        <p:sp>
          <p:nvSpPr>
            <p:cNvPr id="361" name="CustomShape 8"/>
            <p:cNvSpPr/>
            <p:nvPr/>
          </p:nvSpPr>
          <p:spPr>
            <a:xfrm>
              <a:off x="5319360" y="4116600"/>
              <a:ext cx="256680" cy="25668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a:gradFill>
            <a:ln>
              <a:noFill/>
            </a:ln>
            <a:effectLst>
              <a:outerShdw blurRad="50800" dist="38100" dir="5400000" rotWithShape="0">
                <a:srgbClr val="000000">
                  <a:alpha val="35000"/>
                </a:srgbClr>
              </a:outerShdw>
            </a:effectLst>
          </p:spPr>
          <p:style>
            <a:lnRef idx="0">
              <a:scrgbClr r="0" g="0" b="0"/>
            </a:lnRef>
            <a:fillRef idx="0">
              <a:scrgbClr r="0" g="0" b="0"/>
            </a:fillRef>
            <a:effectRef idx="2">
              <a:scrgbClr r="0" g="0" b="0"/>
            </a:effectRef>
            <a:fontRef idx="minor"/>
          </p:style>
          <p:txBody>
            <a:bodyPr/>
            <a:lstStyle/>
            <a:p>
              <a:endParaRPr lang="en-HK"/>
            </a:p>
          </p:txBody>
        </p:sp>
        <p:sp>
          <p:nvSpPr>
            <p:cNvPr id="362" name="CustomShape 9"/>
            <p:cNvSpPr/>
            <p:nvPr/>
          </p:nvSpPr>
          <p:spPr>
            <a:xfrm>
              <a:off x="3625920" y="2314800"/>
              <a:ext cx="1850400" cy="185004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a:gradFill>
            <a:ln>
              <a:noFill/>
            </a:ln>
            <a:effectLst>
              <a:outerShdw blurRad="50800" dist="38100" dir="5400000" rotWithShape="0">
                <a:srgbClr val="000000">
                  <a:alpha val="35000"/>
                </a:srgbClr>
              </a:outerShdw>
            </a:effectLst>
          </p:spPr>
          <p:style>
            <a:lnRef idx="0">
              <a:scrgbClr r="0" g="0" b="0"/>
            </a:lnRef>
            <a:fillRef idx="0">
              <a:scrgbClr r="0" g="0" b="0"/>
            </a:fillRef>
            <a:effectRef idx="2">
              <a:scrgbClr r="0" g="0" b="0"/>
            </a:effectRef>
            <a:fontRef idx="minor"/>
          </p:style>
          <p:txBody>
            <a:bodyPr lIns="68760" tIns="68760" rIns="68760" bIns="68760" anchor="ctr"/>
            <a:lstStyle/>
            <a:p>
              <a:pPr algn="ctr">
                <a:lnSpc>
                  <a:spcPct val="90000"/>
                </a:lnSpc>
                <a:spcAft>
                  <a:spcPts val="629"/>
                </a:spcAft>
              </a:pPr>
              <a:r>
                <a:rPr lang="en-HK" sz="1800" b="1" strike="noStrike" spc="-1">
                  <a:solidFill>
                    <a:srgbClr val="FFFFFF"/>
                  </a:solidFill>
                  <a:latin typeface="Calibri"/>
                </a:rPr>
                <a:t>Real time detection</a:t>
              </a:r>
              <a:endParaRPr lang="en-HK" sz="1800" b="0" strike="noStrike" spc="-1">
                <a:latin typeface="Arial"/>
              </a:endParaRPr>
            </a:p>
          </p:txBody>
        </p:sp>
        <p:sp>
          <p:nvSpPr>
            <p:cNvPr id="363" name="CustomShape 10"/>
            <p:cNvSpPr/>
            <p:nvPr/>
          </p:nvSpPr>
          <p:spPr>
            <a:xfrm>
              <a:off x="6536520" y="2657160"/>
              <a:ext cx="354240" cy="35424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a:gradFill>
            <a:ln>
              <a:noFill/>
            </a:ln>
            <a:effectLst>
              <a:outerShdw blurRad="50800" dist="38100" dir="5400000" rotWithShape="0">
                <a:srgbClr val="000000">
                  <a:alpha val="35000"/>
                </a:srgbClr>
              </a:outerShdw>
            </a:effectLst>
          </p:spPr>
          <p:style>
            <a:lnRef idx="0">
              <a:scrgbClr r="0" g="0" b="0"/>
            </a:lnRef>
            <a:fillRef idx="0">
              <a:scrgbClr r="0" g="0" b="0"/>
            </a:fillRef>
            <a:effectRef idx="2">
              <a:scrgbClr r="0" g="0" b="0"/>
            </a:effectRef>
            <a:fontRef idx="minor"/>
          </p:style>
          <p:txBody>
            <a:bodyPr/>
            <a:lstStyle/>
            <a:p>
              <a:endParaRPr lang="en-HK"/>
            </a:p>
          </p:txBody>
        </p:sp>
        <p:sp>
          <p:nvSpPr>
            <p:cNvPr id="364" name="CustomShape 11"/>
            <p:cNvSpPr/>
            <p:nvPr/>
          </p:nvSpPr>
          <p:spPr>
            <a:xfrm>
              <a:off x="4201200" y="4538880"/>
              <a:ext cx="641160" cy="640800"/>
            </a:xfrm>
            <a:prstGeom prst="ellipse">
              <a:avLst/>
            </a:prstGeom>
            <a:gradFill rotWithShape="0">
              <a:gsLst>
                <a:gs pos="0">
                  <a:schemeClr val="accent1">
                    <a:hueOff val="0"/>
                    <a:satOff val="0"/>
                    <a:lumOff val="0"/>
                    <a:alphaOff val="0"/>
                    <a:tint val="98000"/>
                    <a:lumMod val="100000"/>
                  </a:schemeClr>
                </a:gs>
                <a:gs pos="100000">
                  <a:schemeClr val="accent1">
                    <a:hueOff val="0"/>
                    <a:satOff val="0"/>
                    <a:lumOff val="0"/>
                    <a:alphaOff val="0"/>
                    <a:shade val="88000"/>
                    <a:lumMod val="88000"/>
                  </a:schemeClr>
                </a:gs>
              </a:gsLst>
              <a:lin ang="5400000"/>
            </a:gradFill>
            <a:ln>
              <a:noFill/>
            </a:ln>
            <a:effectLst>
              <a:outerShdw blurRad="50800" dist="38100" dir="5400000" rotWithShape="0">
                <a:srgbClr val="000000">
                  <a:alpha val="35000"/>
                </a:srgbClr>
              </a:outerShdw>
            </a:effectLst>
          </p:spPr>
          <p:style>
            <a:lnRef idx="0">
              <a:scrgbClr r="0" g="0" b="0"/>
            </a:lnRef>
            <a:fillRef idx="0">
              <a:scrgbClr r="0" g="0" b="0"/>
            </a:fillRef>
            <a:effectRef idx="2">
              <a:scrgbClr r="0" g="0" b="0"/>
            </a:effectRef>
            <a:fontRef idx="minor"/>
          </p:style>
          <p:txBody>
            <a:bodyPr/>
            <a:lstStyle/>
            <a:p>
              <a:endParaRPr lang="en-HK"/>
            </a:p>
          </p:txBody>
        </p:sp>
      </p:grpSp>
      <p:grpSp>
        <p:nvGrpSpPr>
          <p:cNvPr id="365" name="Group 12"/>
          <p:cNvGrpSpPr/>
          <p:nvPr/>
        </p:nvGrpSpPr>
        <p:grpSpPr>
          <a:xfrm>
            <a:off x="0" y="0"/>
            <a:ext cx="36000" cy="36000"/>
            <a:chOff x="0" y="0"/>
            <a:chExt cx="36000" cy="36000"/>
          </a:xfrm>
        </p:grpSpPr>
      </p:grpSp>
      <p:sp>
        <p:nvSpPr>
          <p:cNvPr id="366" name="TextShape 13"/>
          <p:cNvSpPr txBox="1"/>
          <p:nvPr/>
        </p:nvSpPr>
        <p:spPr>
          <a:xfrm>
            <a:off x="2408760" y="787320"/>
            <a:ext cx="7390440" cy="1278000"/>
          </a:xfrm>
          <a:prstGeom prst="rect">
            <a:avLst/>
          </a:prstGeom>
          <a:noFill/>
          <a:ln>
            <a:noFill/>
          </a:ln>
        </p:spPr>
        <p:txBody>
          <a:bodyPr anchor="ctr">
            <a:normAutofit/>
          </a:bodyPr>
          <a:lstStyle/>
          <a:p>
            <a:pPr algn="ctr">
              <a:lnSpc>
                <a:spcPct val="100000"/>
              </a:lnSpc>
            </a:pPr>
            <a:r>
              <a:rPr lang="en-US" sz="3600" b="0" strike="noStrike" cap="all" spc="-1">
                <a:solidFill>
                  <a:srgbClr val="FFFFFF"/>
                </a:solidFill>
                <a:latin typeface="Calibri Light"/>
              </a:rPr>
              <a:t>Future discussion</a:t>
            </a:r>
            <a:endParaRPr lang="en-US" sz="3600" b="0" strike="noStrike" spc="-1">
              <a:solidFill>
                <a:srgbClr val="FFFFFF"/>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TextShape 1"/>
          <p:cNvSpPr txBox="1"/>
          <p:nvPr/>
        </p:nvSpPr>
        <p:spPr>
          <a:xfrm>
            <a:off x="3962520" y="2574000"/>
            <a:ext cx="7197480" cy="2421000"/>
          </a:xfrm>
          <a:prstGeom prst="rect">
            <a:avLst/>
          </a:prstGeom>
          <a:noFill/>
          <a:ln>
            <a:noFill/>
          </a:ln>
        </p:spPr>
        <p:txBody>
          <a:bodyPr anchor="b">
            <a:normAutofit/>
          </a:bodyPr>
          <a:lstStyle/>
          <a:p>
            <a:pPr algn="r">
              <a:lnSpc>
                <a:spcPct val="100000"/>
              </a:lnSpc>
            </a:pPr>
            <a:r>
              <a:rPr lang="en-US" sz="4800" b="0" strike="noStrike" cap="all" spc="-1">
                <a:solidFill>
                  <a:srgbClr val="FFFFFF"/>
                </a:solidFill>
                <a:latin typeface="Calibri Light"/>
              </a:rPr>
              <a:t>Thank You!</a:t>
            </a:r>
            <a:endParaRPr lang="en-US" sz="4800" b="0" strike="noStrike" spc="-1">
              <a:solidFill>
                <a:srgbClr val="FFFFFF"/>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dirty="0">
                <a:solidFill>
                  <a:srgbClr val="FFFFFF"/>
                </a:solidFill>
                <a:latin typeface="Calibri Light"/>
              </a:rPr>
              <a:t>Reference</a:t>
            </a:r>
            <a:endParaRPr lang="en-US" sz="3600" b="0" strike="noStrike" spc="-1" dirty="0">
              <a:solidFill>
                <a:srgbClr val="FFFFFF"/>
              </a:solidFill>
              <a:latin typeface="Calibri"/>
            </a:endParaRPr>
          </a:p>
        </p:txBody>
      </p:sp>
      <p:sp>
        <p:nvSpPr>
          <p:cNvPr id="369" name="TextShape 2"/>
          <p:cNvSpPr txBox="1"/>
          <p:nvPr/>
        </p:nvSpPr>
        <p:spPr>
          <a:xfrm>
            <a:off x="685800" y="2142000"/>
            <a:ext cx="10131120" cy="3648600"/>
          </a:xfrm>
          <a:prstGeom prst="rect">
            <a:avLst/>
          </a:prstGeom>
          <a:noFill/>
          <a:ln>
            <a:noFill/>
          </a:ln>
        </p:spPr>
        <p:txBody>
          <a:bodyPr anchor="ctr"/>
          <a:lstStyle/>
          <a:p>
            <a:pPr>
              <a:lnSpc>
                <a:spcPct val="100000"/>
              </a:lnSpc>
              <a:spcAft>
                <a:spcPts val="1001"/>
              </a:spcAft>
            </a:pPr>
            <a:r>
              <a:rPr lang="en-US" sz="1800" b="0" strike="noStrike" spc="-1" dirty="0">
                <a:solidFill>
                  <a:srgbClr val="FFFFFF"/>
                </a:solidFill>
                <a:latin typeface="Calibri"/>
              </a:rPr>
              <a:t>[1] </a:t>
            </a:r>
            <a:r>
              <a:rPr lang="en-US" sz="1800" b="0" u="sng" strike="noStrike" spc="-1" dirty="0">
                <a:solidFill>
                  <a:srgbClr val="FE80C7"/>
                </a:solidFill>
                <a:uFillTx/>
                <a:latin typeface="Calibri"/>
                <a:hlinkClick r:id="rId2"/>
              </a:rPr>
              <a:t>https://content.time.com/time/business/article/0,8599,1954643,00.html</a:t>
            </a:r>
            <a:endParaRPr lang="en-US" sz="1800" b="0" strike="noStrike" spc="-1" dirty="0">
              <a:solidFill>
                <a:srgbClr val="FFFFFF"/>
              </a:solidFill>
              <a:latin typeface="Calibri"/>
            </a:endParaRPr>
          </a:p>
          <a:p>
            <a:pPr>
              <a:lnSpc>
                <a:spcPct val="100000"/>
              </a:lnSpc>
              <a:spcAft>
                <a:spcPts val="1001"/>
              </a:spcAft>
            </a:pPr>
            <a:r>
              <a:rPr lang="en-US" sz="1800" b="0" strike="noStrike" spc="-1" dirty="0">
                <a:solidFill>
                  <a:srgbClr val="FFFFFF"/>
                </a:solidFill>
                <a:latin typeface="Calibri"/>
              </a:rPr>
              <a:t>[2] </a:t>
            </a:r>
            <a:r>
              <a:rPr lang="en-US" sz="1800" b="0" u="sng" strike="noStrike" spc="-1" dirty="0">
                <a:solidFill>
                  <a:srgbClr val="FE80C7"/>
                </a:solidFill>
                <a:uFillTx/>
                <a:latin typeface="Calibri"/>
                <a:hlinkClick r:id="rId3"/>
              </a:rPr>
              <a:t>https://www.kaspersky.com/resource-center/definitions/biometrics</a:t>
            </a:r>
            <a:endParaRPr lang="en-US" sz="1800" b="0" strike="noStrike" spc="-1" dirty="0">
              <a:solidFill>
                <a:srgbClr val="FFFFFF"/>
              </a:solidFill>
              <a:latin typeface="Calibri"/>
            </a:endParaRPr>
          </a:p>
          <a:p>
            <a:pPr>
              <a:lnSpc>
                <a:spcPct val="100000"/>
              </a:lnSpc>
              <a:spcAft>
                <a:spcPts val="1001"/>
              </a:spcAft>
            </a:pPr>
            <a:r>
              <a:rPr lang="en-US" sz="1800" b="0" strike="noStrike" spc="-1" dirty="0">
                <a:solidFill>
                  <a:srgbClr val="FFFFFF"/>
                </a:solidFill>
                <a:latin typeface="Calibri"/>
              </a:rPr>
              <a:t>[3] </a:t>
            </a:r>
            <a:r>
              <a:rPr lang="en-US" sz="1800" b="0" u="sng" strike="noStrike" spc="-1" dirty="0">
                <a:solidFill>
                  <a:srgbClr val="FE80C7"/>
                </a:solidFill>
                <a:uFillTx/>
                <a:latin typeface="Calibri"/>
                <a:hlinkClick r:id="rId4"/>
              </a:rPr>
              <a:t>https://www.thalesgroup.com/en/markets/digital-identity-and-security/government/biometrics/facial-recognition</a:t>
            </a:r>
            <a:endParaRPr lang="en-US" sz="1800" b="0" strike="noStrike" spc="-1" dirty="0">
              <a:solidFill>
                <a:srgbClr val="FFFFFF"/>
              </a:solidFill>
              <a:latin typeface="Calibri"/>
            </a:endParaRPr>
          </a:p>
          <a:p>
            <a:pPr>
              <a:lnSpc>
                <a:spcPct val="100000"/>
              </a:lnSpc>
              <a:spcAft>
                <a:spcPts val="1001"/>
              </a:spcAft>
            </a:pPr>
            <a:r>
              <a:rPr lang="en-US" sz="1800" b="0" strike="noStrike" spc="-1" dirty="0">
                <a:solidFill>
                  <a:srgbClr val="FFFFFF"/>
                </a:solidFill>
                <a:latin typeface="Calibri"/>
              </a:rPr>
              <a:t>[4] John Chris T. Kwong, Felan Carlo C. Garcia, P. Abu, R. Reyes</a:t>
            </a:r>
          </a:p>
          <a:p>
            <a:pPr>
              <a:lnSpc>
                <a:spcPct val="100000"/>
              </a:lnSpc>
              <a:spcAft>
                <a:spcPts val="1001"/>
              </a:spcAft>
            </a:pPr>
            <a:r>
              <a:rPr lang="en-US" sz="1800" b="0" strike="noStrike" spc="-1" dirty="0">
                <a:solidFill>
                  <a:srgbClr val="FFFFFF"/>
                </a:solidFill>
                <a:latin typeface="Calibri"/>
              </a:rPr>
              <a:t>Emotion Recognition via Facial Expression: Utilization of Numerous Feature Descriptors in Different Machine Learning Algorithms, 2018</a:t>
            </a:r>
          </a:p>
          <a:p>
            <a:pPr>
              <a:lnSpc>
                <a:spcPct val="100000"/>
              </a:lnSpc>
              <a:spcAft>
                <a:spcPts val="1001"/>
              </a:spcAft>
            </a:pPr>
            <a:endParaRPr lang="en-US" sz="1800" b="0" strike="noStrike" spc="-1">
              <a:solidFill>
                <a:srgbClr val="FFFFFF"/>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Background</a:t>
            </a:r>
            <a:endParaRPr lang="en-US" sz="3600" b="0" strike="noStrike" spc="-1">
              <a:solidFill>
                <a:srgbClr val="FFFFFF"/>
              </a:solidFill>
              <a:latin typeface="Calibri"/>
            </a:endParaRPr>
          </a:p>
        </p:txBody>
      </p:sp>
      <p:sp>
        <p:nvSpPr>
          <p:cNvPr id="137" name="TextShape 2"/>
          <p:cNvSpPr txBox="1"/>
          <p:nvPr/>
        </p:nvSpPr>
        <p:spPr>
          <a:xfrm>
            <a:off x="685800" y="2142000"/>
            <a:ext cx="10131120" cy="4105800"/>
          </a:xfrm>
          <a:prstGeom prst="rect">
            <a:avLst/>
          </a:prstGeom>
          <a:noFill/>
          <a:ln>
            <a:noFill/>
          </a:ln>
        </p:spPr>
        <p:txBody>
          <a:bodyPr anchor="ctr">
            <a:normAutofit/>
          </a:bodyPr>
          <a:lstStyle/>
          <a:p>
            <a:pPr marL="285840" indent="-285480">
              <a:lnSpc>
                <a:spcPct val="100000"/>
              </a:lnSpc>
              <a:spcAft>
                <a:spcPts val="1001"/>
              </a:spcAft>
              <a:buClr>
                <a:srgbClr val="FFFFFF"/>
              </a:buClr>
              <a:buFont typeface="Arial"/>
              <a:buChar char="•"/>
            </a:pPr>
            <a:r>
              <a:rPr lang="en-US" sz="2400" b="0" strike="noStrike" spc="-1">
                <a:solidFill>
                  <a:srgbClr val="FFFFFF"/>
                </a:solidFill>
                <a:latin typeface="Calibri"/>
              </a:rPr>
              <a:t>Facial expressions plays a significant role</a:t>
            </a:r>
          </a:p>
          <a:p>
            <a:pPr marL="743040" lvl="1" indent="-285480">
              <a:lnSpc>
                <a:spcPct val="100000"/>
              </a:lnSpc>
              <a:spcAft>
                <a:spcPts val="1001"/>
              </a:spcAft>
              <a:buClr>
                <a:srgbClr val="FFFFFF"/>
              </a:buClr>
              <a:buFont typeface="Arial"/>
              <a:buChar char="•"/>
            </a:pPr>
            <a:r>
              <a:rPr lang="en-US" sz="2000" b="0" strike="noStrike" spc="-1">
                <a:solidFill>
                  <a:srgbClr val="FFFFFF"/>
                </a:solidFill>
                <a:latin typeface="Calibri"/>
              </a:rPr>
              <a:t>55% of emotional exchanges occur through facial expressions</a:t>
            </a:r>
          </a:p>
          <a:p>
            <a:pPr marL="743040" lvl="1" indent="-285480">
              <a:lnSpc>
                <a:spcPct val="100000"/>
              </a:lnSpc>
              <a:spcAft>
                <a:spcPts val="1001"/>
              </a:spcAft>
              <a:buClr>
                <a:srgbClr val="FFFFFF"/>
              </a:buClr>
              <a:buFont typeface="Arial"/>
              <a:buChar char="•"/>
            </a:pPr>
            <a:r>
              <a:rPr lang="en-US" sz="2000" b="0" strike="noStrike" spc="-1">
                <a:solidFill>
                  <a:srgbClr val="FFFFFF"/>
                </a:solidFill>
                <a:latin typeface="Calibri"/>
              </a:rPr>
              <a:t>Communicate and understand emotions</a:t>
            </a:r>
          </a:p>
          <a:p>
            <a:pPr marL="285840" indent="-285480">
              <a:lnSpc>
                <a:spcPct val="100000"/>
              </a:lnSpc>
              <a:spcAft>
                <a:spcPts val="1001"/>
              </a:spcAft>
              <a:buClr>
                <a:srgbClr val="FFFFFF"/>
              </a:buClr>
              <a:buFont typeface="Arial"/>
              <a:buChar char="•"/>
            </a:pPr>
            <a:r>
              <a:rPr lang="en-US" sz="2400" b="0" strike="noStrike" spc="-1">
                <a:solidFill>
                  <a:srgbClr val="FFFFFF"/>
                </a:solidFill>
                <a:latin typeface="Calibri"/>
              </a:rPr>
              <a:t>Facial emotion detect helps create more emotionally intelligent machines</a:t>
            </a:r>
          </a:p>
          <a:p>
            <a:pPr marL="743040" lvl="1" indent="-285480">
              <a:lnSpc>
                <a:spcPct val="100000"/>
              </a:lnSpc>
              <a:spcAft>
                <a:spcPts val="1001"/>
              </a:spcAft>
              <a:buClr>
                <a:srgbClr val="FFFFFF"/>
              </a:buClr>
              <a:buFont typeface="Arial"/>
              <a:buChar char="•"/>
            </a:pPr>
            <a:r>
              <a:rPr lang="en-US" sz="2000" b="0" strike="noStrike" spc="-1">
                <a:solidFill>
                  <a:srgbClr val="FFFFFF"/>
                </a:solidFill>
                <a:latin typeface="Calibri"/>
              </a:rPr>
              <a:t>Improve human-machine interactions in a variety of settings</a:t>
            </a:r>
          </a:p>
          <a:p>
            <a:pPr marL="285840" indent="-285480">
              <a:lnSpc>
                <a:spcPct val="100000"/>
              </a:lnSpc>
              <a:spcAft>
                <a:spcPts val="1001"/>
              </a:spcAft>
              <a:buClr>
                <a:srgbClr val="FFFFFF"/>
              </a:buClr>
              <a:buFont typeface="Arial"/>
              <a:buChar char="•"/>
            </a:pPr>
            <a:r>
              <a:rPr lang="en-US" sz="2400" b="0" strike="noStrike" spc="-1">
                <a:solidFill>
                  <a:srgbClr val="FFFFFF"/>
                </a:solidFill>
                <a:latin typeface="Calibri"/>
              </a:rPr>
              <a:t>Create a deep learning model that can classify multiple classes of facial expressions</a:t>
            </a:r>
          </a:p>
          <a:p>
            <a:pPr marL="743040" lvl="1" indent="-285480">
              <a:lnSpc>
                <a:spcPct val="100000"/>
              </a:lnSpc>
              <a:spcAft>
                <a:spcPts val="1001"/>
              </a:spcAft>
              <a:buClr>
                <a:srgbClr val="FFFFFF"/>
              </a:buClr>
              <a:buFont typeface="Arial"/>
              <a:buChar char="•"/>
            </a:pPr>
            <a:r>
              <a:rPr lang="en-US" sz="2000" b="0" strike="noStrike" spc="-1">
                <a:solidFill>
                  <a:srgbClr val="FFFFFF"/>
                </a:solidFill>
                <a:latin typeface="Calibri"/>
              </a:rPr>
              <a:t>Happy, Sad, Neutral, Surprise</a:t>
            </a:r>
          </a:p>
          <a:p>
            <a:pPr>
              <a:lnSpc>
                <a:spcPct val="100000"/>
              </a:lnSpc>
              <a:spcAft>
                <a:spcPts val="1001"/>
              </a:spcAft>
            </a:pPr>
            <a:endParaRPr lang="en-US" sz="2000" b="0" strike="noStrike" spc="-1">
              <a:solidFill>
                <a:srgbClr val="FFFFFF"/>
              </a:solidFill>
              <a:latin typeface="Calibri"/>
            </a:endParaRPr>
          </a:p>
        </p:txBody>
      </p:sp>
      <p:pic>
        <p:nvPicPr>
          <p:cNvPr id="138" name="Picture 11"/>
          <p:cNvPicPr/>
          <p:nvPr/>
        </p:nvPicPr>
        <p:blipFill>
          <a:blip r:embed="rId3"/>
          <a:stretch/>
        </p:blipFill>
        <p:spPr>
          <a:xfrm>
            <a:off x="5880240" y="5394960"/>
            <a:ext cx="614880" cy="614880"/>
          </a:xfrm>
          <a:prstGeom prst="rect">
            <a:avLst/>
          </a:prstGeom>
          <a:ln>
            <a:noFill/>
          </a:ln>
        </p:spPr>
      </p:pic>
      <p:pic>
        <p:nvPicPr>
          <p:cNvPr id="139" name="Picture 12"/>
          <p:cNvPicPr/>
          <p:nvPr/>
        </p:nvPicPr>
        <p:blipFill>
          <a:blip r:embed="rId4"/>
          <a:stretch/>
        </p:blipFill>
        <p:spPr>
          <a:xfrm>
            <a:off x="6824160" y="5394960"/>
            <a:ext cx="614880" cy="614880"/>
          </a:xfrm>
          <a:prstGeom prst="rect">
            <a:avLst/>
          </a:prstGeom>
          <a:ln>
            <a:noFill/>
          </a:ln>
        </p:spPr>
      </p:pic>
      <p:pic>
        <p:nvPicPr>
          <p:cNvPr id="140" name="Picture 13"/>
          <p:cNvPicPr/>
          <p:nvPr/>
        </p:nvPicPr>
        <p:blipFill>
          <a:blip r:embed="rId5"/>
          <a:stretch/>
        </p:blipFill>
        <p:spPr>
          <a:xfrm>
            <a:off x="7768080" y="5394960"/>
            <a:ext cx="614880" cy="614880"/>
          </a:xfrm>
          <a:prstGeom prst="rect">
            <a:avLst/>
          </a:prstGeom>
          <a:ln>
            <a:noFill/>
          </a:ln>
        </p:spPr>
      </p:pic>
      <p:pic>
        <p:nvPicPr>
          <p:cNvPr id="141" name="Picture 14"/>
          <p:cNvPicPr/>
          <p:nvPr/>
        </p:nvPicPr>
        <p:blipFill>
          <a:blip r:embed="rId6"/>
          <a:stretch/>
        </p:blipFill>
        <p:spPr>
          <a:xfrm>
            <a:off x="8712000" y="5394960"/>
            <a:ext cx="614880" cy="614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Background</a:t>
            </a:r>
            <a:endParaRPr lang="en-US" sz="3600" b="0" strike="noStrike" spc="-1">
              <a:solidFill>
                <a:srgbClr val="FFFFFF"/>
              </a:solidFill>
              <a:latin typeface="Calibri"/>
            </a:endParaRPr>
          </a:p>
        </p:txBody>
      </p:sp>
      <p:sp>
        <p:nvSpPr>
          <p:cNvPr id="143" name="TextShape 2"/>
          <p:cNvSpPr txBox="1"/>
          <p:nvPr/>
        </p:nvSpPr>
        <p:spPr>
          <a:xfrm>
            <a:off x="685800" y="2142000"/>
            <a:ext cx="10131120" cy="3648600"/>
          </a:xfrm>
          <a:prstGeom prst="rect">
            <a:avLst/>
          </a:prstGeom>
          <a:noFill/>
          <a:ln>
            <a:noFill/>
          </a:ln>
        </p:spPr>
        <p:txBody>
          <a:bodyPr lIns="91440" tIns="45720" rIns="91440" bIns="45720" anchor="ctr">
            <a:normAutofit/>
          </a:bodyPr>
          <a:lstStyle/>
          <a:p>
            <a:pPr marL="285750" indent="-285115">
              <a:spcAft>
                <a:spcPts val="1001"/>
              </a:spcAft>
              <a:buClr>
                <a:srgbClr val="FFFFFF"/>
              </a:buClr>
              <a:buFont typeface="Arial"/>
              <a:buChar char="•"/>
            </a:pPr>
            <a:r>
              <a:rPr lang="en-US" sz="2400" b="0" strike="noStrike" spc="-1" dirty="0">
                <a:solidFill>
                  <a:srgbClr val="FFFFFF"/>
                </a:solidFill>
                <a:latin typeface="Calibri"/>
              </a:rPr>
              <a:t>Application are mostly used in</a:t>
            </a:r>
            <a:r>
              <a:rPr lang="en-US" sz="2400" spc="-1" dirty="0">
                <a:solidFill>
                  <a:srgbClr val="FFFFFF"/>
                </a:solidFill>
                <a:latin typeface="Calibri"/>
              </a:rPr>
              <a:t> </a:t>
            </a:r>
            <a:endParaRPr lang="en-US" sz="2400" b="0" strike="noStrike" spc="-1">
              <a:solidFill>
                <a:srgbClr val="FFFFFF"/>
              </a:solidFill>
              <a:latin typeface="Calibri"/>
            </a:endParaRPr>
          </a:p>
          <a:p>
            <a:pPr marL="742950" lvl="1" indent="-285115">
              <a:spcAft>
                <a:spcPts val="1001"/>
              </a:spcAft>
              <a:buClr>
                <a:srgbClr val="FFFFFF"/>
              </a:buClr>
              <a:buFont typeface="Arial"/>
              <a:buChar char="•"/>
            </a:pPr>
            <a:r>
              <a:rPr lang="en-US" sz="2400" spc="-1" dirty="0">
                <a:solidFill>
                  <a:srgbClr val="FFFFFF"/>
                </a:solidFill>
                <a:latin typeface="Calibri"/>
              </a:rPr>
              <a:t>Healthcare</a:t>
            </a:r>
          </a:p>
          <a:p>
            <a:pPr marL="742950" lvl="1" indent="-285115">
              <a:spcAft>
                <a:spcPts val="1001"/>
              </a:spcAft>
              <a:buClr>
                <a:srgbClr val="FFFFFF"/>
              </a:buClr>
              <a:buFont typeface="Arial"/>
              <a:buChar char="•"/>
            </a:pPr>
            <a:r>
              <a:rPr lang="en-US" sz="2400" spc="-1" dirty="0">
                <a:solidFill>
                  <a:srgbClr val="FFFFFF"/>
                </a:solidFill>
                <a:latin typeface="Calibri"/>
              </a:rPr>
              <a:t>Education</a:t>
            </a:r>
          </a:p>
          <a:p>
            <a:pPr marL="742950" lvl="1" indent="-285115">
              <a:spcAft>
                <a:spcPts val="1001"/>
              </a:spcAft>
              <a:buClr>
                <a:srgbClr val="FFFFFF"/>
              </a:buClr>
              <a:buFont typeface="Arial"/>
              <a:buChar char="•"/>
            </a:pPr>
            <a:r>
              <a:rPr lang="en-US" sz="2400" spc="-1" dirty="0">
                <a:solidFill>
                  <a:srgbClr val="FFFFFF"/>
                </a:solidFill>
                <a:latin typeface="Calibri"/>
              </a:rPr>
              <a:t>Marketing</a:t>
            </a:r>
          </a:p>
          <a:p>
            <a:pPr marL="742950" lvl="1" indent="-285115">
              <a:spcAft>
                <a:spcPts val="1001"/>
              </a:spcAft>
              <a:buClr>
                <a:srgbClr val="FFFFFF"/>
              </a:buClr>
              <a:buFont typeface="Arial"/>
              <a:buChar char="•"/>
            </a:pPr>
            <a:r>
              <a:rPr lang="en-US" sz="2400" spc="-1" dirty="0">
                <a:solidFill>
                  <a:srgbClr val="FFFFFF"/>
                </a:solidFill>
                <a:latin typeface="Calibri"/>
              </a:rPr>
              <a:t>Entertainment</a:t>
            </a:r>
          </a:p>
        </p:txBody>
      </p:sp>
      <p:pic>
        <p:nvPicPr>
          <p:cNvPr id="144" name="Picture 4"/>
          <p:cNvPicPr/>
          <p:nvPr/>
        </p:nvPicPr>
        <p:blipFill>
          <a:blip r:embed="rId3"/>
          <a:stretch/>
        </p:blipFill>
        <p:spPr>
          <a:xfrm>
            <a:off x="7391242" y="1334091"/>
            <a:ext cx="3427920" cy="1931040"/>
          </a:xfrm>
          <a:prstGeom prst="rect">
            <a:avLst/>
          </a:prstGeom>
          <a:ln>
            <a:noFill/>
          </a:ln>
        </p:spPr>
      </p:pic>
      <p:pic>
        <p:nvPicPr>
          <p:cNvPr id="145" name="Picture 8"/>
          <p:cNvPicPr/>
          <p:nvPr/>
        </p:nvPicPr>
        <p:blipFill>
          <a:blip r:embed="rId4"/>
          <a:stretch/>
        </p:blipFill>
        <p:spPr>
          <a:xfrm>
            <a:off x="5921604" y="3337835"/>
            <a:ext cx="3428640" cy="2238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Introduction</a:t>
            </a:r>
            <a:endParaRPr lang="en-US" sz="3600" b="0" strike="noStrike" spc="-1">
              <a:solidFill>
                <a:srgbClr val="FFFFFF"/>
              </a:solidFill>
              <a:latin typeface="Calibri"/>
            </a:endParaRPr>
          </a:p>
        </p:txBody>
      </p:sp>
      <p:sp>
        <p:nvSpPr>
          <p:cNvPr id="148" name="TextShape 2"/>
          <p:cNvSpPr txBox="1"/>
          <p:nvPr/>
        </p:nvSpPr>
        <p:spPr>
          <a:xfrm>
            <a:off x="685800" y="2142000"/>
            <a:ext cx="10131120" cy="3648600"/>
          </a:xfrm>
          <a:prstGeom prst="rect">
            <a:avLst/>
          </a:prstGeom>
          <a:noFill/>
          <a:ln>
            <a:noFill/>
          </a:ln>
        </p:spPr>
        <p:txBody>
          <a:bodyPr anchor="ctr">
            <a:normAutofit/>
          </a:bodyPr>
          <a:lstStyle/>
          <a:p>
            <a:pPr marL="285840" indent="-285480">
              <a:lnSpc>
                <a:spcPct val="100000"/>
              </a:lnSpc>
              <a:spcAft>
                <a:spcPts val="1001"/>
              </a:spcAft>
              <a:buClr>
                <a:srgbClr val="FFFFFF"/>
              </a:buClr>
              <a:buFont typeface="Arial"/>
              <a:buChar char="•"/>
            </a:pPr>
            <a:r>
              <a:rPr lang="en-US" sz="2400" b="0" strike="noStrike" spc="-1">
                <a:solidFill>
                  <a:srgbClr val="FFFFFF"/>
                </a:solidFill>
                <a:latin typeface="Calibri"/>
              </a:rPr>
              <a:t>The most effective algorithms and techniques for recognizing and classifying emotions</a:t>
            </a:r>
          </a:p>
          <a:p>
            <a:pPr marL="285840" indent="-285480">
              <a:lnSpc>
                <a:spcPct val="100000"/>
              </a:lnSpc>
              <a:spcAft>
                <a:spcPts val="1001"/>
              </a:spcAft>
              <a:buClr>
                <a:srgbClr val="FFFFFF"/>
              </a:buClr>
              <a:buFont typeface="Arial"/>
              <a:buChar char="•"/>
            </a:pPr>
            <a:r>
              <a:rPr lang="en-US" sz="2400" b="0" strike="noStrike" spc="-1">
                <a:solidFill>
                  <a:srgbClr val="FFFFFF"/>
                </a:solidFill>
                <a:latin typeface="Calibri"/>
              </a:rPr>
              <a:t>Address bias and fairness in facial emotion detection</a:t>
            </a:r>
          </a:p>
          <a:p>
            <a:pPr marL="285840" indent="-285480">
              <a:lnSpc>
                <a:spcPct val="100000"/>
              </a:lnSpc>
              <a:spcAft>
                <a:spcPts val="1001"/>
              </a:spcAft>
              <a:buClr>
                <a:srgbClr val="FFFFFF"/>
              </a:buClr>
              <a:buFont typeface="Arial"/>
              <a:buChar char="•"/>
            </a:pPr>
            <a:r>
              <a:rPr lang="en-US" sz="2400" b="0" strike="noStrike" spc="-1">
                <a:solidFill>
                  <a:srgbClr val="FFFFFF"/>
                </a:solidFill>
                <a:latin typeface="Calibri"/>
              </a:rPr>
              <a:t>Improve the accuracy and performance of facial emotion detection system</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149" name="TextShape 1"/>
          <p:cNvSpPr txBox="1"/>
          <p:nvPr/>
        </p:nvSpPr>
        <p:spPr>
          <a:xfrm>
            <a:off x="685800" y="609480"/>
            <a:ext cx="6143040" cy="1455840"/>
          </a:xfrm>
          <a:prstGeom prst="rect">
            <a:avLst/>
          </a:prstGeom>
          <a:noFill/>
          <a:ln>
            <a:noFill/>
          </a:ln>
        </p:spPr>
        <p:txBody>
          <a:bodyPr anchor="ctr">
            <a:normAutofit/>
          </a:bodyPr>
          <a:lstStyle/>
          <a:p>
            <a:pPr>
              <a:lnSpc>
                <a:spcPct val="100000"/>
              </a:lnSpc>
            </a:pPr>
            <a:r>
              <a:rPr lang="en-US" sz="3600" b="0" strike="noStrike" cap="all" spc="-1">
                <a:solidFill>
                  <a:srgbClr val="FFFFFF"/>
                </a:solidFill>
                <a:latin typeface="Calibri Light"/>
              </a:rPr>
              <a:t>Solution approach</a:t>
            </a:r>
            <a:endParaRPr lang="en-US" sz="3600" b="0" strike="noStrike" spc="-1">
              <a:solidFill>
                <a:srgbClr val="FFFFFF"/>
              </a:solidFill>
              <a:latin typeface="Calibri"/>
            </a:endParaRPr>
          </a:p>
        </p:txBody>
      </p:sp>
      <p:pic>
        <p:nvPicPr>
          <p:cNvPr id="150" name="Picture 3"/>
          <p:cNvPicPr/>
          <p:nvPr/>
        </p:nvPicPr>
        <p:blipFill>
          <a:blip r:embed="rId4"/>
          <a:srcRect l="8609" r="16024"/>
          <a:stretch/>
        </p:blipFill>
        <p:spPr>
          <a:xfrm>
            <a:off x="8888040" y="4144320"/>
            <a:ext cx="3302640" cy="2716920"/>
          </a:xfrm>
          <a:prstGeom prst="rect">
            <a:avLst/>
          </a:prstGeom>
          <a:ln>
            <a:noFill/>
          </a:ln>
        </p:spPr>
      </p:pic>
      <p:grpSp>
        <p:nvGrpSpPr>
          <p:cNvPr id="151" name="Group 2"/>
          <p:cNvGrpSpPr/>
          <p:nvPr/>
        </p:nvGrpSpPr>
        <p:grpSpPr>
          <a:xfrm>
            <a:off x="8421480" y="3737880"/>
            <a:ext cx="3920760" cy="3498840"/>
            <a:chOff x="8421480" y="3737880"/>
            <a:chExt cx="3920760" cy="3498840"/>
          </a:xfrm>
        </p:grpSpPr>
        <p:sp>
          <p:nvSpPr>
            <p:cNvPr id="152" name="CustomShape 3"/>
            <p:cNvSpPr/>
            <p:nvPr/>
          </p:nvSpPr>
          <p:spPr>
            <a:xfrm rot="21267600">
              <a:off x="8565480" y="3905640"/>
              <a:ext cx="3632400" cy="3162960"/>
            </a:xfrm>
            <a:custGeom>
              <a:avLst/>
              <a:gdLst/>
              <a:ahLst/>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p:style>
          <p:txBody>
            <a:bodyPr/>
            <a:lstStyle/>
            <a:p>
              <a:endParaRPr lang="en-HK"/>
            </a:p>
          </p:txBody>
        </p:sp>
        <p:grpSp>
          <p:nvGrpSpPr>
            <p:cNvPr id="153" name="Group 4"/>
            <p:cNvGrpSpPr/>
            <p:nvPr/>
          </p:nvGrpSpPr>
          <p:grpSpPr>
            <a:xfrm>
              <a:off x="8734680" y="3998160"/>
              <a:ext cx="3408840" cy="2943720"/>
              <a:chOff x="8734680" y="3998160"/>
              <a:chExt cx="3408840" cy="2943720"/>
            </a:xfrm>
          </p:grpSpPr>
          <p:sp>
            <p:nvSpPr>
              <p:cNvPr id="154" name="Line 5"/>
              <p:cNvSpPr/>
              <p:nvPr/>
            </p:nvSpPr>
            <p:spPr>
              <a:xfrm>
                <a:off x="10523880" y="4004640"/>
                <a:ext cx="7560" cy="957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55" name="Line 6"/>
              <p:cNvSpPr/>
              <p:nvPr/>
            </p:nvSpPr>
            <p:spPr>
              <a:xfrm>
                <a:off x="10600200" y="4000680"/>
                <a:ext cx="4320" cy="964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56" name="Line 7"/>
              <p:cNvSpPr/>
              <p:nvPr/>
            </p:nvSpPr>
            <p:spPr>
              <a:xfrm>
                <a:off x="10677240" y="3998160"/>
                <a:ext cx="1080" cy="964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57" name="Line 8"/>
              <p:cNvSpPr/>
              <p:nvPr/>
            </p:nvSpPr>
            <p:spPr>
              <a:xfrm flipH="1">
                <a:off x="10749240" y="4002120"/>
                <a:ext cx="2880" cy="961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58" name="Line 9"/>
              <p:cNvSpPr/>
              <p:nvPr/>
            </p:nvSpPr>
            <p:spPr>
              <a:xfrm flipH="1">
                <a:off x="10819440" y="4006440"/>
                <a:ext cx="7560" cy="961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59" name="Line 10"/>
              <p:cNvSpPr/>
              <p:nvPr/>
            </p:nvSpPr>
            <p:spPr>
              <a:xfrm flipH="1">
                <a:off x="10893600" y="4014000"/>
                <a:ext cx="10800" cy="957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60" name="Line 11"/>
              <p:cNvSpPr/>
              <p:nvPr/>
            </p:nvSpPr>
            <p:spPr>
              <a:xfrm flipH="1">
                <a:off x="10965600" y="4022280"/>
                <a:ext cx="14040" cy="954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61" name="Line 12"/>
              <p:cNvSpPr/>
              <p:nvPr/>
            </p:nvSpPr>
            <p:spPr>
              <a:xfrm flipH="1">
                <a:off x="11036880" y="4033080"/>
                <a:ext cx="17640" cy="946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62" name="Line 13"/>
              <p:cNvSpPr/>
              <p:nvPr/>
            </p:nvSpPr>
            <p:spPr>
              <a:xfrm flipH="1">
                <a:off x="11106720" y="4050360"/>
                <a:ext cx="22320" cy="939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63" name="Line 14"/>
              <p:cNvSpPr/>
              <p:nvPr/>
            </p:nvSpPr>
            <p:spPr>
              <a:xfrm flipH="1">
                <a:off x="11176200" y="4068360"/>
                <a:ext cx="25920" cy="928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64" name="Line 15"/>
              <p:cNvSpPr/>
              <p:nvPr/>
            </p:nvSpPr>
            <p:spPr>
              <a:xfrm flipH="1">
                <a:off x="11246400" y="4088880"/>
                <a:ext cx="29160" cy="918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65" name="Line 16"/>
              <p:cNvSpPr/>
              <p:nvPr/>
            </p:nvSpPr>
            <p:spPr>
              <a:xfrm flipH="1">
                <a:off x="11313000" y="4119480"/>
                <a:ext cx="32400" cy="907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66" name="Line 17"/>
              <p:cNvSpPr/>
              <p:nvPr/>
            </p:nvSpPr>
            <p:spPr>
              <a:xfrm flipH="1">
                <a:off x="11381040" y="4147560"/>
                <a:ext cx="37080" cy="889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67" name="Line 18"/>
              <p:cNvSpPr/>
              <p:nvPr/>
            </p:nvSpPr>
            <p:spPr>
              <a:xfrm flipH="1">
                <a:off x="11446560" y="4176000"/>
                <a:ext cx="39960" cy="874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68" name="Line 19"/>
              <p:cNvSpPr/>
              <p:nvPr/>
            </p:nvSpPr>
            <p:spPr>
              <a:xfrm flipH="1">
                <a:off x="11511000" y="4210560"/>
                <a:ext cx="43200" cy="860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69" name="Line 20"/>
              <p:cNvSpPr/>
              <p:nvPr/>
            </p:nvSpPr>
            <p:spPr>
              <a:xfrm flipH="1">
                <a:off x="11576520" y="4242960"/>
                <a:ext cx="46080" cy="846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70" name="Line 21"/>
              <p:cNvSpPr/>
              <p:nvPr/>
            </p:nvSpPr>
            <p:spPr>
              <a:xfrm flipH="1">
                <a:off x="11639880" y="4280400"/>
                <a:ext cx="50400" cy="820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71" name="Line 22"/>
              <p:cNvSpPr/>
              <p:nvPr/>
            </p:nvSpPr>
            <p:spPr>
              <a:xfrm flipH="1">
                <a:off x="11698920" y="4319640"/>
                <a:ext cx="53280" cy="802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72" name="Line 23"/>
              <p:cNvSpPr/>
              <p:nvPr/>
            </p:nvSpPr>
            <p:spPr>
              <a:xfrm flipH="1">
                <a:off x="11759400" y="4362120"/>
                <a:ext cx="55800" cy="784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73" name="Line 24"/>
              <p:cNvSpPr/>
              <p:nvPr/>
            </p:nvSpPr>
            <p:spPr>
              <a:xfrm flipH="1">
                <a:off x="11816640" y="4410360"/>
                <a:ext cx="58680" cy="766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74" name="Line 25"/>
              <p:cNvSpPr/>
              <p:nvPr/>
            </p:nvSpPr>
            <p:spPr>
              <a:xfrm flipH="1">
                <a:off x="11873160" y="4457160"/>
                <a:ext cx="62640" cy="730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75" name="Line 26"/>
              <p:cNvSpPr/>
              <p:nvPr/>
            </p:nvSpPr>
            <p:spPr>
              <a:xfrm flipH="1">
                <a:off x="11925720" y="4506120"/>
                <a:ext cx="65160" cy="709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76" name="Line 27"/>
              <p:cNvSpPr/>
              <p:nvPr/>
            </p:nvSpPr>
            <p:spPr>
              <a:xfrm flipH="1">
                <a:off x="11976480" y="4560120"/>
                <a:ext cx="67680" cy="687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77" name="Line 28"/>
              <p:cNvSpPr/>
              <p:nvPr/>
            </p:nvSpPr>
            <p:spPr>
              <a:xfrm flipH="1">
                <a:off x="12029400" y="4613400"/>
                <a:ext cx="70200" cy="666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78" name="Line 29"/>
              <p:cNvSpPr/>
              <p:nvPr/>
            </p:nvSpPr>
            <p:spPr>
              <a:xfrm flipH="1">
                <a:off x="12078720" y="4683600"/>
                <a:ext cx="57240" cy="493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79" name="Line 30"/>
              <p:cNvSpPr/>
              <p:nvPr/>
            </p:nvSpPr>
            <p:spPr>
              <a:xfrm flipH="1">
                <a:off x="12123720" y="4774680"/>
                <a:ext cx="19800" cy="133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80" name="Line 31"/>
              <p:cNvSpPr/>
              <p:nvPr/>
            </p:nvSpPr>
            <p:spPr>
              <a:xfrm>
                <a:off x="10448640" y="4013280"/>
                <a:ext cx="12600" cy="954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81" name="Line 32"/>
              <p:cNvSpPr/>
              <p:nvPr/>
            </p:nvSpPr>
            <p:spPr>
              <a:xfrm>
                <a:off x="10373400" y="4021920"/>
                <a:ext cx="16200" cy="950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82" name="Line 33"/>
              <p:cNvSpPr/>
              <p:nvPr/>
            </p:nvSpPr>
            <p:spPr>
              <a:xfrm>
                <a:off x="10297800" y="4037040"/>
                <a:ext cx="19080" cy="943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83" name="Line 34"/>
              <p:cNvSpPr/>
              <p:nvPr/>
            </p:nvSpPr>
            <p:spPr>
              <a:xfrm>
                <a:off x="10224720" y="4052160"/>
                <a:ext cx="22320" cy="936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84" name="Line 35"/>
              <p:cNvSpPr/>
              <p:nvPr/>
            </p:nvSpPr>
            <p:spPr>
              <a:xfrm>
                <a:off x="10150560" y="4071240"/>
                <a:ext cx="27360" cy="925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85" name="Line 36"/>
              <p:cNvSpPr/>
              <p:nvPr/>
            </p:nvSpPr>
            <p:spPr>
              <a:xfrm>
                <a:off x="10077120" y="4090680"/>
                <a:ext cx="30600" cy="914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86" name="Line 37"/>
              <p:cNvSpPr/>
              <p:nvPr/>
            </p:nvSpPr>
            <p:spPr>
              <a:xfrm>
                <a:off x="10007280" y="4116960"/>
                <a:ext cx="33480" cy="903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87" name="Line 38"/>
              <p:cNvSpPr/>
              <p:nvPr/>
            </p:nvSpPr>
            <p:spPr>
              <a:xfrm>
                <a:off x="9937080" y="4143240"/>
                <a:ext cx="36720" cy="892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88" name="Line 39"/>
              <p:cNvSpPr/>
              <p:nvPr/>
            </p:nvSpPr>
            <p:spPr>
              <a:xfrm>
                <a:off x="9867600" y="4177080"/>
                <a:ext cx="41400" cy="871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89" name="Line 40"/>
              <p:cNvSpPr/>
              <p:nvPr/>
            </p:nvSpPr>
            <p:spPr>
              <a:xfrm>
                <a:off x="9798840" y="4210560"/>
                <a:ext cx="44280" cy="853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90" name="Line 41"/>
              <p:cNvSpPr/>
              <p:nvPr/>
            </p:nvSpPr>
            <p:spPr>
              <a:xfrm>
                <a:off x="9730080" y="4244040"/>
                <a:ext cx="47160" cy="838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91" name="Line 42"/>
              <p:cNvSpPr/>
              <p:nvPr/>
            </p:nvSpPr>
            <p:spPr>
              <a:xfrm>
                <a:off x="9666000" y="4282200"/>
                <a:ext cx="50400" cy="820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92" name="Line 43"/>
              <p:cNvSpPr/>
              <p:nvPr/>
            </p:nvSpPr>
            <p:spPr>
              <a:xfrm>
                <a:off x="9601560" y="4322160"/>
                <a:ext cx="54720" cy="792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93" name="Line 44"/>
              <p:cNvSpPr/>
              <p:nvPr/>
            </p:nvSpPr>
            <p:spPr>
              <a:xfrm>
                <a:off x="9538920" y="4365360"/>
                <a:ext cx="57240" cy="774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94" name="Line 45"/>
              <p:cNvSpPr/>
              <p:nvPr/>
            </p:nvSpPr>
            <p:spPr>
              <a:xfrm>
                <a:off x="9478440" y="4410720"/>
                <a:ext cx="60120" cy="756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95" name="Line 46"/>
              <p:cNvSpPr/>
              <p:nvPr/>
            </p:nvSpPr>
            <p:spPr>
              <a:xfrm>
                <a:off x="9420480" y="4461480"/>
                <a:ext cx="62640" cy="734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96" name="Line 47"/>
              <p:cNvSpPr/>
              <p:nvPr/>
            </p:nvSpPr>
            <p:spPr>
              <a:xfrm>
                <a:off x="9365040" y="4512600"/>
                <a:ext cx="66240" cy="698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97" name="Line 48"/>
              <p:cNvSpPr/>
              <p:nvPr/>
            </p:nvSpPr>
            <p:spPr>
              <a:xfrm>
                <a:off x="9310320" y="4563000"/>
                <a:ext cx="68400" cy="676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98" name="Line 49"/>
              <p:cNvSpPr/>
              <p:nvPr/>
            </p:nvSpPr>
            <p:spPr>
              <a:xfrm>
                <a:off x="9254880" y="4618440"/>
                <a:ext cx="70920" cy="651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199" name="Line 50"/>
              <p:cNvSpPr/>
              <p:nvPr/>
            </p:nvSpPr>
            <p:spPr>
              <a:xfrm>
                <a:off x="9207360" y="4675680"/>
                <a:ext cx="73440" cy="626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00" name="Line 51"/>
              <p:cNvSpPr/>
              <p:nvPr/>
            </p:nvSpPr>
            <p:spPr>
              <a:xfrm>
                <a:off x="9156240" y="4733640"/>
                <a:ext cx="76320" cy="586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01" name="Line 52"/>
              <p:cNvSpPr/>
              <p:nvPr/>
            </p:nvSpPr>
            <p:spPr>
              <a:xfrm>
                <a:off x="9109080" y="4791240"/>
                <a:ext cx="78480" cy="558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02" name="Line 53"/>
              <p:cNvSpPr/>
              <p:nvPr/>
            </p:nvSpPr>
            <p:spPr>
              <a:xfrm>
                <a:off x="9066600" y="4857120"/>
                <a:ext cx="80280" cy="532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03" name="Line 54"/>
              <p:cNvSpPr/>
              <p:nvPr/>
            </p:nvSpPr>
            <p:spPr>
              <a:xfrm>
                <a:off x="9024480" y="4920120"/>
                <a:ext cx="82080" cy="504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04" name="Line 55"/>
              <p:cNvSpPr/>
              <p:nvPr/>
            </p:nvSpPr>
            <p:spPr>
              <a:xfrm>
                <a:off x="8987400" y="4983840"/>
                <a:ext cx="84960" cy="460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05" name="Line 56"/>
              <p:cNvSpPr/>
              <p:nvPr/>
            </p:nvSpPr>
            <p:spPr>
              <a:xfrm>
                <a:off x="8952120" y="5051880"/>
                <a:ext cx="86400" cy="428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06" name="Line 57"/>
              <p:cNvSpPr/>
              <p:nvPr/>
            </p:nvSpPr>
            <p:spPr>
              <a:xfrm>
                <a:off x="8916840" y="5119920"/>
                <a:ext cx="87480" cy="399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07" name="Line 58"/>
              <p:cNvSpPr/>
              <p:nvPr/>
            </p:nvSpPr>
            <p:spPr>
              <a:xfrm>
                <a:off x="8889120" y="5189400"/>
                <a:ext cx="89280" cy="370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08" name="Line 59"/>
              <p:cNvSpPr/>
              <p:nvPr/>
            </p:nvSpPr>
            <p:spPr>
              <a:xfrm>
                <a:off x="8860680" y="5258880"/>
                <a:ext cx="91080" cy="320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09" name="Line 60"/>
              <p:cNvSpPr/>
              <p:nvPr/>
            </p:nvSpPr>
            <p:spPr>
              <a:xfrm>
                <a:off x="8831880" y="5330160"/>
                <a:ext cx="91800" cy="288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10" name="Line 61"/>
              <p:cNvSpPr/>
              <p:nvPr/>
            </p:nvSpPr>
            <p:spPr>
              <a:xfrm>
                <a:off x="8809920" y="5402880"/>
                <a:ext cx="92880" cy="255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11" name="Line 62"/>
              <p:cNvSpPr/>
              <p:nvPr/>
            </p:nvSpPr>
            <p:spPr>
              <a:xfrm>
                <a:off x="8789760" y="5476680"/>
                <a:ext cx="93600" cy="226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12" name="Line 63"/>
              <p:cNvSpPr/>
              <p:nvPr/>
            </p:nvSpPr>
            <p:spPr>
              <a:xfrm>
                <a:off x="8777520" y="5550480"/>
                <a:ext cx="94680" cy="176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13" name="Line 64"/>
              <p:cNvSpPr/>
              <p:nvPr/>
            </p:nvSpPr>
            <p:spPr>
              <a:xfrm>
                <a:off x="8764560" y="5625000"/>
                <a:ext cx="95400" cy="144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14" name="Line 65"/>
              <p:cNvSpPr/>
              <p:nvPr/>
            </p:nvSpPr>
            <p:spPr>
              <a:xfrm>
                <a:off x="8752680" y="5700240"/>
                <a:ext cx="95760" cy="108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15" name="Line 66"/>
              <p:cNvSpPr/>
              <p:nvPr/>
            </p:nvSpPr>
            <p:spPr>
              <a:xfrm>
                <a:off x="8741520" y="5775120"/>
                <a:ext cx="96120" cy="79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16" name="Line 67"/>
              <p:cNvSpPr/>
              <p:nvPr/>
            </p:nvSpPr>
            <p:spPr>
              <a:xfrm>
                <a:off x="8737200" y="5851800"/>
                <a:ext cx="96120" cy="25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17" name="Line 68"/>
              <p:cNvSpPr/>
              <p:nvPr/>
            </p:nvSpPr>
            <p:spPr>
              <a:xfrm flipV="1">
                <a:off x="8734680" y="5927040"/>
                <a:ext cx="96480" cy="7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18" name="Line 69"/>
              <p:cNvSpPr/>
              <p:nvPr/>
            </p:nvSpPr>
            <p:spPr>
              <a:xfrm flipV="1">
                <a:off x="8736480" y="5997600"/>
                <a:ext cx="96480" cy="43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19" name="Line 70"/>
              <p:cNvSpPr/>
              <p:nvPr/>
            </p:nvSpPr>
            <p:spPr>
              <a:xfrm flipV="1">
                <a:off x="8741160" y="6071760"/>
                <a:ext cx="96120" cy="72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20" name="Line 71"/>
              <p:cNvSpPr/>
              <p:nvPr/>
            </p:nvSpPr>
            <p:spPr>
              <a:xfrm flipV="1">
                <a:off x="8747280" y="6142680"/>
                <a:ext cx="95400" cy="126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21" name="Line 72"/>
              <p:cNvSpPr/>
              <p:nvPr/>
            </p:nvSpPr>
            <p:spPr>
              <a:xfrm flipV="1">
                <a:off x="8753040" y="6215040"/>
                <a:ext cx="95040" cy="158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22" name="Line 73"/>
              <p:cNvSpPr/>
              <p:nvPr/>
            </p:nvSpPr>
            <p:spPr>
              <a:xfrm flipV="1">
                <a:off x="8770320" y="6284880"/>
                <a:ext cx="94320" cy="190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23" name="Line 74"/>
              <p:cNvSpPr/>
              <p:nvPr/>
            </p:nvSpPr>
            <p:spPr>
              <a:xfrm flipV="1">
                <a:off x="8787240" y="6354720"/>
                <a:ext cx="93600" cy="223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24" name="Line 75"/>
              <p:cNvSpPr/>
              <p:nvPr/>
            </p:nvSpPr>
            <p:spPr>
              <a:xfrm flipV="1">
                <a:off x="8801640" y="6427080"/>
                <a:ext cx="92160" cy="273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25" name="Line 76"/>
              <p:cNvSpPr/>
              <p:nvPr/>
            </p:nvSpPr>
            <p:spPr>
              <a:xfrm flipV="1">
                <a:off x="8824320" y="6494760"/>
                <a:ext cx="91440" cy="306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26" name="Line 77"/>
              <p:cNvSpPr/>
              <p:nvPr/>
            </p:nvSpPr>
            <p:spPr>
              <a:xfrm flipV="1">
                <a:off x="8847720" y="6563520"/>
                <a:ext cx="90000" cy="338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27" name="Line 78"/>
              <p:cNvSpPr/>
              <p:nvPr/>
            </p:nvSpPr>
            <p:spPr>
              <a:xfrm flipV="1">
                <a:off x="8873280" y="6633720"/>
                <a:ext cx="88920" cy="367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28" name="Line 79"/>
              <p:cNvSpPr/>
              <p:nvPr/>
            </p:nvSpPr>
            <p:spPr>
              <a:xfrm flipV="1">
                <a:off x="8903880" y="6696720"/>
                <a:ext cx="86760" cy="414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29" name="Line 80"/>
              <p:cNvSpPr/>
              <p:nvPr/>
            </p:nvSpPr>
            <p:spPr>
              <a:xfrm flipV="1">
                <a:off x="8940240" y="6762600"/>
                <a:ext cx="85680" cy="442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30" name="Line 81"/>
              <p:cNvSpPr/>
              <p:nvPr/>
            </p:nvSpPr>
            <p:spPr>
              <a:xfrm flipV="1">
                <a:off x="8975520" y="6827040"/>
                <a:ext cx="83880" cy="475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31" name="Line 82"/>
              <p:cNvSpPr/>
              <p:nvPr/>
            </p:nvSpPr>
            <p:spPr>
              <a:xfrm flipV="1">
                <a:off x="9012240" y="6891480"/>
                <a:ext cx="82080" cy="504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grpSp>
      </p:grpSp>
      <p:grpSp>
        <p:nvGrpSpPr>
          <p:cNvPr id="232" name="Group 83"/>
          <p:cNvGrpSpPr/>
          <p:nvPr/>
        </p:nvGrpSpPr>
        <p:grpSpPr>
          <a:xfrm>
            <a:off x="7208280" y="-1360440"/>
            <a:ext cx="5295240" cy="5764320"/>
            <a:chOff x="7208280" y="-1360440"/>
            <a:chExt cx="5295240" cy="5764320"/>
          </a:xfrm>
        </p:grpSpPr>
        <p:sp>
          <p:nvSpPr>
            <p:cNvPr id="233" name="CustomShape 84"/>
            <p:cNvSpPr/>
            <p:nvPr/>
          </p:nvSpPr>
          <p:spPr>
            <a:xfrm rot="15392400">
              <a:off x="7403040" y="-613800"/>
              <a:ext cx="4905000" cy="4271040"/>
            </a:xfrm>
            <a:custGeom>
              <a:avLst/>
              <a:gdLst/>
              <a:ahLst/>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p:style>
          <p:txBody>
            <a:bodyPr/>
            <a:lstStyle/>
            <a:p>
              <a:endParaRPr lang="en-HK"/>
            </a:p>
          </p:txBody>
        </p:sp>
        <p:grpSp>
          <p:nvGrpSpPr>
            <p:cNvPr id="234" name="Group 85"/>
            <p:cNvGrpSpPr/>
            <p:nvPr/>
          </p:nvGrpSpPr>
          <p:grpSpPr>
            <a:xfrm>
              <a:off x="7785000" y="-702000"/>
              <a:ext cx="4271040" cy="4363560"/>
              <a:chOff x="7785000" y="-702000"/>
              <a:chExt cx="4271040" cy="4363560"/>
            </a:xfrm>
          </p:grpSpPr>
          <p:sp>
            <p:nvSpPr>
              <p:cNvPr id="235" name="Line 86"/>
              <p:cNvSpPr/>
              <p:nvPr/>
            </p:nvSpPr>
            <p:spPr>
              <a:xfrm flipV="1">
                <a:off x="7846200" y="1579320"/>
                <a:ext cx="127080" cy="277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36" name="Line 87"/>
              <p:cNvSpPr/>
              <p:nvPr/>
            </p:nvSpPr>
            <p:spPr>
              <a:xfrm flipV="1">
                <a:off x="7826760" y="1482120"/>
                <a:ext cx="128160" cy="234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37" name="Line 88"/>
              <p:cNvSpPr/>
              <p:nvPr/>
            </p:nvSpPr>
            <p:spPr>
              <a:xfrm flipV="1">
                <a:off x="7809480" y="1383840"/>
                <a:ext cx="128520" cy="190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38" name="Line 89"/>
              <p:cNvSpPr/>
              <p:nvPr/>
            </p:nvSpPr>
            <p:spPr>
              <a:xfrm flipV="1">
                <a:off x="7800480" y="1288080"/>
                <a:ext cx="129240" cy="144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39" name="Line 90"/>
              <p:cNvSpPr/>
              <p:nvPr/>
            </p:nvSpPr>
            <p:spPr>
              <a:xfrm flipV="1">
                <a:off x="7792200" y="1193760"/>
                <a:ext cx="129960" cy="79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40" name="Line 91"/>
              <p:cNvSpPr/>
              <p:nvPr/>
            </p:nvSpPr>
            <p:spPr>
              <a:xfrm flipV="1">
                <a:off x="7788240" y="1093320"/>
                <a:ext cx="129960" cy="28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41" name="Line 92"/>
              <p:cNvSpPr/>
              <p:nvPr/>
            </p:nvSpPr>
            <p:spPr>
              <a:xfrm>
                <a:off x="7785000" y="994320"/>
                <a:ext cx="130320" cy="14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42" name="Line 93"/>
              <p:cNvSpPr/>
              <p:nvPr/>
            </p:nvSpPr>
            <p:spPr>
              <a:xfrm>
                <a:off x="7785720" y="892080"/>
                <a:ext cx="129960" cy="61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43" name="Line 94"/>
              <p:cNvSpPr/>
              <p:nvPr/>
            </p:nvSpPr>
            <p:spPr>
              <a:xfrm>
                <a:off x="7795080" y="789120"/>
                <a:ext cx="129600" cy="126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44" name="Line 95"/>
              <p:cNvSpPr/>
              <p:nvPr/>
            </p:nvSpPr>
            <p:spPr>
              <a:xfrm>
                <a:off x="7805520" y="687960"/>
                <a:ext cx="128880" cy="172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45" name="Line 96"/>
              <p:cNvSpPr/>
              <p:nvPr/>
            </p:nvSpPr>
            <p:spPr>
              <a:xfrm>
                <a:off x="7819200" y="586440"/>
                <a:ext cx="128160" cy="216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46" name="Line 97"/>
              <p:cNvSpPr/>
              <p:nvPr/>
            </p:nvSpPr>
            <p:spPr>
              <a:xfrm>
                <a:off x="7846920" y="487080"/>
                <a:ext cx="127440" cy="262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47" name="Line 98"/>
              <p:cNvSpPr/>
              <p:nvPr/>
            </p:nvSpPr>
            <p:spPr>
              <a:xfrm>
                <a:off x="7871400" y="384480"/>
                <a:ext cx="125640" cy="331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48" name="Line 99"/>
              <p:cNvSpPr/>
              <p:nvPr/>
            </p:nvSpPr>
            <p:spPr>
              <a:xfrm>
                <a:off x="7896600" y="288000"/>
                <a:ext cx="124560" cy="370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49" name="Line 100"/>
              <p:cNvSpPr/>
              <p:nvPr/>
            </p:nvSpPr>
            <p:spPr>
              <a:xfrm>
                <a:off x="7930080" y="190800"/>
                <a:ext cx="123120" cy="417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50" name="Line 101"/>
              <p:cNvSpPr/>
              <p:nvPr/>
            </p:nvSpPr>
            <p:spPr>
              <a:xfrm>
                <a:off x="7961040" y="93240"/>
                <a:ext cx="121680" cy="457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51" name="Line 102"/>
              <p:cNvSpPr/>
              <p:nvPr/>
            </p:nvSpPr>
            <p:spPr>
              <a:xfrm>
                <a:off x="7998120" y="-3600"/>
                <a:ext cx="119160" cy="514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52" name="Line 103"/>
              <p:cNvSpPr/>
              <p:nvPr/>
            </p:nvSpPr>
            <p:spPr>
              <a:xfrm>
                <a:off x="8039160" y="-93600"/>
                <a:ext cx="117360" cy="561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53" name="Line 104"/>
              <p:cNvSpPr/>
              <p:nvPr/>
            </p:nvSpPr>
            <p:spPr>
              <a:xfrm>
                <a:off x="8084520" y="-186120"/>
                <a:ext cx="115200" cy="601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54" name="Line 105"/>
              <p:cNvSpPr/>
              <p:nvPr/>
            </p:nvSpPr>
            <p:spPr>
              <a:xfrm>
                <a:off x="8137800" y="-275400"/>
                <a:ext cx="113040" cy="644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55" name="Line 106"/>
              <p:cNvSpPr/>
              <p:nvPr/>
            </p:nvSpPr>
            <p:spPr>
              <a:xfrm>
                <a:off x="8188920" y="-365040"/>
                <a:ext cx="109440" cy="702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56" name="Line 107"/>
              <p:cNvSpPr/>
              <p:nvPr/>
            </p:nvSpPr>
            <p:spPr>
              <a:xfrm>
                <a:off x="8244000" y="-447840"/>
                <a:ext cx="107280" cy="738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57" name="Line 108"/>
              <p:cNvSpPr/>
              <p:nvPr/>
            </p:nvSpPr>
            <p:spPr>
              <a:xfrm>
                <a:off x="8306640" y="-529200"/>
                <a:ext cx="104400" cy="777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58" name="Line 109"/>
              <p:cNvSpPr/>
              <p:nvPr/>
            </p:nvSpPr>
            <p:spPr>
              <a:xfrm>
                <a:off x="8367840" y="-613080"/>
                <a:ext cx="101520" cy="813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59" name="Line 110"/>
              <p:cNvSpPr/>
              <p:nvPr/>
            </p:nvSpPr>
            <p:spPr>
              <a:xfrm>
                <a:off x="8454600" y="-675000"/>
                <a:ext cx="76680" cy="676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60" name="Line 111"/>
              <p:cNvSpPr/>
              <p:nvPr/>
            </p:nvSpPr>
            <p:spPr>
              <a:xfrm>
                <a:off x="8574840" y="-702000"/>
                <a:ext cx="21600" cy="241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61" name="Line 112"/>
              <p:cNvSpPr/>
              <p:nvPr/>
            </p:nvSpPr>
            <p:spPr>
              <a:xfrm flipV="1">
                <a:off x="7871760" y="1671480"/>
                <a:ext cx="125640" cy="345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62" name="Line 113"/>
              <p:cNvSpPr/>
              <p:nvPr/>
            </p:nvSpPr>
            <p:spPr>
              <a:xfrm flipV="1">
                <a:off x="7897320" y="1766160"/>
                <a:ext cx="124200" cy="388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63" name="Line 114"/>
              <p:cNvSpPr/>
              <p:nvPr/>
            </p:nvSpPr>
            <p:spPr>
              <a:xfrm flipV="1">
                <a:off x="7931880" y="1860120"/>
                <a:ext cx="122760" cy="432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64" name="Line 115"/>
              <p:cNvSpPr/>
              <p:nvPr/>
            </p:nvSpPr>
            <p:spPr>
              <a:xfrm flipV="1">
                <a:off x="7965360" y="1951200"/>
                <a:ext cx="121320" cy="475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65" name="Line 116"/>
              <p:cNvSpPr/>
              <p:nvPr/>
            </p:nvSpPr>
            <p:spPr>
              <a:xfrm flipV="1">
                <a:off x="8004960" y="2040480"/>
                <a:ext cx="118440" cy="536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66" name="Line 117"/>
              <p:cNvSpPr/>
              <p:nvPr/>
            </p:nvSpPr>
            <p:spPr>
              <a:xfrm flipV="1">
                <a:off x="8044560" y="2130840"/>
                <a:ext cx="116280" cy="576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67" name="Line 118"/>
              <p:cNvSpPr/>
              <p:nvPr/>
            </p:nvSpPr>
            <p:spPr>
              <a:xfrm flipV="1">
                <a:off x="8092800" y="2215440"/>
                <a:ext cx="114120" cy="619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68" name="Line 119"/>
              <p:cNvSpPr/>
              <p:nvPr/>
            </p:nvSpPr>
            <p:spPr>
              <a:xfrm flipV="1">
                <a:off x="8141040" y="2300400"/>
                <a:ext cx="112320" cy="658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69" name="Line 120"/>
              <p:cNvSpPr/>
              <p:nvPr/>
            </p:nvSpPr>
            <p:spPr>
              <a:xfrm flipV="1">
                <a:off x="8199000" y="2381400"/>
                <a:ext cx="108720" cy="716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70" name="Line 121"/>
              <p:cNvSpPr/>
              <p:nvPr/>
            </p:nvSpPr>
            <p:spPr>
              <a:xfrm flipV="1">
                <a:off x="8256600" y="2463480"/>
                <a:ext cx="106200" cy="752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71" name="Line 122"/>
              <p:cNvSpPr/>
              <p:nvPr/>
            </p:nvSpPr>
            <p:spPr>
              <a:xfrm flipV="1">
                <a:off x="8314200" y="2545560"/>
                <a:ext cx="103320" cy="788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72" name="Line 123"/>
              <p:cNvSpPr/>
              <p:nvPr/>
            </p:nvSpPr>
            <p:spPr>
              <a:xfrm flipV="1">
                <a:off x="8377200" y="2620440"/>
                <a:ext cx="100440" cy="824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73" name="Line 124"/>
              <p:cNvSpPr/>
              <p:nvPr/>
            </p:nvSpPr>
            <p:spPr>
              <a:xfrm flipV="1">
                <a:off x="8442360" y="2693880"/>
                <a:ext cx="96120" cy="878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74" name="Line 125"/>
              <p:cNvSpPr/>
              <p:nvPr/>
            </p:nvSpPr>
            <p:spPr>
              <a:xfrm flipV="1">
                <a:off x="8511840" y="2766600"/>
                <a:ext cx="92880" cy="910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75" name="Line 126"/>
              <p:cNvSpPr/>
              <p:nvPr/>
            </p:nvSpPr>
            <p:spPr>
              <a:xfrm flipV="1">
                <a:off x="8584200" y="2835360"/>
                <a:ext cx="89640" cy="943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76" name="Line 127"/>
              <p:cNvSpPr/>
              <p:nvPr/>
            </p:nvSpPr>
            <p:spPr>
              <a:xfrm flipV="1">
                <a:off x="8662680" y="2900520"/>
                <a:ext cx="86400" cy="975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77" name="Line 128"/>
              <p:cNvSpPr/>
              <p:nvPr/>
            </p:nvSpPr>
            <p:spPr>
              <a:xfrm flipV="1">
                <a:off x="8741160" y="2961000"/>
                <a:ext cx="81360" cy="1015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78" name="Line 129"/>
              <p:cNvSpPr/>
              <p:nvPr/>
            </p:nvSpPr>
            <p:spPr>
              <a:xfrm flipV="1">
                <a:off x="8818920" y="3022200"/>
                <a:ext cx="77760" cy="1044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79" name="Line 130"/>
              <p:cNvSpPr/>
              <p:nvPr/>
            </p:nvSpPr>
            <p:spPr>
              <a:xfrm flipV="1">
                <a:off x="8903520" y="3083040"/>
                <a:ext cx="73800" cy="1072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80" name="Line 131"/>
              <p:cNvSpPr/>
              <p:nvPr/>
            </p:nvSpPr>
            <p:spPr>
              <a:xfrm flipV="1">
                <a:off x="8988480" y="3133440"/>
                <a:ext cx="70200" cy="1098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81" name="Line 132"/>
              <p:cNvSpPr/>
              <p:nvPr/>
            </p:nvSpPr>
            <p:spPr>
              <a:xfrm flipV="1">
                <a:off x="9075600" y="3187440"/>
                <a:ext cx="64080" cy="1134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82" name="Line 133"/>
              <p:cNvSpPr/>
              <p:nvPr/>
            </p:nvSpPr>
            <p:spPr>
              <a:xfrm flipV="1">
                <a:off x="9161280" y="3237840"/>
                <a:ext cx="60480" cy="1152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83" name="Line 134"/>
              <p:cNvSpPr/>
              <p:nvPr/>
            </p:nvSpPr>
            <p:spPr>
              <a:xfrm flipV="1">
                <a:off x="9257400" y="3280320"/>
                <a:ext cx="56160" cy="1173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84" name="Line 135"/>
              <p:cNvSpPr/>
              <p:nvPr/>
            </p:nvSpPr>
            <p:spPr>
              <a:xfrm flipV="1">
                <a:off x="9349560" y="3322800"/>
                <a:ext cx="51840" cy="1195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85" name="Line 136"/>
              <p:cNvSpPr/>
              <p:nvPr/>
            </p:nvSpPr>
            <p:spPr>
              <a:xfrm flipV="1">
                <a:off x="9441720" y="3358080"/>
                <a:ext cx="45720" cy="1216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86" name="Line 137"/>
              <p:cNvSpPr/>
              <p:nvPr/>
            </p:nvSpPr>
            <p:spPr>
              <a:xfrm flipV="1">
                <a:off x="9539280" y="3391200"/>
                <a:ext cx="41400" cy="1231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87" name="Line 138"/>
              <p:cNvSpPr/>
              <p:nvPr/>
            </p:nvSpPr>
            <p:spPr>
              <a:xfrm flipV="1">
                <a:off x="9636840" y="3424320"/>
                <a:ext cx="37080" cy="1249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88" name="Line 139"/>
              <p:cNvSpPr/>
              <p:nvPr/>
            </p:nvSpPr>
            <p:spPr>
              <a:xfrm flipV="1">
                <a:off x="9734760" y="3447000"/>
                <a:ext cx="33120" cy="1260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89" name="Line 140"/>
              <p:cNvSpPr/>
              <p:nvPr/>
            </p:nvSpPr>
            <p:spPr>
              <a:xfrm flipV="1">
                <a:off x="9833040" y="3470760"/>
                <a:ext cx="26280" cy="1274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90" name="Line 141"/>
              <p:cNvSpPr/>
              <p:nvPr/>
            </p:nvSpPr>
            <p:spPr>
              <a:xfrm flipV="1">
                <a:off x="9933840" y="3495240"/>
                <a:ext cx="21600" cy="1285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91" name="Line 142"/>
              <p:cNvSpPr/>
              <p:nvPr/>
            </p:nvSpPr>
            <p:spPr>
              <a:xfrm flipV="1">
                <a:off x="10035000" y="3510360"/>
                <a:ext cx="17280" cy="1292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92" name="Line 143"/>
              <p:cNvSpPr/>
              <p:nvPr/>
            </p:nvSpPr>
            <p:spPr>
              <a:xfrm flipV="1">
                <a:off x="10137600" y="3523320"/>
                <a:ext cx="12600" cy="1296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93" name="Line 144"/>
              <p:cNvSpPr/>
              <p:nvPr/>
            </p:nvSpPr>
            <p:spPr>
              <a:xfrm flipV="1">
                <a:off x="10238760" y="3525120"/>
                <a:ext cx="5760" cy="1299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94" name="Line 145"/>
              <p:cNvSpPr/>
              <p:nvPr/>
            </p:nvSpPr>
            <p:spPr>
              <a:xfrm flipV="1">
                <a:off x="10340640" y="3528720"/>
                <a:ext cx="1440" cy="1299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95" name="Line 146"/>
              <p:cNvSpPr/>
              <p:nvPr/>
            </p:nvSpPr>
            <p:spPr>
              <a:xfrm flipH="1" flipV="1">
                <a:off x="10440360" y="3530880"/>
                <a:ext cx="3240" cy="1299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96" name="Line 147"/>
              <p:cNvSpPr/>
              <p:nvPr/>
            </p:nvSpPr>
            <p:spPr>
              <a:xfrm flipH="1" flipV="1">
                <a:off x="10538280" y="3531960"/>
                <a:ext cx="7560" cy="1296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97" name="Line 148"/>
              <p:cNvSpPr/>
              <p:nvPr/>
            </p:nvSpPr>
            <p:spPr>
              <a:xfrm flipH="1" flipV="1">
                <a:off x="10634400" y="3524040"/>
                <a:ext cx="14400" cy="1292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98" name="Line 149"/>
              <p:cNvSpPr/>
              <p:nvPr/>
            </p:nvSpPr>
            <p:spPr>
              <a:xfrm flipH="1" flipV="1">
                <a:off x="10732320" y="3513600"/>
                <a:ext cx="18720" cy="1285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299" name="Line 150"/>
              <p:cNvSpPr/>
              <p:nvPr/>
            </p:nvSpPr>
            <p:spPr>
              <a:xfrm flipH="1" flipV="1">
                <a:off x="10826640" y="3498120"/>
                <a:ext cx="23400" cy="1281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00" name="Line 151"/>
              <p:cNvSpPr/>
              <p:nvPr/>
            </p:nvSpPr>
            <p:spPr>
              <a:xfrm flipH="1" flipV="1">
                <a:off x="10924560" y="3478320"/>
                <a:ext cx="27720" cy="1270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01" name="Line 152"/>
              <p:cNvSpPr/>
              <p:nvPr/>
            </p:nvSpPr>
            <p:spPr>
              <a:xfrm flipH="1" flipV="1">
                <a:off x="11018880" y="3457800"/>
                <a:ext cx="34200" cy="1256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02" name="Line 153"/>
              <p:cNvSpPr/>
              <p:nvPr/>
            </p:nvSpPr>
            <p:spPr>
              <a:xfrm flipH="1" flipV="1">
                <a:off x="11113920" y="3437280"/>
                <a:ext cx="38880" cy="1242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03" name="Line 154"/>
              <p:cNvSpPr/>
              <p:nvPr/>
            </p:nvSpPr>
            <p:spPr>
              <a:xfrm flipH="1" flipV="1">
                <a:off x="11204280" y="3402360"/>
                <a:ext cx="43200" cy="1227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04" name="Line 155"/>
              <p:cNvSpPr/>
              <p:nvPr/>
            </p:nvSpPr>
            <p:spPr>
              <a:xfrm flipH="1" flipV="1">
                <a:off x="11294640" y="3367440"/>
                <a:ext cx="47520" cy="1213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05" name="Line 156"/>
              <p:cNvSpPr/>
              <p:nvPr/>
            </p:nvSpPr>
            <p:spPr>
              <a:xfrm flipH="1" flipV="1">
                <a:off x="11389320" y="3336480"/>
                <a:ext cx="53640" cy="1184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06" name="Line 157"/>
              <p:cNvSpPr/>
              <p:nvPr/>
            </p:nvSpPr>
            <p:spPr>
              <a:xfrm flipH="1" flipV="1">
                <a:off x="11475720" y="3294720"/>
                <a:ext cx="57960" cy="1166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07" name="Line 158"/>
              <p:cNvSpPr/>
              <p:nvPr/>
            </p:nvSpPr>
            <p:spPr>
              <a:xfrm flipH="1" flipV="1">
                <a:off x="11563920" y="3252600"/>
                <a:ext cx="61560" cy="11448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08" name="Line 159"/>
              <p:cNvSpPr/>
              <p:nvPr/>
            </p:nvSpPr>
            <p:spPr>
              <a:xfrm flipH="1" flipV="1">
                <a:off x="11652840" y="3206880"/>
                <a:ext cx="65880" cy="11196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09" name="Line 160"/>
              <p:cNvSpPr/>
              <p:nvPr/>
            </p:nvSpPr>
            <p:spPr>
              <a:xfrm flipH="1" flipV="1">
                <a:off x="11732040" y="3156840"/>
                <a:ext cx="71640" cy="1087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10" name="Line 161"/>
              <p:cNvSpPr/>
              <p:nvPr/>
            </p:nvSpPr>
            <p:spPr>
              <a:xfrm flipH="1" flipV="1">
                <a:off x="11813400" y="3097800"/>
                <a:ext cx="75240" cy="10620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11" name="Line 162"/>
              <p:cNvSpPr/>
              <p:nvPr/>
            </p:nvSpPr>
            <p:spPr>
              <a:xfrm flipH="1" flipV="1">
                <a:off x="11893680" y="3040920"/>
                <a:ext cx="78840" cy="10332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sp>
            <p:nvSpPr>
              <p:cNvPr id="312" name="Line 163"/>
              <p:cNvSpPr/>
              <p:nvPr/>
            </p:nvSpPr>
            <p:spPr>
              <a:xfrm flipH="1" flipV="1">
                <a:off x="11973240" y="2982240"/>
                <a:ext cx="82800" cy="100440"/>
              </a:xfrm>
              <a:prstGeom prst="line">
                <a:avLst/>
              </a:prstGeom>
              <a:ln>
                <a:solidFill>
                  <a:srgbClr val="FFFFFF"/>
                </a:solidFill>
                <a:round/>
              </a:ln>
            </p:spPr>
            <p:style>
              <a:lnRef idx="1">
                <a:schemeClr val="accent1"/>
              </a:lnRef>
              <a:fillRef idx="0">
                <a:schemeClr val="accent1"/>
              </a:fillRef>
              <a:effectRef idx="0">
                <a:schemeClr val="accent1"/>
              </a:effectRef>
              <a:fontRef idx="minor"/>
            </p:style>
            <p:txBody>
              <a:bodyPr/>
              <a:lstStyle/>
              <a:p>
                <a:endParaRPr lang="en-HK"/>
              </a:p>
            </p:txBody>
          </p:sp>
        </p:grpSp>
      </p:grpSp>
      <p:pic>
        <p:nvPicPr>
          <p:cNvPr id="313" name="Picture 6"/>
          <p:cNvPicPr/>
          <p:nvPr/>
        </p:nvPicPr>
        <p:blipFill>
          <a:blip r:embed="rId5"/>
          <a:srcRect l="23264" r="4774"/>
          <a:stretch/>
        </p:blipFill>
        <p:spPr>
          <a:xfrm>
            <a:off x="8055720" y="-3960"/>
            <a:ext cx="4132440" cy="3445560"/>
          </a:xfrm>
          <a:prstGeom prst="rect">
            <a:avLst/>
          </a:prstGeom>
          <a:ln>
            <a:noFill/>
          </a:ln>
        </p:spPr>
      </p:pic>
      <p:grpSp>
        <p:nvGrpSpPr>
          <p:cNvPr id="314" name="Group 164"/>
          <p:cNvGrpSpPr/>
          <p:nvPr/>
        </p:nvGrpSpPr>
        <p:grpSpPr>
          <a:xfrm>
            <a:off x="0" y="0"/>
            <a:ext cx="36000" cy="36000"/>
            <a:chOff x="0" y="0"/>
            <a:chExt cx="36000" cy="36000"/>
          </a:xfrm>
        </p:grpSpPr>
      </p:grpSp>
      <p:grpSp>
        <p:nvGrpSpPr>
          <p:cNvPr id="315" name="Group 165"/>
          <p:cNvGrpSpPr/>
          <p:nvPr/>
        </p:nvGrpSpPr>
        <p:grpSpPr>
          <a:xfrm>
            <a:off x="0" y="0"/>
            <a:ext cx="36000" cy="36000"/>
            <a:chOff x="0" y="0"/>
            <a:chExt cx="36000" cy="36000"/>
          </a:xfrm>
        </p:grpSpPr>
      </p:grpSp>
      <p:sp>
        <p:nvSpPr>
          <p:cNvPr id="316" name="CustomShape 166"/>
          <p:cNvSpPr/>
          <p:nvPr/>
        </p:nvSpPr>
        <p:spPr>
          <a:xfrm>
            <a:off x="365760" y="1857240"/>
            <a:ext cx="1989839" cy="1989839"/>
          </a:xfrm>
          <a:prstGeom prst="ellipse">
            <a:avLst/>
          </a:prstGeom>
          <a:solidFill>
            <a:schemeClr val="accent3"/>
          </a:solidFill>
          <a:ln>
            <a:solidFill>
              <a:schemeClr val="accent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HK" sz="2000" b="0" strike="noStrike" spc="-1">
                <a:solidFill>
                  <a:srgbClr val="FFFFFF"/>
                </a:solidFill>
                <a:latin typeface="Calibri"/>
              </a:rPr>
              <a:t>Data Exploration</a:t>
            </a:r>
            <a:endParaRPr lang="en-HK" sz="2000" b="0" strike="noStrike" spc="-1">
              <a:latin typeface="Arial"/>
            </a:endParaRPr>
          </a:p>
        </p:txBody>
      </p:sp>
      <p:sp>
        <p:nvSpPr>
          <p:cNvPr id="317" name="CustomShape 167"/>
          <p:cNvSpPr/>
          <p:nvPr/>
        </p:nvSpPr>
        <p:spPr>
          <a:xfrm>
            <a:off x="2682761" y="3041087"/>
            <a:ext cx="1991678" cy="1952400"/>
          </a:xfrm>
          <a:prstGeom prst="ellipse">
            <a:avLst/>
          </a:prstGeom>
          <a:solidFill>
            <a:schemeClr val="accent3"/>
          </a:solidFill>
          <a:ln>
            <a:solidFill>
              <a:schemeClr val="accent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HK" sz="2000" b="0" strike="noStrike" spc="-1">
                <a:solidFill>
                  <a:srgbClr val="FFFFFF"/>
                </a:solidFill>
                <a:latin typeface="Calibri"/>
              </a:rPr>
              <a:t>Build Model</a:t>
            </a:r>
            <a:endParaRPr lang="en-HK" sz="2000" b="0" strike="noStrike" spc="-1">
              <a:latin typeface="Arial"/>
            </a:endParaRPr>
          </a:p>
          <a:p>
            <a:pPr algn="ctr">
              <a:lnSpc>
                <a:spcPct val="100000"/>
              </a:lnSpc>
            </a:pPr>
            <a:r>
              <a:rPr lang="en-HK" sz="2000" b="0" strike="noStrike" spc="-1">
                <a:solidFill>
                  <a:srgbClr val="FFFFFF"/>
                </a:solidFill>
                <a:latin typeface="Calibri"/>
              </a:rPr>
              <a:t>And Evaluate</a:t>
            </a:r>
            <a:endParaRPr lang="en-HK" sz="2000" b="0" strike="noStrike" spc="-1">
              <a:latin typeface="Arial"/>
            </a:endParaRPr>
          </a:p>
        </p:txBody>
      </p:sp>
      <p:sp>
        <p:nvSpPr>
          <p:cNvPr id="318" name="CustomShape 168"/>
          <p:cNvSpPr/>
          <p:nvPr/>
        </p:nvSpPr>
        <p:spPr>
          <a:xfrm>
            <a:off x="5153005" y="4143395"/>
            <a:ext cx="1989685" cy="1989685"/>
          </a:xfrm>
          <a:prstGeom prst="ellipse">
            <a:avLst/>
          </a:prstGeom>
          <a:solidFill>
            <a:schemeClr val="accent3"/>
          </a:solidFill>
          <a:ln>
            <a:solidFill>
              <a:schemeClr val="accent3"/>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HK" sz="2000" b="0" strike="noStrike" spc="-1">
                <a:solidFill>
                  <a:srgbClr val="FFFFFF"/>
                </a:solidFill>
                <a:latin typeface="Calibri"/>
              </a:rPr>
              <a:t>Final Model Solution</a:t>
            </a:r>
            <a:endParaRPr lang="en-HK"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TextShape 1"/>
          <p:cNvSpPr txBox="1"/>
          <p:nvPr/>
        </p:nvSpPr>
        <p:spPr>
          <a:xfrm>
            <a:off x="1155960" y="609480"/>
            <a:ext cx="855396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Data Exploration</a:t>
            </a:r>
            <a:endParaRPr lang="en-US" sz="3600" b="0" strike="noStrike" spc="-1">
              <a:solidFill>
                <a:srgbClr val="FFFFFF"/>
              </a:solidFill>
              <a:latin typeface="Calibri"/>
            </a:endParaRPr>
          </a:p>
        </p:txBody>
      </p:sp>
      <p:sp>
        <p:nvSpPr>
          <p:cNvPr id="320" name="CustomShape 2"/>
          <p:cNvSpPr/>
          <p:nvPr/>
        </p:nvSpPr>
        <p:spPr>
          <a:xfrm>
            <a:off x="1155960" y="1771560"/>
            <a:ext cx="3720600" cy="411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HK"/>
          </a:p>
        </p:txBody>
      </p:sp>
      <p:sp>
        <p:nvSpPr>
          <p:cNvPr id="321" name="TextShape 3"/>
          <p:cNvSpPr txBox="1"/>
          <p:nvPr/>
        </p:nvSpPr>
        <p:spPr>
          <a:xfrm>
            <a:off x="1266840" y="2004480"/>
            <a:ext cx="3419280" cy="3648600"/>
          </a:xfrm>
          <a:prstGeom prst="rect">
            <a:avLst/>
          </a:prstGeom>
          <a:noFill/>
          <a:ln>
            <a:noFill/>
          </a:ln>
        </p:spPr>
        <p:txBody>
          <a:bodyPr anchor="ctr"/>
          <a:lstStyle/>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Key patterns of the facial expressions </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Mouthing, Eyebrows, Cheek</a:t>
            </a:r>
          </a:p>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Data distribution</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Affect the performance of the model</a:t>
            </a:r>
          </a:p>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EDA</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Image statistics</a:t>
            </a:r>
          </a:p>
        </p:txBody>
      </p:sp>
      <p:pic>
        <p:nvPicPr>
          <p:cNvPr id="322" name="Picture 20"/>
          <p:cNvPicPr/>
          <p:nvPr/>
        </p:nvPicPr>
        <p:blipFill>
          <a:blip r:embed="rId3"/>
          <a:stretch/>
        </p:blipFill>
        <p:spPr>
          <a:xfrm>
            <a:off x="5465880" y="2646360"/>
            <a:ext cx="5324040" cy="1285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1155960" y="609480"/>
            <a:ext cx="855396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Data Exploration</a:t>
            </a:r>
            <a:endParaRPr lang="en-US" sz="3600" b="0" strike="noStrike" spc="-1">
              <a:solidFill>
                <a:srgbClr val="FFFFFF"/>
              </a:solidFill>
              <a:latin typeface="Calibri"/>
            </a:endParaRPr>
          </a:p>
        </p:txBody>
      </p:sp>
      <p:sp>
        <p:nvSpPr>
          <p:cNvPr id="324" name="CustomShape 2"/>
          <p:cNvSpPr/>
          <p:nvPr/>
        </p:nvSpPr>
        <p:spPr>
          <a:xfrm>
            <a:off x="1155960" y="1771560"/>
            <a:ext cx="3720600" cy="411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HK"/>
          </a:p>
        </p:txBody>
      </p:sp>
      <p:sp>
        <p:nvSpPr>
          <p:cNvPr id="325" name="TextShape 3"/>
          <p:cNvSpPr txBox="1"/>
          <p:nvPr/>
        </p:nvSpPr>
        <p:spPr>
          <a:xfrm>
            <a:off x="1266840" y="2004480"/>
            <a:ext cx="3419280" cy="3648600"/>
          </a:xfrm>
          <a:prstGeom prst="rect">
            <a:avLst/>
          </a:prstGeom>
          <a:noFill/>
          <a:ln>
            <a:noFill/>
          </a:ln>
        </p:spPr>
        <p:txBody>
          <a:bodyPr anchor="ctr"/>
          <a:lstStyle/>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Key patterns of the facial expressions </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Mouthing, Eyebrows, Cheek</a:t>
            </a:r>
          </a:p>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Data distribution</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Affect the performance of the model</a:t>
            </a:r>
          </a:p>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EDA</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Image statistics</a:t>
            </a:r>
          </a:p>
        </p:txBody>
      </p:sp>
      <p:graphicFrame>
        <p:nvGraphicFramePr>
          <p:cNvPr id="326" name="Chart 10"/>
          <p:cNvGraphicFramePr/>
          <p:nvPr/>
        </p:nvGraphicFramePr>
        <p:xfrm>
          <a:off x="5404320" y="343800"/>
          <a:ext cx="3312720" cy="30848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7" name="Chart 14"/>
          <p:cNvGraphicFramePr/>
          <p:nvPr/>
        </p:nvGraphicFramePr>
        <p:xfrm>
          <a:off x="8507880" y="339840"/>
          <a:ext cx="3312720" cy="30880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8" name="Chart 18"/>
          <p:cNvGraphicFramePr/>
          <p:nvPr/>
        </p:nvGraphicFramePr>
        <p:xfrm>
          <a:off x="6589080" y="3694680"/>
          <a:ext cx="3837600" cy="308808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1"/>
          <p:cNvSpPr txBox="1"/>
          <p:nvPr/>
        </p:nvSpPr>
        <p:spPr>
          <a:xfrm>
            <a:off x="1155960" y="609480"/>
            <a:ext cx="855396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Data Exploration</a:t>
            </a:r>
            <a:endParaRPr lang="en-US" sz="3600" b="0" strike="noStrike" spc="-1">
              <a:solidFill>
                <a:srgbClr val="FFFFFF"/>
              </a:solidFill>
              <a:latin typeface="Calibri"/>
            </a:endParaRPr>
          </a:p>
        </p:txBody>
      </p:sp>
      <p:sp>
        <p:nvSpPr>
          <p:cNvPr id="330" name="CustomShape 2"/>
          <p:cNvSpPr/>
          <p:nvPr/>
        </p:nvSpPr>
        <p:spPr>
          <a:xfrm>
            <a:off x="1155960" y="1771560"/>
            <a:ext cx="3720600" cy="411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HK"/>
          </a:p>
        </p:txBody>
      </p:sp>
      <p:sp>
        <p:nvSpPr>
          <p:cNvPr id="331" name="TextShape 3"/>
          <p:cNvSpPr txBox="1"/>
          <p:nvPr/>
        </p:nvSpPr>
        <p:spPr>
          <a:xfrm>
            <a:off x="1266840" y="2004480"/>
            <a:ext cx="3419280" cy="3648600"/>
          </a:xfrm>
          <a:prstGeom prst="rect">
            <a:avLst/>
          </a:prstGeom>
          <a:noFill/>
          <a:ln>
            <a:noFill/>
          </a:ln>
        </p:spPr>
        <p:txBody>
          <a:bodyPr anchor="ctr"/>
          <a:lstStyle/>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Key patterns of the facial expressions </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Mouthing, Eyebrows, Cheek</a:t>
            </a:r>
          </a:p>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Data distribution</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Affect the performance of the model</a:t>
            </a:r>
          </a:p>
          <a:p>
            <a:pPr marL="285840" indent="-285480">
              <a:lnSpc>
                <a:spcPct val="100000"/>
              </a:lnSpc>
              <a:spcAft>
                <a:spcPts val="1001"/>
              </a:spcAft>
              <a:buClr>
                <a:srgbClr val="FFFFFF"/>
              </a:buClr>
              <a:buFont typeface="Arial"/>
              <a:buChar char="•"/>
            </a:pPr>
            <a:r>
              <a:rPr lang="en-US" sz="1800" b="0" strike="noStrike" spc="-1">
                <a:solidFill>
                  <a:srgbClr val="FFFFFF"/>
                </a:solidFill>
                <a:latin typeface="Calibri"/>
              </a:rPr>
              <a:t>EDA</a:t>
            </a:r>
          </a:p>
          <a:p>
            <a:pPr marL="743040" lvl="1" indent="-285480">
              <a:lnSpc>
                <a:spcPct val="100000"/>
              </a:lnSpc>
              <a:spcAft>
                <a:spcPts val="1001"/>
              </a:spcAft>
              <a:buClr>
                <a:srgbClr val="FFFFFF"/>
              </a:buClr>
              <a:buFont typeface="Arial"/>
              <a:buChar char="•"/>
            </a:pPr>
            <a:r>
              <a:rPr lang="en-US" sz="1600" b="0" strike="noStrike" spc="-1">
                <a:solidFill>
                  <a:srgbClr val="FFFFFF"/>
                </a:solidFill>
                <a:latin typeface="Calibri"/>
              </a:rPr>
              <a:t>Image statistics</a:t>
            </a:r>
          </a:p>
        </p:txBody>
      </p:sp>
      <p:pic>
        <p:nvPicPr>
          <p:cNvPr id="332" name="Picture 5"/>
          <p:cNvPicPr/>
          <p:nvPr/>
        </p:nvPicPr>
        <p:blipFill>
          <a:blip r:embed="rId3"/>
          <a:stretch/>
        </p:blipFill>
        <p:spPr>
          <a:xfrm>
            <a:off x="5542200" y="2298600"/>
            <a:ext cx="2778840" cy="2456280"/>
          </a:xfrm>
          <a:prstGeom prst="rect">
            <a:avLst/>
          </a:prstGeom>
          <a:ln>
            <a:noFill/>
          </a:ln>
        </p:spPr>
      </p:pic>
      <p:pic>
        <p:nvPicPr>
          <p:cNvPr id="333" name="Picture 7"/>
          <p:cNvPicPr/>
          <p:nvPr/>
        </p:nvPicPr>
        <p:blipFill>
          <a:blip r:embed="rId4"/>
          <a:stretch/>
        </p:blipFill>
        <p:spPr>
          <a:xfrm>
            <a:off x="8503920" y="2293920"/>
            <a:ext cx="2783880" cy="2460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685800" y="609480"/>
            <a:ext cx="10131120" cy="1455840"/>
          </a:xfrm>
          <a:prstGeom prst="rect">
            <a:avLst/>
          </a:prstGeom>
          <a:noFill/>
          <a:ln>
            <a:noFill/>
          </a:ln>
        </p:spPr>
        <p:txBody>
          <a:bodyPr anchor="ctr"/>
          <a:lstStyle/>
          <a:p>
            <a:pPr>
              <a:lnSpc>
                <a:spcPct val="100000"/>
              </a:lnSpc>
            </a:pPr>
            <a:r>
              <a:rPr lang="en-US" sz="3600" b="0" strike="noStrike" cap="all" spc="-1">
                <a:solidFill>
                  <a:srgbClr val="FFFFFF"/>
                </a:solidFill>
                <a:latin typeface="Calibri Light"/>
              </a:rPr>
              <a:t>Build Model -</a:t>
            </a:r>
            <a:br/>
            <a:r>
              <a:rPr lang="en-US" sz="3600" b="0" strike="noStrike" cap="all" spc="-1">
                <a:solidFill>
                  <a:srgbClr val="FFFFFF"/>
                </a:solidFill>
                <a:latin typeface="Calibri Light"/>
              </a:rPr>
              <a:t>Transfer Learning</a:t>
            </a:r>
            <a:endParaRPr lang="en-US" sz="3600" b="0" strike="noStrike" spc="-1">
              <a:solidFill>
                <a:srgbClr val="FFFFFF"/>
              </a:solidFill>
              <a:latin typeface="Calibri"/>
            </a:endParaRPr>
          </a:p>
        </p:txBody>
      </p:sp>
      <p:sp>
        <p:nvSpPr>
          <p:cNvPr id="335" name="CustomShape 2"/>
          <p:cNvSpPr/>
          <p:nvPr/>
        </p:nvSpPr>
        <p:spPr>
          <a:xfrm>
            <a:off x="685800" y="1991520"/>
            <a:ext cx="3720600" cy="4114440"/>
          </a:xfrm>
          <a:prstGeom prst="roundRect">
            <a:avLst>
              <a:gd name="adj" fmla="val 16667"/>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HK"/>
          </a:p>
        </p:txBody>
      </p:sp>
      <p:sp>
        <p:nvSpPr>
          <p:cNvPr id="336" name="CustomShape 3"/>
          <p:cNvSpPr/>
          <p:nvPr/>
        </p:nvSpPr>
        <p:spPr>
          <a:xfrm>
            <a:off x="1049965" y="1930269"/>
            <a:ext cx="3871402" cy="4507222"/>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ctr">
            <a:normAutofit fontScale="62500" lnSpcReduction="20000"/>
          </a:bodyPr>
          <a:lstStyle/>
          <a:p>
            <a:pPr>
              <a:lnSpc>
                <a:spcPct val="100000"/>
              </a:lnSpc>
              <a:spcAft>
                <a:spcPts val="1001"/>
              </a:spcAft>
            </a:pPr>
            <a:endParaRPr lang="en-HK" sz="1800" b="0" strike="noStrike" spc="-1">
              <a:latin typeface="Arial"/>
            </a:endParaRPr>
          </a:p>
          <a:p>
            <a:pPr marL="285750" indent="-285115">
              <a:lnSpc>
                <a:spcPct val="100000"/>
              </a:lnSpc>
              <a:spcAft>
                <a:spcPts val="1001"/>
              </a:spcAft>
              <a:buClr>
                <a:srgbClr val="FFFFFF"/>
              </a:buClr>
              <a:buFont typeface="Arial"/>
              <a:buChar char="•"/>
            </a:pPr>
            <a:r>
              <a:rPr lang="en-HK" sz="1800" b="0" strike="noStrike" spc="-1" dirty="0">
                <a:solidFill>
                  <a:srgbClr val="FFFFFF"/>
                </a:solidFill>
                <a:latin typeface="Calibri"/>
              </a:rPr>
              <a:t>VGG16, ResNet v2, Efficient Net</a:t>
            </a:r>
            <a:endParaRPr lang="en-HK" sz="1800" b="0" strike="noStrike" spc="-1" dirty="0">
              <a:latin typeface="Arial"/>
            </a:endParaRPr>
          </a:p>
          <a:p>
            <a:pPr marL="285750" indent="-285115">
              <a:lnSpc>
                <a:spcPct val="100000"/>
              </a:lnSpc>
              <a:spcAft>
                <a:spcPts val="1001"/>
              </a:spcAft>
              <a:buClr>
                <a:srgbClr val="FFFFFF"/>
              </a:buClr>
              <a:buFont typeface="Arial"/>
              <a:buChar char="•"/>
            </a:pPr>
            <a:r>
              <a:rPr lang="en-HK" sz="1800" b="0" strike="noStrike" spc="-1" dirty="0">
                <a:solidFill>
                  <a:srgbClr val="FFFFFF"/>
                </a:solidFill>
                <a:latin typeface="Calibri"/>
              </a:rPr>
              <a:t>VGG16 Accuracy</a:t>
            </a:r>
            <a:endParaRPr lang="en-HK" sz="1800" b="0" strike="noStrike" spc="-1" dirty="0">
              <a:latin typeface="Arial"/>
            </a:endParaRPr>
          </a:p>
          <a:p>
            <a:pPr marL="742950" lvl="1" indent="-285115">
              <a:lnSpc>
                <a:spcPct val="100000"/>
              </a:lnSpc>
              <a:spcAft>
                <a:spcPts val="1001"/>
              </a:spcAft>
              <a:buClr>
                <a:srgbClr val="FFFFFF"/>
              </a:buClr>
              <a:buFont typeface="Arial"/>
              <a:buChar char="•"/>
            </a:pPr>
            <a:r>
              <a:rPr lang="en-HK" sz="1600" b="0" strike="noStrike" spc="-1" dirty="0">
                <a:solidFill>
                  <a:srgbClr val="FFFFFF"/>
                </a:solidFill>
                <a:latin typeface="Calibri"/>
              </a:rPr>
              <a:t>Training: 78.75%</a:t>
            </a:r>
            <a:endParaRPr lang="en-HK" sz="1600" b="0" strike="noStrike" spc="-1" dirty="0">
              <a:latin typeface="Arial"/>
            </a:endParaRPr>
          </a:p>
          <a:p>
            <a:pPr marL="742950" lvl="1" indent="-285115">
              <a:lnSpc>
                <a:spcPct val="100000"/>
              </a:lnSpc>
              <a:spcAft>
                <a:spcPts val="1001"/>
              </a:spcAft>
              <a:buClr>
                <a:srgbClr val="FFFFFF"/>
              </a:buClr>
              <a:buFont typeface="Arial"/>
              <a:buChar char="•"/>
            </a:pPr>
            <a:r>
              <a:rPr lang="en-HK" sz="1600" b="0" strike="noStrike" spc="-1" dirty="0">
                <a:solidFill>
                  <a:srgbClr val="FFFFFF"/>
                </a:solidFill>
                <a:latin typeface="Calibri"/>
              </a:rPr>
              <a:t>Validation: 77.6%</a:t>
            </a:r>
            <a:endParaRPr lang="en-HK" sz="1600" b="0" strike="noStrike" spc="-1" dirty="0">
              <a:latin typeface="Arial"/>
            </a:endParaRPr>
          </a:p>
          <a:p>
            <a:pPr marL="742950" lvl="1" indent="-285115">
              <a:lnSpc>
                <a:spcPct val="100000"/>
              </a:lnSpc>
              <a:spcAft>
                <a:spcPts val="1001"/>
              </a:spcAft>
              <a:buClr>
                <a:srgbClr val="FFFFFF"/>
              </a:buClr>
              <a:buFont typeface="Arial"/>
              <a:buChar char="•"/>
            </a:pPr>
            <a:r>
              <a:rPr lang="en-HK" sz="1600" b="0" strike="noStrike" spc="-1" dirty="0">
                <a:solidFill>
                  <a:srgbClr val="FFFFFF"/>
                </a:solidFill>
                <a:latin typeface="Calibri"/>
              </a:rPr>
              <a:t>Testing: 81%</a:t>
            </a:r>
            <a:endParaRPr lang="en-HK" sz="1600" b="0" strike="noStrike" spc="-1" dirty="0">
              <a:latin typeface="Arial"/>
            </a:endParaRPr>
          </a:p>
          <a:p>
            <a:pPr marL="742950" lvl="1" indent="-285115">
              <a:spcAft>
                <a:spcPts val="1001"/>
              </a:spcAft>
              <a:buClr>
                <a:srgbClr val="FFFFFF"/>
              </a:buClr>
              <a:buFont typeface="Arial"/>
              <a:buChar char="•"/>
            </a:pPr>
            <a:r>
              <a:rPr lang="en-HK" sz="1600" spc="-1" dirty="0">
                <a:solidFill>
                  <a:srgbClr val="FFFFFF"/>
                </a:solidFill>
                <a:latin typeface="Calibri"/>
              </a:rPr>
              <a:t>F1-score: 0.88, 0.76, 0.69, 0.93</a:t>
            </a:r>
          </a:p>
          <a:p>
            <a:pPr marL="285750" indent="-285115">
              <a:lnSpc>
                <a:spcPct val="100000"/>
              </a:lnSpc>
              <a:spcAft>
                <a:spcPts val="1001"/>
              </a:spcAft>
              <a:buClr>
                <a:srgbClr val="FFFFFF"/>
              </a:buClr>
              <a:buFont typeface="Arial"/>
              <a:buChar char="•"/>
            </a:pPr>
            <a:r>
              <a:rPr lang="en-HK" sz="1800" b="0" strike="noStrike" spc="-1" dirty="0">
                <a:solidFill>
                  <a:srgbClr val="FFFFFF"/>
                </a:solidFill>
                <a:latin typeface="Calibri"/>
              </a:rPr>
              <a:t>ResNet v2 Accuracy</a:t>
            </a:r>
            <a:endParaRPr lang="en-HK" sz="1800" b="0" strike="noStrike" spc="-1" dirty="0">
              <a:latin typeface="Arial"/>
            </a:endParaRPr>
          </a:p>
          <a:p>
            <a:pPr marL="742950" lvl="1" indent="-285115">
              <a:lnSpc>
                <a:spcPct val="100000"/>
              </a:lnSpc>
              <a:spcAft>
                <a:spcPts val="1001"/>
              </a:spcAft>
              <a:buClr>
                <a:srgbClr val="FFFFFF"/>
              </a:buClr>
              <a:buFont typeface="Arial"/>
              <a:buChar char="•"/>
            </a:pPr>
            <a:r>
              <a:rPr lang="en-HK" sz="1600" b="0" strike="noStrike" spc="-1" dirty="0">
                <a:solidFill>
                  <a:srgbClr val="FFFFFF"/>
                </a:solidFill>
                <a:latin typeface="Calibri"/>
              </a:rPr>
              <a:t>Training: 77.17%</a:t>
            </a:r>
            <a:endParaRPr lang="en-HK" sz="1600" b="0" strike="noStrike" spc="-1" dirty="0">
              <a:latin typeface="Arial"/>
            </a:endParaRPr>
          </a:p>
          <a:p>
            <a:pPr marL="742950" lvl="1" indent="-285115">
              <a:lnSpc>
                <a:spcPct val="100000"/>
              </a:lnSpc>
              <a:spcAft>
                <a:spcPts val="1001"/>
              </a:spcAft>
              <a:buClr>
                <a:srgbClr val="FFFFFF"/>
              </a:buClr>
              <a:buFont typeface="Arial"/>
              <a:buChar char="•"/>
            </a:pPr>
            <a:r>
              <a:rPr lang="en-HK" sz="1600" b="0" strike="noStrike" spc="-1" dirty="0">
                <a:solidFill>
                  <a:srgbClr val="FFFFFF"/>
                </a:solidFill>
                <a:latin typeface="Calibri"/>
              </a:rPr>
              <a:t>Validation: 76.01%</a:t>
            </a:r>
            <a:endParaRPr lang="en-HK" sz="1600" b="0" strike="noStrike" spc="-1" dirty="0">
              <a:latin typeface="Arial"/>
            </a:endParaRPr>
          </a:p>
          <a:p>
            <a:pPr marL="742950" lvl="1" indent="-285115">
              <a:lnSpc>
                <a:spcPct val="100000"/>
              </a:lnSpc>
              <a:spcAft>
                <a:spcPts val="1001"/>
              </a:spcAft>
              <a:buClr>
                <a:srgbClr val="FFFFFF"/>
              </a:buClr>
              <a:buFont typeface="Arial"/>
              <a:buChar char="•"/>
            </a:pPr>
            <a:r>
              <a:rPr lang="en-HK" sz="1600" b="0" strike="noStrike" spc="-1" dirty="0">
                <a:solidFill>
                  <a:srgbClr val="FFFFFF"/>
                </a:solidFill>
                <a:latin typeface="Calibri"/>
              </a:rPr>
              <a:t>Testing: 77%</a:t>
            </a:r>
            <a:endParaRPr lang="en-HK" sz="1600" b="0" strike="noStrike" spc="-1" dirty="0">
              <a:latin typeface="Arial"/>
            </a:endParaRPr>
          </a:p>
          <a:p>
            <a:pPr marL="742950" lvl="1" indent="-285115">
              <a:spcAft>
                <a:spcPts val="1001"/>
              </a:spcAft>
              <a:buClr>
                <a:srgbClr val="FFFFFF"/>
              </a:buClr>
              <a:buFont typeface="Arial"/>
              <a:buChar char="•"/>
            </a:pPr>
            <a:r>
              <a:rPr lang="en-HK" sz="1600" spc="-1" dirty="0">
                <a:solidFill>
                  <a:srgbClr val="FFFFFF"/>
                </a:solidFill>
                <a:latin typeface="Calibri"/>
                <a:ea typeface="+mn-lt"/>
                <a:cs typeface="+mn-lt"/>
              </a:rPr>
              <a:t>F1-score: 0.88, 0.70, 0.62, 0.86</a:t>
            </a:r>
            <a:endParaRPr lang="en-HK" sz="1600" spc="-1" dirty="0">
              <a:solidFill>
                <a:srgbClr val="FFFFFF"/>
              </a:solidFill>
              <a:latin typeface="Calibri"/>
            </a:endParaRPr>
          </a:p>
          <a:p>
            <a:pPr marL="285750" indent="-285115">
              <a:lnSpc>
                <a:spcPct val="100000"/>
              </a:lnSpc>
              <a:spcAft>
                <a:spcPts val="1001"/>
              </a:spcAft>
              <a:buClr>
                <a:srgbClr val="FFFFFF"/>
              </a:buClr>
              <a:buFont typeface="Arial"/>
              <a:buChar char="•"/>
            </a:pPr>
            <a:r>
              <a:rPr lang="en-HK" sz="1800" b="0" strike="noStrike" spc="-1" dirty="0">
                <a:solidFill>
                  <a:srgbClr val="FFFFFF"/>
                </a:solidFill>
                <a:latin typeface="Calibri"/>
              </a:rPr>
              <a:t>Efficient Net</a:t>
            </a:r>
            <a:endParaRPr lang="en-HK" sz="1800" b="0" strike="noStrike" spc="-1" dirty="0">
              <a:latin typeface="Arial"/>
            </a:endParaRPr>
          </a:p>
          <a:p>
            <a:pPr marL="742950" lvl="1" indent="-285115">
              <a:lnSpc>
                <a:spcPct val="100000"/>
              </a:lnSpc>
              <a:spcAft>
                <a:spcPts val="1001"/>
              </a:spcAft>
              <a:buClr>
                <a:srgbClr val="FFFFFF"/>
              </a:buClr>
              <a:buFont typeface="Arial"/>
              <a:buChar char="•"/>
            </a:pPr>
            <a:r>
              <a:rPr lang="en-HK" sz="1600" b="0" strike="noStrike" spc="-1" dirty="0">
                <a:solidFill>
                  <a:srgbClr val="FFFFFF"/>
                </a:solidFill>
                <a:latin typeface="Calibri"/>
              </a:rPr>
              <a:t>Training: 74.71%</a:t>
            </a:r>
            <a:endParaRPr lang="en-HK" sz="1600" b="0" strike="noStrike" spc="-1" dirty="0">
              <a:latin typeface="Arial"/>
            </a:endParaRPr>
          </a:p>
          <a:p>
            <a:pPr marL="742950" lvl="1" indent="-285115">
              <a:lnSpc>
                <a:spcPct val="100000"/>
              </a:lnSpc>
              <a:spcAft>
                <a:spcPts val="1001"/>
              </a:spcAft>
              <a:buClr>
                <a:srgbClr val="FFFFFF"/>
              </a:buClr>
              <a:buFont typeface="Arial"/>
              <a:buChar char="•"/>
            </a:pPr>
            <a:r>
              <a:rPr lang="en-HK" sz="1600" b="0" strike="noStrike" spc="-1" dirty="0">
                <a:solidFill>
                  <a:srgbClr val="FFFFFF"/>
                </a:solidFill>
                <a:latin typeface="Calibri"/>
              </a:rPr>
              <a:t>Validation: 69.24%</a:t>
            </a:r>
            <a:endParaRPr lang="en-HK" sz="1600" b="0" strike="noStrike" spc="-1" dirty="0">
              <a:latin typeface="Arial"/>
            </a:endParaRPr>
          </a:p>
          <a:p>
            <a:pPr marL="742950" lvl="1" indent="-285115">
              <a:lnSpc>
                <a:spcPct val="100000"/>
              </a:lnSpc>
              <a:spcAft>
                <a:spcPts val="1001"/>
              </a:spcAft>
              <a:buClr>
                <a:srgbClr val="FFFFFF"/>
              </a:buClr>
              <a:buFont typeface="Arial"/>
              <a:buChar char="•"/>
            </a:pPr>
            <a:r>
              <a:rPr lang="en-HK" sz="1600" b="0" strike="noStrike" spc="-1" dirty="0">
                <a:solidFill>
                  <a:srgbClr val="FFFFFF"/>
                </a:solidFill>
                <a:latin typeface="Calibri"/>
              </a:rPr>
              <a:t>Testing: 66%</a:t>
            </a:r>
            <a:endParaRPr lang="en-HK" sz="1600" b="0" strike="noStrike" spc="-1" dirty="0">
              <a:latin typeface="Arial"/>
            </a:endParaRPr>
          </a:p>
          <a:p>
            <a:pPr marL="742950" lvl="1" indent="-285115">
              <a:spcAft>
                <a:spcPts val="1001"/>
              </a:spcAft>
              <a:buClr>
                <a:srgbClr val="FFFFFF"/>
              </a:buClr>
              <a:buFont typeface="Arial"/>
              <a:buChar char="•"/>
            </a:pPr>
            <a:r>
              <a:rPr lang="en-HK" sz="1600" spc="-1" dirty="0">
                <a:solidFill>
                  <a:srgbClr val="FFFFFF"/>
                </a:solidFill>
                <a:latin typeface="Calibri"/>
              </a:rPr>
              <a:t>F1- score: 0.75, 0.60, 0.62, 0.67</a:t>
            </a:r>
            <a:endParaRPr lang="en-HK" sz="1600" b="0" strike="noStrike" spc="-1" dirty="0">
              <a:solidFill>
                <a:srgbClr val="FFFFFF"/>
              </a:solidFill>
              <a:latin typeface="Calibri"/>
            </a:endParaRPr>
          </a:p>
          <a:p>
            <a:pPr>
              <a:lnSpc>
                <a:spcPct val="100000"/>
              </a:lnSpc>
              <a:spcAft>
                <a:spcPts val="1001"/>
              </a:spcAft>
            </a:pPr>
            <a:endParaRPr lang="en-HK" sz="1600" b="0" strike="noStrike" spc="-1">
              <a:latin typeface="Arial"/>
            </a:endParaRPr>
          </a:p>
          <a:p>
            <a:pPr>
              <a:spcAft>
                <a:spcPts val="1001"/>
              </a:spcAft>
            </a:pPr>
            <a:endParaRPr lang="en-HK" sz="1600" spc="-1">
              <a:latin typeface="Arial"/>
            </a:endParaRPr>
          </a:p>
        </p:txBody>
      </p:sp>
      <p:sp>
        <p:nvSpPr>
          <p:cNvPr id="337" name="CustomShape 4"/>
          <p:cNvSpPr/>
          <p:nvPr/>
        </p:nvSpPr>
        <p:spPr>
          <a:xfrm>
            <a:off x="6190071" y="3515621"/>
            <a:ext cx="866520" cy="3704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spcAft>
                <a:spcPts val="1001"/>
              </a:spcAft>
            </a:pPr>
            <a:r>
              <a:rPr lang="en-HK" sz="1800" b="0" strike="noStrike" spc="-1">
                <a:solidFill>
                  <a:srgbClr val="FFFFFF"/>
                </a:solidFill>
                <a:latin typeface="Calibri"/>
              </a:rPr>
              <a:t>VGG16</a:t>
            </a:r>
            <a:endParaRPr lang="en-HK" sz="1800" b="0" strike="noStrike" spc="-1">
              <a:latin typeface="Arial"/>
            </a:endParaRPr>
          </a:p>
        </p:txBody>
      </p:sp>
      <p:sp>
        <p:nvSpPr>
          <p:cNvPr id="338" name="CustomShape 5"/>
          <p:cNvSpPr/>
          <p:nvPr/>
        </p:nvSpPr>
        <p:spPr>
          <a:xfrm>
            <a:off x="9569777" y="3508061"/>
            <a:ext cx="1114200" cy="3704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spcAft>
                <a:spcPts val="1001"/>
              </a:spcAft>
            </a:pPr>
            <a:r>
              <a:rPr lang="en-HK" sz="1800" b="0" strike="noStrike" spc="-1">
                <a:solidFill>
                  <a:srgbClr val="FFFFFF"/>
                </a:solidFill>
                <a:latin typeface="Calibri"/>
              </a:rPr>
              <a:t>ResNet v2</a:t>
            </a:r>
            <a:endParaRPr lang="en-HK" sz="1800" b="0" strike="noStrike" spc="-1">
              <a:latin typeface="Arial"/>
            </a:endParaRPr>
          </a:p>
        </p:txBody>
      </p:sp>
      <p:sp>
        <p:nvSpPr>
          <p:cNvPr id="339" name="CustomShape 6"/>
          <p:cNvSpPr/>
          <p:nvPr/>
        </p:nvSpPr>
        <p:spPr>
          <a:xfrm>
            <a:off x="5924724" y="6216887"/>
            <a:ext cx="1528560" cy="370440"/>
          </a:xfrm>
          <a:prstGeom prst="rect">
            <a:avLst/>
          </a:prstGeom>
          <a:noFill/>
          <a:ln>
            <a:noFill/>
          </a:ln>
        </p:spPr>
        <p:style>
          <a:lnRef idx="0">
            <a:scrgbClr r="0" g="0" b="0"/>
          </a:lnRef>
          <a:fillRef idx="0">
            <a:scrgbClr r="0" g="0" b="0"/>
          </a:fillRef>
          <a:effectRef idx="0">
            <a:scrgbClr r="0" g="0" b="0"/>
          </a:effectRef>
          <a:fontRef idx="minor"/>
        </p:style>
        <p:txBody>
          <a:bodyPr anchor="ctr">
            <a:normAutofit/>
          </a:bodyPr>
          <a:lstStyle/>
          <a:p>
            <a:pPr>
              <a:lnSpc>
                <a:spcPct val="100000"/>
              </a:lnSpc>
              <a:spcAft>
                <a:spcPts val="1001"/>
              </a:spcAft>
            </a:pPr>
            <a:r>
              <a:rPr lang="en-HK" sz="1800" b="0" strike="noStrike" spc="-1">
                <a:solidFill>
                  <a:srgbClr val="FFFFFF"/>
                </a:solidFill>
                <a:latin typeface="Calibri"/>
              </a:rPr>
              <a:t>Efficient Net</a:t>
            </a:r>
            <a:endParaRPr lang="en-HK" sz="1800" b="0" strike="noStrike" spc="-1">
              <a:latin typeface="Arial"/>
            </a:endParaRPr>
          </a:p>
        </p:txBody>
      </p:sp>
      <p:pic>
        <p:nvPicPr>
          <p:cNvPr id="340" name="Picture 339"/>
          <p:cNvPicPr/>
          <p:nvPr/>
        </p:nvPicPr>
        <p:blipFill>
          <a:blip r:embed="rId3"/>
          <a:stretch/>
        </p:blipFill>
        <p:spPr>
          <a:xfrm>
            <a:off x="5117760" y="1338766"/>
            <a:ext cx="3079440" cy="2169000"/>
          </a:xfrm>
          <a:prstGeom prst="rect">
            <a:avLst/>
          </a:prstGeom>
          <a:ln>
            <a:noFill/>
          </a:ln>
        </p:spPr>
      </p:pic>
      <p:pic>
        <p:nvPicPr>
          <p:cNvPr id="341" name="Picture 340"/>
          <p:cNvPicPr/>
          <p:nvPr/>
        </p:nvPicPr>
        <p:blipFill>
          <a:blip r:embed="rId4"/>
          <a:stretch/>
        </p:blipFill>
        <p:spPr>
          <a:xfrm>
            <a:off x="8425363" y="1343741"/>
            <a:ext cx="3079440" cy="2169000"/>
          </a:xfrm>
          <a:prstGeom prst="rect">
            <a:avLst/>
          </a:prstGeom>
          <a:ln>
            <a:noFill/>
          </a:ln>
        </p:spPr>
      </p:pic>
      <p:pic>
        <p:nvPicPr>
          <p:cNvPr id="342" name="Picture 341"/>
          <p:cNvPicPr/>
          <p:nvPr/>
        </p:nvPicPr>
        <p:blipFill>
          <a:blip r:embed="rId5"/>
          <a:stretch/>
        </p:blipFill>
        <p:spPr>
          <a:xfrm>
            <a:off x="5124400" y="3947987"/>
            <a:ext cx="3079440" cy="2193120"/>
          </a:xfrm>
          <a:prstGeom prst="rect">
            <a:avLst/>
          </a:prstGeom>
          <a:ln>
            <a:noFill/>
          </a:ln>
        </p:spPr>
      </p:pic>
      <p:sp>
        <p:nvSpPr>
          <p:cNvPr id="3" name="CustomShape 6">
            <a:extLst>
              <a:ext uri="{FF2B5EF4-FFF2-40B4-BE49-F238E27FC236}">
                <a16:creationId xmlns:a16="http://schemas.microsoft.com/office/drawing/2014/main" id="{8607C1E5-BC0B-107B-88CB-CF1FD8BDBE45}"/>
              </a:ext>
            </a:extLst>
          </p:cNvPr>
          <p:cNvSpPr/>
          <p:nvPr/>
        </p:nvSpPr>
        <p:spPr>
          <a:xfrm>
            <a:off x="9471652" y="6216886"/>
            <a:ext cx="1528560" cy="370440"/>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ctr">
            <a:normAutofit fontScale="85000" lnSpcReduction="10000"/>
          </a:bodyPr>
          <a:lstStyle/>
          <a:p>
            <a:pPr>
              <a:spcAft>
                <a:spcPts val="1001"/>
              </a:spcAft>
            </a:pPr>
            <a:r>
              <a:rPr lang="en-HK" spc="-1" dirty="0">
                <a:solidFill>
                  <a:srgbClr val="FFFFFF"/>
                </a:solidFill>
                <a:latin typeface="Calibri"/>
              </a:rPr>
              <a:t>VGG16 accuracy</a:t>
            </a:r>
            <a:endParaRPr lang="en-US" dirty="0"/>
          </a:p>
        </p:txBody>
      </p:sp>
      <p:pic>
        <p:nvPicPr>
          <p:cNvPr id="6" name="Picture 6" descr="Chart&#10;&#10;Description automatically generated">
            <a:extLst>
              <a:ext uri="{FF2B5EF4-FFF2-40B4-BE49-F238E27FC236}">
                <a16:creationId xmlns:a16="http://schemas.microsoft.com/office/drawing/2014/main" id="{70437F31-374E-56B3-F4EC-22EF7D229B54}"/>
              </a:ext>
            </a:extLst>
          </p:cNvPr>
          <p:cNvPicPr>
            <a:picLocks noChangeAspect="1"/>
          </p:cNvPicPr>
          <p:nvPr/>
        </p:nvPicPr>
        <p:blipFill>
          <a:blip r:embed="rId6"/>
          <a:stretch>
            <a:fillRect/>
          </a:stretch>
        </p:blipFill>
        <p:spPr>
          <a:xfrm>
            <a:off x="8833757" y="3949933"/>
            <a:ext cx="2171700" cy="2160347"/>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Future design</Template>
  <TotalTime>185</TotalTime>
  <Words>2053</Words>
  <Application>Microsoft Office PowerPoint</Application>
  <PresentationFormat>Widescreen</PresentationFormat>
  <Paragraphs>223</Paragraphs>
  <Slides>16</Slides>
  <Notes>15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16</vt:i4>
      </vt:variant>
    </vt:vector>
  </HeadingPairs>
  <TitlesOfParts>
    <vt:vector size="26" baseType="lpstr">
      <vt:lpstr>Arial,Sans-Serif</vt:lpstr>
      <vt:lpstr>Arial</vt:lpstr>
      <vt:lpstr>Calibri</vt:lpstr>
      <vt:lpstr>Calibri Light</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Facial Emotion detection – deep learning</dc:title>
  <dc:subject/>
  <dc:creator>shadow lam</dc:creator>
  <dc:description/>
  <cp:lastModifiedBy>shadow lam</cp:lastModifiedBy>
  <cp:revision>914</cp:revision>
  <dcterms:created xsi:type="dcterms:W3CDTF">2023-04-08T19:31:57Z</dcterms:created>
  <dcterms:modified xsi:type="dcterms:W3CDTF">2024-08-20T03:13:15Z</dcterms:modified>
  <dc:language>en-HK</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7</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15</vt:i4>
  </property>
</Properties>
</file>