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6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6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0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38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7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4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4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0D0F-2602-40EB-BE16-E6DC7F779C69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76F0-3E80-45A5-A3F9-939978FE5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3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13456"/>
              </p:ext>
            </p:extLst>
          </p:nvPr>
        </p:nvGraphicFramePr>
        <p:xfrm>
          <a:off x="2032000" y="719666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Chair (150CAD)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Stool (30CAD)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downtown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glenmore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rutland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Benefit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165000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33000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198000CAD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8939" y="131885"/>
            <a:ext cx="697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smtClean="0"/>
              <a:t>Demand and the price and the money we earn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69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63063"/>
              </p:ext>
            </p:extLst>
          </p:nvPr>
        </p:nvGraphicFramePr>
        <p:xfrm>
          <a:off x="1645138" y="3191661"/>
          <a:ext cx="996070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488"/>
                <a:gridCol w="931901"/>
                <a:gridCol w="956173"/>
                <a:gridCol w="1362808"/>
                <a:gridCol w="967154"/>
                <a:gridCol w="367518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We1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We2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Remarks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Our Common</a:t>
                      </a:r>
                      <a:r>
                        <a:rPr lang="en-GB" altLang="zh-CN" baseline="0" dirty="0" smtClean="0"/>
                        <a:t> Idea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5014.0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altLang="zh-CN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Selected further supplier because the unit price is cheaper</a:t>
                      </a:r>
                      <a:endParaRPr lang="zh-CN" altLang="en-US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Z1 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5014.0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Z2 only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198438.72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4529.4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Selected Vernon</a:t>
                      </a:r>
                      <a:r>
                        <a:rPr lang="en-GB" altLang="zh-CN" baseline="0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GB" altLang="zh-CN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supplier because the CO2 emission</a:t>
                      </a:r>
                      <a:r>
                        <a:rPr lang="en-GB" altLang="zh-CN" baseline="0" dirty="0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is lower</a:t>
                      </a:r>
                      <a:endParaRPr lang="zh-CN" altLang="en-US" dirty="0"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Z1 Z2 cross 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35.6%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64.4%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The cross</a:t>
                      </a:r>
                      <a:r>
                        <a:rPr lang="en-GB" altLang="zh-CN" baseline="0" dirty="0" smtClean="0"/>
                        <a:t> point of selecting Vernon or Kamloops supplier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07069" y="2822329"/>
            <a:ext cx="20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/>
              <a:t>Z=Z1*We1+Z2*We2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8939" y="131885"/>
            <a:ext cx="7469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smtClean="0"/>
              <a:t>Optimize in terms of Z1, Z2 and weighted average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321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5967"/>
              </p:ext>
            </p:extLst>
          </p:nvPr>
        </p:nvGraphicFramePr>
        <p:xfrm>
          <a:off x="633047" y="719666"/>
          <a:ext cx="103045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025"/>
                <a:gridCol w="1625359"/>
                <a:gridCol w="1723292"/>
                <a:gridCol w="216290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Z1 (CAD)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Z2 (CO2 kg)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B/C Rate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Benefit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 smtClean="0"/>
                        <a:t>198000 CAD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Factory@210 </a:t>
                      </a:r>
                      <a:r>
                        <a:rPr lang="en-GB" altLang="zh-CN" dirty="0" err="1" smtClean="0"/>
                        <a:t>Lougheed</a:t>
                      </a:r>
                      <a:r>
                        <a:rPr lang="en-GB" altLang="zh-CN" dirty="0" smtClean="0"/>
                        <a:t> Road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195202.63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5055.3915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101.4%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Factory@1465 Ellis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173589.91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5040.42425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114.1%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Factory@1505 Hardy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172595.1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5014.044375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114.7%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8939" y="131885"/>
            <a:ext cx="722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smtClean="0"/>
              <a:t>Cost Benefit analysis (assuming 0% interest rate)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51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925745"/>
              </p:ext>
            </p:extLst>
          </p:nvPr>
        </p:nvGraphicFramePr>
        <p:xfrm>
          <a:off x="633047" y="719666"/>
          <a:ext cx="103045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025"/>
                <a:gridCol w="1625359"/>
                <a:gridCol w="1723292"/>
                <a:gridCol w="216290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Equipment+</a:t>
                      </a:r>
                      <a:br>
                        <a:rPr lang="en-GB" altLang="zh-CN" dirty="0" smtClean="0"/>
                      </a:br>
                      <a:r>
                        <a:rPr lang="en-GB" altLang="zh-CN" dirty="0" smtClean="0"/>
                        <a:t>Agreement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Cost per 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 smtClean="0"/>
                        <a:t>Monthly sales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Total Benefit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Factory@210 </a:t>
                      </a:r>
                      <a:r>
                        <a:rPr lang="en-GB" altLang="zh-CN" dirty="0" err="1" smtClean="0"/>
                        <a:t>Lougheed</a:t>
                      </a:r>
                      <a:r>
                        <a:rPr lang="en-GB" altLang="zh-CN" dirty="0" smtClean="0"/>
                        <a:t> Road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Factory@1465 Ellis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CN" dirty="0" smtClean="0"/>
                        <a:t>Factory@1505 Hardy Street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98939" y="131885"/>
            <a:ext cx="879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dirty="0" smtClean="0"/>
              <a:t>Cost Benefit analysis (currently </a:t>
            </a:r>
            <a:r>
              <a:rPr lang="en-GB" altLang="zh-CN" sz="2800" b="1" dirty="0" smtClean="0">
                <a:solidFill>
                  <a:schemeClr val="accent2"/>
                </a:solidFill>
              </a:rPr>
              <a:t>3.874%</a:t>
            </a:r>
            <a:r>
              <a:rPr lang="en-GB" altLang="zh-CN" sz="2800" dirty="0" smtClean="0"/>
              <a:t> one year bond rate)</a:t>
            </a:r>
            <a:endParaRPr lang="zh-CN" altLang="en-US" sz="2800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664069" y="4589585"/>
            <a:ext cx="5249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646485" y="4563208"/>
            <a:ext cx="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604846" y="3938954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053254" y="3938954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457700" y="3938954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879731" y="3938954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266592" y="3938954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7385539" y="3938954"/>
            <a:ext cx="0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04846" y="465113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053254" y="465113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457700" y="465113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879731" y="465113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266592" y="465113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7385539" y="465113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409700" y="4826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 smtClean="0"/>
              <a:t>Equipment+</a:t>
            </a:r>
            <a:br>
              <a:rPr lang="en-GB" altLang="zh-CN" dirty="0" smtClean="0"/>
            </a:br>
            <a:r>
              <a:rPr lang="en-GB" altLang="zh-CN" dirty="0" smtClean="0"/>
              <a:t>Agreement</a:t>
            </a:r>
            <a:endParaRPr lang="en-GB" altLang="zh-CN" dirty="0" smtClean="0"/>
          </a:p>
        </p:txBody>
      </p:sp>
      <p:sp>
        <p:nvSpPr>
          <p:cNvPr id="25" name="矩形 24"/>
          <p:cNvSpPr/>
          <p:nvPr/>
        </p:nvSpPr>
        <p:spPr>
          <a:xfrm>
            <a:off x="3624668" y="5092910"/>
            <a:ext cx="1641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smtClean="0"/>
              <a:t>Cost per month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52118" y="3450927"/>
            <a:ext cx="14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smtClean="0"/>
              <a:t>Monthly sales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08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/>
              <a:t>More 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assume downtown office is small, 600sqft, we can only hire 4 worker</a:t>
            </a:r>
          </a:p>
          <a:p>
            <a:r>
              <a:rPr lang="en-GB" altLang="zh-CN" dirty="0" smtClean="0"/>
              <a:t>assume midtown office is larger, 800sqft, we can only hire 6 workers</a:t>
            </a:r>
          </a:p>
          <a:p>
            <a:r>
              <a:rPr lang="en-GB" altLang="zh-CN" dirty="0" smtClean="0"/>
              <a:t>assume uptown office is small, 1700sqft, we can only hire 10 workers</a:t>
            </a:r>
          </a:p>
          <a:p>
            <a:r>
              <a:rPr lang="en-GB" altLang="zh-CN" dirty="0" smtClean="0"/>
              <a:t>assume fixed equipment cost at the beginning is 5000CAD</a:t>
            </a:r>
          </a:p>
          <a:p>
            <a:r>
              <a:rPr lang="en-GB" altLang="zh-CN" dirty="0" err="1" smtClean="0"/>
              <a:t>Labor</a:t>
            </a:r>
            <a:r>
              <a:rPr lang="en-GB" altLang="zh-CN" dirty="0" smtClean="0"/>
              <a:t> cost not included</a:t>
            </a:r>
          </a:p>
        </p:txBody>
      </p:sp>
    </p:spTree>
    <p:extLst>
      <p:ext uri="{BB962C8B-B14F-4D97-AF65-F5344CB8AC3E}">
        <p14:creationId xmlns:p14="http://schemas.microsoft.com/office/powerpoint/2010/main" val="191028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250</Words>
  <Application>Microsoft Office PowerPoint</Application>
  <PresentationFormat>宽屏</PresentationFormat>
  <Paragraphs>85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More Assumptions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2024-08-06T18:08:32Z</dcterms:created>
  <dcterms:modified xsi:type="dcterms:W3CDTF">2024-08-07T07:25:50Z</dcterms:modified>
</cp:coreProperties>
</file>