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6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6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0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8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7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4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0D0F-2602-40EB-BE16-E6DC7F779C69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3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13456"/>
              </p:ext>
            </p:extLst>
          </p:nvPr>
        </p:nvGraphicFramePr>
        <p:xfrm>
          <a:off x="2032000" y="71966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Chair (150CAD)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Stool (30CAD)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downtown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glenmore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rutland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Total Benefit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165000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33000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198000CAD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98939" y="131885"/>
            <a:ext cx="697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 smtClean="0"/>
              <a:t>Demand and the price and the money we earn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691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00099"/>
              </p:ext>
            </p:extLst>
          </p:nvPr>
        </p:nvGraphicFramePr>
        <p:xfrm>
          <a:off x="1645138" y="3191661"/>
          <a:ext cx="996070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488"/>
                <a:gridCol w="931901"/>
                <a:gridCol w="956173"/>
                <a:gridCol w="1362808"/>
                <a:gridCol w="967154"/>
                <a:gridCol w="367518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We1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We2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Remarks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Our Common</a:t>
                      </a:r>
                      <a:r>
                        <a:rPr lang="en-GB" altLang="zh-CN" baseline="0" dirty="0" smtClean="0"/>
                        <a:t> Idea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172595.1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5014.0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altLang="zh-CN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Selected further supplier because the unit price is cheaper</a:t>
                      </a:r>
                      <a:endParaRPr lang="zh-CN" altLang="en-US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Z1 only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172595.1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5014.0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Z2 only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198438.7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4529.4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Selected Vernon</a:t>
                      </a:r>
                      <a:r>
                        <a:rPr lang="en-GB" altLang="zh-CN" baseline="0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GB" altLang="zh-CN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supplier because the CO2 emission</a:t>
                      </a:r>
                      <a:r>
                        <a:rPr lang="en-GB" altLang="zh-CN" baseline="0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is lower</a:t>
                      </a:r>
                      <a:endParaRPr lang="zh-CN" altLang="en-US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Z1 Z2 cross point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35.6%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64.4%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The cross</a:t>
                      </a:r>
                      <a:r>
                        <a:rPr lang="en-GB" altLang="zh-CN" baseline="0" dirty="0" smtClean="0"/>
                        <a:t> point of selecting Vernon or Kamloops supplier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807069" y="2822329"/>
            <a:ext cx="20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Z=Z1*We1+Z2*We2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8939" y="131885"/>
            <a:ext cx="746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 smtClean="0"/>
              <a:t>Optimize in terms of Z1, Z2 and weighted average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321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15187"/>
              </p:ext>
            </p:extLst>
          </p:nvPr>
        </p:nvGraphicFramePr>
        <p:xfrm>
          <a:off x="633047" y="719666"/>
          <a:ext cx="98210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025"/>
                <a:gridCol w="1625359"/>
                <a:gridCol w="1723292"/>
                <a:gridCol w="167933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Z1 (CAD)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Z2 (CO2 kg)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B/C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Total Benefit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 smtClean="0"/>
                        <a:t>198000 CAD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Factory@210 </a:t>
                      </a:r>
                      <a:r>
                        <a:rPr lang="en-GB" altLang="zh-CN" dirty="0" err="1" smtClean="0"/>
                        <a:t>Lougheed</a:t>
                      </a:r>
                      <a:r>
                        <a:rPr lang="en-GB" altLang="zh-CN" dirty="0" smtClean="0"/>
                        <a:t> Road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195202.63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5055.3915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101.4%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Factory@1465 Ellis Street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173589.91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5040.42425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114.1%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Factory@1505 Hardy Street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172595.1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5014.044375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114.7%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98939" y="131885"/>
            <a:ext cx="722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 smtClean="0"/>
              <a:t>Cost Benefit analysis (assuming 0% interest rate)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513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8939" y="131885"/>
            <a:ext cx="879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 smtClean="0"/>
              <a:t>Cost Benefit analysis (currently </a:t>
            </a:r>
            <a:r>
              <a:rPr lang="en-GB" altLang="zh-CN" sz="2800" b="1" dirty="0" smtClean="0">
                <a:solidFill>
                  <a:schemeClr val="accent2"/>
                </a:solidFill>
              </a:rPr>
              <a:t>3.874%</a:t>
            </a:r>
            <a:r>
              <a:rPr lang="en-GB" altLang="zh-CN" sz="2800" dirty="0" smtClean="0"/>
              <a:t> </a:t>
            </a:r>
            <a:r>
              <a:rPr lang="en-GB" altLang="zh-CN" sz="2800" dirty="0" smtClean="0"/>
              <a:t>one year </a:t>
            </a:r>
            <a:r>
              <a:rPr lang="en-GB" altLang="zh-CN" sz="2800" dirty="0" smtClean="0"/>
              <a:t>bond rate)</a:t>
            </a:r>
            <a:endParaRPr lang="zh-CN" altLang="en-US" sz="28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708031" y="4519247"/>
            <a:ext cx="5249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708031" y="4519247"/>
            <a:ext cx="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138854" y="3868616"/>
            <a:ext cx="0" cy="6242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587262" y="3868616"/>
            <a:ext cx="0" cy="6242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991708" y="3868616"/>
            <a:ext cx="0" cy="6242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13739" y="3868616"/>
            <a:ext cx="0" cy="6242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800600" y="3868616"/>
            <a:ext cx="0" cy="6242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919547" y="3868616"/>
            <a:ext cx="0" cy="6242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38854" y="4580793"/>
            <a:ext cx="0" cy="3516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587262" y="4580793"/>
            <a:ext cx="0" cy="3516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91708" y="4580793"/>
            <a:ext cx="0" cy="3516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413739" y="4580793"/>
            <a:ext cx="0" cy="3516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800600" y="4580793"/>
            <a:ext cx="0" cy="3516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734409" y="4598378"/>
            <a:ext cx="0" cy="3516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93531" y="4852094"/>
            <a:ext cx="6318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 smtClean="0">
                <a:solidFill>
                  <a:schemeClr val="accent1"/>
                </a:solidFill>
              </a:rPr>
              <a:t>Equipment Cost+</a:t>
            </a:r>
            <a:r>
              <a:rPr lang="en-GB" altLang="zh-CN" dirty="0" smtClean="0">
                <a:solidFill>
                  <a:schemeClr val="accent1"/>
                </a:solidFill>
              </a:rPr>
              <a:t/>
            </a:r>
            <a:br>
              <a:rPr lang="en-GB" altLang="zh-CN" dirty="0" smtClean="0">
                <a:solidFill>
                  <a:schemeClr val="accent1"/>
                </a:solidFill>
              </a:rPr>
            </a:br>
            <a:r>
              <a:rPr lang="en-GB" altLang="zh-CN" dirty="0" smtClean="0">
                <a:solidFill>
                  <a:schemeClr val="accent1"/>
                </a:solidFill>
              </a:rPr>
              <a:t>Agreement Cost</a:t>
            </a:r>
            <a:endParaRPr lang="en-GB" altLang="zh-CN" dirty="0" smtClean="0">
              <a:solidFill>
                <a:schemeClr val="accent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58676" y="5022572"/>
            <a:ext cx="1641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 smtClean="0">
                <a:solidFill>
                  <a:schemeClr val="accent2">
                    <a:lumMod val="75000"/>
                  </a:schemeClr>
                </a:solidFill>
              </a:rPr>
              <a:t>Cost per month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55299" y="3457487"/>
            <a:ext cx="14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 smtClean="0">
                <a:solidFill>
                  <a:schemeClr val="accent6">
                    <a:lumMod val="75000"/>
                  </a:schemeClr>
                </a:solidFill>
              </a:rPr>
              <a:t>Monthly sales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4526" y="39520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…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534526" y="45456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…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6515100" y="3868616"/>
            <a:ext cx="0" cy="6242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515100" y="4580793"/>
            <a:ext cx="0" cy="3516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488375" y="4176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25778" y="4176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1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340645" y="4176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2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600059" y="4176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12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195613" y="4176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11</a:t>
            </a:r>
            <a:endParaRPr lang="zh-CN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75370"/>
              </p:ext>
            </p:extLst>
          </p:nvPr>
        </p:nvGraphicFramePr>
        <p:xfrm>
          <a:off x="633047" y="719666"/>
          <a:ext cx="98210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891"/>
                <a:gridCol w="1565031"/>
                <a:gridCol w="2277208"/>
                <a:gridCol w="288387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Z1 (CAD)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B/C </a:t>
                      </a:r>
                      <a:r>
                        <a:rPr lang="en-GB" altLang="zh-CN" dirty="0" smtClean="0"/>
                        <a:t>Rate (0%)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B/C </a:t>
                      </a:r>
                      <a:r>
                        <a:rPr lang="en-GB" altLang="zh-CN" dirty="0" smtClean="0"/>
                        <a:t>Rate (3.874%)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Total Benefit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 smtClean="0"/>
                        <a:t>198000 CAD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 smtClean="0"/>
                        <a:t>198000 CAD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Factory@210 </a:t>
                      </a:r>
                      <a:r>
                        <a:rPr lang="en-GB" altLang="zh-CN" dirty="0" err="1" smtClean="0"/>
                        <a:t>Lougheed</a:t>
                      </a:r>
                      <a:r>
                        <a:rPr lang="en-GB" altLang="zh-CN" dirty="0" smtClean="0"/>
                        <a:t> Road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195202.63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101.4%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100.8%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Factory@1465 Ellis Street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173589.91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114.1%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112.4%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Factory@1505 Hardy Street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172595.1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114.7%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113.0%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8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More Assumptions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assume downtown office is small, 600sqft, we can only hire 4 worker</a:t>
            </a:r>
          </a:p>
          <a:p>
            <a:r>
              <a:rPr lang="en-GB" altLang="zh-CN" dirty="0" smtClean="0"/>
              <a:t>assume midtown office is larger, 800sqft, we can only hire 6 workers</a:t>
            </a:r>
          </a:p>
          <a:p>
            <a:r>
              <a:rPr lang="en-GB" altLang="zh-CN" dirty="0" smtClean="0"/>
              <a:t>assume uptown office is small, 1700sqft, we can only hire 10 workers</a:t>
            </a:r>
          </a:p>
          <a:p>
            <a:r>
              <a:rPr lang="en-GB" altLang="zh-CN" dirty="0" smtClean="0"/>
              <a:t>assume fixed equipment cost at the beginning is 5000CAD</a:t>
            </a:r>
          </a:p>
          <a:p>
            <a:r>
              <a:rPr lang="en-GB" altLang="zh-CN" dirty="0" err="1" smtClean="0"/>
              <a:t>Labor</a:t>
            </a:r>
            <a:r>
              <a:rPr lang="en-GB" altLang="zh-CN" dirty="0" smtClean="0"/>
              <a:t> cost not included</a:t>
            </a:r>
          </a:p>
        </p:txBody>
      </p:sp>
    </p:spTree>
    <p:extLst>
      <p:ext uri="{BB962C8B-B14F-4D97-AF65-F5344CB8AC3E}">
        <p14:creationId xmlns:p14="http://schemas.microsoft.com/office/powerpoint/2010/main" val="191028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284</Words>
  <Application>Microsoft Office PowerPoint</Application>
  <PresentationFormat>宽屏</PresentationFormat>
  <Paragraphs>103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More Assumptions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15</cp:revision>
  <dcterms:created xsi:type="dcterms:W3CDTF">2024-08-06T18:08:32Z</dcterms:created>
  <dcterms:modified xsi:type="dcterms:W3CDTF">2024-08-07T23:59:58Z</dcterms:modified>
</cp:coreProperties>
</file>