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0D0F-2602-40EB-BE16-E6DC7F779C69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76F0-3E80-45A5-A3F9-939978F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81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0D0F-2602-40EB-BE16-E6DC7F779C69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76F0-3E80-45A5-A3F9-939978F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16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0D0F-2602-40EB-BE16-E6DC7F779C69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76F0-3E80-45A5-A3F9-939978F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56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0D0F-2602-40EB-BE16-E6DC7F779C69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76F0-3E80-45A5-A3F9-939978F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40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0D0F-2602-40EB-BE16-E6DC7F779C69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76F0-3E80-45A5-A3F9-939978F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8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0D0F-2602-40EB-BE16-E6DC7F779C69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76F0-3E80-45A5-A3F9-939978F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38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0D0F-2602-40EB-BE16-E6DC7F779C69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76F0-3E80-45A5-A3F9-939978F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47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0D0F-2602-40EB-BE16-E6DC7F779C69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76F0-3E80-45A5-A3F9-939978F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5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0D0F-2602-40EB-BE16-E6DC7F779C69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76F0-3E80-45A5-A3F9-939978F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64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0D0F-2602-40EB-BE16-E6DC7F779C69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76F0-3E80-45A5-A3F9-939978F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54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0D0F-2602-40EB-BE16-E6DC7F779C69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76F0-3E80-45A5-A3F9-939978F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84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60D0F-2602-40EB-BE16-E6DC7F779C69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376F0-3E80-45A5-A3F9-939978F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53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913456"/>
              </p:ext>
            </p:extLst>
          </p:nvPr>
        </p:nvGraphicFramePr>
        <p:xfrm>
          <a:off x="2032000" y="719666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Chair (150CAD)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Stool (30CAD)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downtown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glenmore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400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rutland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400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1100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1100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/>
                        <a:t>Total Benefit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165000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33000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198000CAD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98939" y="131885"/>
            <a:ext cx="6972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800" dirty="0"/>
              <a:t>Demand and the price and the money we earn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691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900099"/>
              </p:ext>
            </p:extLst>
          </p:nvPr>
        </p:nvGraphicFramePr>
        <p:xfrm>
          <a:off x="1645138" y="3191661"/>
          <a:ext cx="9960708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2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7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75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We1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We2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Z1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Z2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Remarks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/>
                        <a:t>Our Common</a:t>
                      </a:r>
                      <a:r>
                        <a:rPr lang="en-GB" altLang="zh-CN" baseline="0" dirty="0"/>
                        <a:t> Idea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80%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20%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172595.1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5014.0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GB" altLang="zh-CN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Selected further supplier because the unit price is cheaper</a:t>
                      </a:r>
                      <a:endParaRPr lang="zh-CN" altLang="en-US" dirty="0"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/>
                        <a:t>Z1 only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172595.1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5014.0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/>
                        <a:t>Z2 only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0+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198438.7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4529.4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Selected Vernon</a:t>
                      </a:r>
                      <a:r>
                        <a:rPr lang="en-GB" altLang="zh-CN" baseline="0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GB" altLang="zh-CN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supplier because the CO2 emission</a:t>
                      </a:r>
                      <a:r>
                        <a:rPr lang="en-GB" altLang="zh-CN" baseline="0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is lower</a:t>
                      </a:r>
                      <a:endParaRPr lang="zh-CN" altLang="en-US" dirty="0"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/>
                        <a:t>Z1 Z2 cross point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35.6%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64.4%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The cross</a:t>
                      </a:r>
                      <a:r>
                        <a:rPr lang="en-GB" altLang="zh-CN" baseline="0" dirty="0"/>
                        <a:t> point of selecting Vernon or Kamloops supplier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807069" y="2822329"/>
            <a:ext cx="2060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Z=Z1*We1+Z2*We2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98939" y="131885"/>
            <a:ext cx="7469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800" dirty="0"/>
              <a:t>Optimize in terms of Z1, Z2 and weighted average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5321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215187"/>
              </p:ext>
            </p:extLst>
          </p:nvPr>
        </p:nvGraphicFramePr>
        <p:xfrm>
          <a:off x="633047" y="719666"/>
          <a:ext cx="982100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3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Z1 (CAD)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Z2 (CO2 kg)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B/C Rate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/>
                        <a:t>Total Benefit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dirty="0"/>
                        <a:t>198000 CAD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/>
                        <a:t>Factory@210 </a:t>
                      </a:r>
                      <a:r>
                        <a:rPr lang="en-GB" altLang="zh-CN" dirty="0" err="1"/>
                        <a:t>Lougheed</a:t>
                      </a:r>
                      <a:r>
                        <a:rPr lang="en-GB" altLang="zh-CN" dirty="0"/>
                        <a:t> Road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195202.63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5055.3915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101.4%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/>
                        <a:t>Factory@1465 Ellis Street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173589.91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5040.42425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114.1%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/>
                        <a:t>Factory@1505 Hardy Street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172595.1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5014.044375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114.7%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98939" y="131885"/>
            <a:ext cx="7220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800" dirty="0"/>
              <a:t>Cost Benefit analysis (assuming 0% interest rate)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9513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9C1B7F-1770-4A62-3802-CC9BBF83D953}"/>
              </a:ext>
            </a:extLst>
          </p:cNvPr>
          <p:cNvSpPr/>
          <p:nvPr/>
        </p:nvSpPr>
        <p:spPr>
          <a:xfrm>
            <a:off x="879791" y="3457487"/>
            <a:ext cx="7160028" cy="2460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98939" y="131885"/>
            <a:ext cx="879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800" dirty="0"/>
              <a:t>Cost Benefit analysis (currently </a:t>
            </a:r>
            <a:r>
              <a:rPr lang="en-GB" altLang="zh-CN" sz="2800" b="1" dirty="0">
                <a:solidFill>
                  <a:schemeClr val="accent2"/>
                </a:solidFill>
              </a:rPr>
              <a:t>3.874%</a:t>
            </a:r>
            <a:r>
              <a:rPr lang="en-GB" altLang="zh-CN" sz="2800" dirty="0"/>
              <a:t> one year bond rate)</a:t>
            </a:r>
            <a:endParaRPr lang="zh-CN" altLang="en-US" sz="28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2708031" y="4519247"/>
            <a:ext cx="52490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708031" y="4519247"/>
            <a:ext cx="0" cy="1257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3138854" y="3868616"/>
            <a:ext cx="0" cy="62425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3587262" y="3868616"/>
            <a:ext cx="0" cy="62425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991708" y="3868616"/>
            <a:ext cx="0" cy="62425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4413739" y="3868616"/>
            <a:ext cx="0" cy="62425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4800600" y="3868616"/>
            <a:ext cx="0" cy="62425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6919547" y="3868616"/>
            <a:ext cx="0" cy="62425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138854" y="4580793"/>
            <a:ext cx="0" cy="35169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587262" y="4580793"/>
            <a:ext cx="0" cy="35169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991708" y="4580793"/>
            <a:ext cx="0" cy="35169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413739" y="4580793"/>
            <a:ext cx="0" cy="35169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800600" y="4580793"/>
            <a:ext cx="0" cy="35169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734409" y="4581126"/>
            <a:ext cx="0" cy="35169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79791" y="4819727"/>
            <a:ext cx="1844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chemeClr val="accent1"/>
                </a:solidFill>
              </a:rPr>
              <a:t>Equipment Cost+</a:t>
            </a:r>
            <a:br>
              <a:rPr lang="en-GB" altLang="zh-CN" dirty="0">
                <a:solidFill>
                  <a:schemeClr val="accent1"/>
                </a:solidFill>
              </a:rPr>
            </a:br>
            <a:r>
              <a:rPr lang="en-GB" altLang="zh-CN" dirty="0">
                <a:solidFill>
                  <a:schemeClr val="accent1"/>
                </a:solidFill>
              </a:rPr>
              <a:t>Agreement Cost</a:t>
            </a:r>
          </a:p>
        </p:txBody>
      </p:sp>
      <p:sp>
        <p:nvSpPr>
          <p:cNvPr id="25" name="矩形 24"/>
          <p:cNvSpPr/>
          <p:nvPr/>
        </p:nvSpPr>
        <p:spPr>
          <a:xfrm>
            <a:off x="3158676" y="5022572"/>
            <a:ext cx="1641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>
                <a:solidFill>
                  <a:schemeClr val="accent2">
                    <a:lumMod val="75000"/>
                  </a:schemeClr>
                </a:solidFill>
              </a:rPr>
              <a:t>Cost per month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055299" y="3457487"/>
            <a:ext cx="1490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>
                <a:solidFill>
                  <a:schemeClr val="accent6">
                    <a:lumMod val="75000"/>
                  </a:schemeClr>
                </a:solidFill>
              </a:rPr>
              <a:t>Monthly sales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34526" y="395206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…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534526" y="454562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…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6515100" y="3868616"/>
            <a:ext cx="0" cy="62425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515100" y="4580793"/>
            <a:ext cx="0" cy="35169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488375" y="4176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0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925778" y="4176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1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340645" y="4176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2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6582807" y="41762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12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6178361" y="41762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11</a:t>
            </a:r>
            <a:endParaRPr lang="zh-CN" altLang="en-US" dirty="0"/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975370"/>
              </p:ext>
            </p:extLst>
          </p:nvPr>
        </p:nvGraphicFramePr>
        <p:xfrm>
          <a:off x="633047" y="719666"/>
          <a:ext cx="982100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7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38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Z1 (CAD)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B/C Rate (0%)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B/C Rate (3.874%)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/>
                        <a:t>Total Benefit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dirty="0"/>
                        <a:t>198000 CAD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dirty="0"/>
                        <a:t>198000 CAD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/>
                        <a:t>Factory@210 </a:t>
                      </a:r>
                      <a:r>
                        <a:rPr lang="en-GB" altLang="zh-CN" dirty="0" err="1"/>
                        <a:t>Lougheed</a:t>
                      </a:r>
                      <a:r>
                        <a:rPr lang="en-GB" altLang="zh-CN" dirty="0"/>
                        <a:t> Road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195202.63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101.4%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100.8%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/>
                        <a:t>Factory@1465 Ellis Street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173589.91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114.1%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112.4%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/>
                        <a:t>Factory@1505 Hardy Street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172595.1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114.7%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113.0%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08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More Assumptions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/>
              <a:t>assume downtown office is small, 600sqft, we can only hire 4 worker</a:t>
            </a:r>
          </a:p>
          <a:p>
            <a:r>
              <a:rPr lang="en-GB" altLang="zh-CN" dirty="0"/>
              <a:t>assume midtown office is larger, 800sqft, we can only hire 6 workers</a:t>
            </a:r>
          </a:p>
          <a:p>
            <a:r>
              <a:rPr lang="en-GB" altLang="zh-CN" dirty="0"/>
              <a:t>assume uptown office is small, 1700sqft, we can only hire 10 workers</a:t>
            </a:r>
          </a:p>
          <a:p>
            <a:r>
              <a:rPr lang="en-GB" altLang="zh-CN" dirty="0"/>
              <a:t>assume fixed equipment cost at the beginning is 5000CAD</a:t>
            </a:r>
          </a:p>
          <a:p>
            <a:r>
              <a:rPr lang="en-GB" altLang="zh-CN" dirty="0" err="1"/>
              <a:t>Labor</a:t>
            </a:r>
            <a:r>
              <a:rPr lang="en-GB" altLang="zh-CN" dirty="0"/>
              <a:t> cost not included</a:t>
            </a:r>
          </a:p>
        </p:txBody>
      </p:sp>
    </p:spTree>
    <p:extLst>
      <p:ext uri="{BB962C8B-B14F-4D97-AF65-F5344CB8AC3E}">
        <p14:creationId xmlns:p14="http://schemas.microsoft.com/office/powerpoint/2010/main" val="1910280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313</Words>
  <Application>Microsoft Office PowerPoint</Application>
  <PresentationFormat>Widescreen</PresentationFormat>
  <Paragraphs>103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  <vt:lpstr>PowerPoint Presentation</vt:lpstr>
      <vt:lpstr>More Assumptions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shadowdu@student.ubc.ca</cp:lastModifiedBy>
  <cp:revision>16</cp:revision>
  <dcterms:created xsi:type="dcterms:W3CDTF">2024-08-06T18:08:32Z</dcterms:created>
  <dcterms:modified xsi:type="dcterms:W3CDTF">2024-08-08T06:19:34Z</dcterms:modified>
</cp:coreProperties>
</file>