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8986-0527-DF5A-BB07-3B8A6A632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D191-CD76-9E62-362D-0E49CAFA0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EFB16-E574-02D4-16F4-C4C2FC9E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C56A-55D1-40E6-8D9E-AE3BA60BC620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8480-1D47-3241-B5C2-BDD054AC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C3919-1E4E-5BB0-8991-87A297BA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6EE0-88D7-4E0F-9E31-40523F245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2E47-95E2-862A-BA6A-996AE4B8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6A8B3-52D0-CABE-3B8F-3885E2BB0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452B8-B953-5314-781B-4667F89F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C56A-55D1-40E6-8D9E-AE3BA60BC620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75CC-59A6-EFDC-CF37-66D4C89D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43C13-CC0D-2256-779B-04B8D590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6EE0-88D7-4E0F-9E31-40523F245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7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4C7F8-91E5-CFEA-803F-2EE6C74EC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0BB9-21D5-99C0-6CDF-10A55CD7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F0E2-A531-0590-E5F4-7602532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C56A-55D1-40E6-8D9E-AE3BA60BC620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FDC2-52A9-ACC0-D76C-85D39355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4371-9321-FD80-D932-B0C2774D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6EE0-88D7-4E0F-9E31-40523F245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2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DC1C-0EE5-E542-C364-C1165D19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5CD4-F81C-243A-C9A5-4D9F3D0D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4937D-0BA4-3290-201B-73235882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C56A-55D1-40E6-8D9E-AE3BA60BC620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EAE4-DABB-D2F5-CD58-F1AAC949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4C7C-A97F-C7C4-7A05-3EAF5928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6EE0-88D7-4E0F-9E31-40523F245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5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1042-801D-B5F4-635B-732326A1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85CE1-00BB-F1A0-7FD6-4097500A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36B8F-400B-A3FE-1FE9-CE0FCCA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C56A-55D1-40E6-8D9E-AE3BA60BC620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13B16-8BB0-576A-18B6-E52C7420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738D-352C-9B3D-88F9-427BA042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6EE0-88D7-4E0F-9E31-40523F245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1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A671-E9B1-7CD8-A38C-59310E4E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0B83-CAE4-0EC4-8E2C-B79231F4B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934AF-1EBB-3083-C8D0-5696EEE40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06334-0549-969B-99FD-66826036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C56A-55D1-40E6-8D9E-AE3BA60BC620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5F7B0-1FB2-EABD-8730-8421AFB2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B8A8-7788-3230-A046-6108B31A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6EE0-88D7-4E0F-9E31-40523F245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0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A8D4-7FF6-9237-25D9-53E8660E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BED48-A1F2-1707-2E0E-505F96373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42109-51AF-93E4-659C-90988366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79F6A-5725-875D-2DBD-58A313E27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7EF76-6D98-33FA-CE41-CD3A8E862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12344-861B-355C-553C-494662B1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C56A-55D1-40E6-8D9E-AE3BA60BC620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E7ADD-1DB1-96E6-91EB-79C44D38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3CAFD-51E8-E8A0-F4A1-95A5D8A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6EE0-88D7-4E0F-9E31-40523F245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1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F560-7C36-84D4-13E8-85A0CEEC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91748-60E6-9D83-5A40-A6BD181D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C56A-55D1-40E6-8D9E-AE3BA60BC620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D963B-BD0A-669A-6FFE-43273971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70910-AD7D-740B-051D-D4A3D706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6EE0-88D7-4E0F-9E31-40523F245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3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C3803-B23B-281A-6A53-61942D85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C56A-55D1-40E6-8D9E-AE3BA60BC620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54963-8494-D956-D786-1A615DB7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78F02-CA7A-E6A4-6F37-43AFEE67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6EE0-88D7-4E0F-9E31-40523F245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5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26AE-18DE-0C77-9735-EA5AFBB9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B4CC-8B27-5A24-CA22-57BBA2E83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AD6D6-2311-4AE2-3EA1-702342DF4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32F60-092B-3116-5166-6388EC6D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C56A-55D1-40E6-8D9E-AE3BA60BC620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D0B85-3EA9-4020-A396-8AC4D40C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3A8F-9ADD-098A-90D3-B65F1F1E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6EE0-88D7-4E0F-9E31-40523F245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3AFC-CBA1-5560-3C51-13F685D3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299B1-F32F-3148-81DF-FF4218181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A21-686B-3D82-96D8-FE56CE394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A1FC0-4067-A10A-8C01-CCE005E1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C56A-55D1-40E6-8D9E-AE3BA60BC620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0A24-F3CA-F7AA-4FA5-1D553DB8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C658-5A7C-B180-36B1-F8C18FFE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6EE0-88D7-4E0F-9E31-40523F245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9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5848F-69E2-7E0D-2972-A5400BF4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63C4F-329F-B006-4A9F-E8791F33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E375-51A6-3DD3-B396-9DB673D10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EAC56A-55D1-40E6-8D9E-AE3BA60BC620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A539-6793-3E28-977E-12E134B5E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DA69-4C82-CEDB-18BF-66A134A82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66EE0-88D7-4E0F-9E31-40523F245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5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5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svg"/><Relationship Id="rId18" Type="http://schemas.openxmlformats.org/officeDocument/2006/relationships/image" Target="../media/image57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3.png"/><Relationship Id="rId17" Type="http://schemas.openxmlformats.org/officeDocument/2006/relationships/image" Target="../media/image56.png"/><Relationship Id="rId2" Type="http://schemas.openxmlformats.org/officeDocument/2006/relationships/image" Target="../media/image2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33.svg"/><Relationship Id="rId10" Type="http://schemas.openxmlformats.org/officeDocument/2006/relationships/image" Target="../media/image10.png"/><Relationship Id="rId19" Type="http://schemas.openxmlformats.org/officeDocument/2006/relationships/image" Target="../media/image58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svg"/><Relationship Id="rId18" Type="http://schemas.openxmlformats.org/officeDocument/2006/relationships/image" Target="../media/image63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3.png"/><Relationship Id="rId17" Type="http://schemas.openxmlformats.org/officeDocument/2006/relationships/image" Target="../media/image62.png"/><Relationship Id="rId2" Type="http://schemas.openxmlformats.org/officeDocument/2006/relationships/image" Target="../media/image2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60.png"/><Relationship Id="rId10" Type="http://schemas.openxmlformats.org/officeDocument/2006/relationships/image" Target="../media/image10.png"/><Relationship Id="rId19" Type="http://schemas.openxmlformats.org/officeDocument/2006/relationships/image" Target="../media/image64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.svg"/><Relationship Id="rId7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7.sv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4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20.png"/><Relationship Id="rId17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21.png"/><Relationship Id="rId10" Type="http://schemas.openxmlformats.org/officeDocument/2006/relationships/image" Target="../media/image10.png"/><Relationship Id="rId19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svg"/><Relationship Id="rId18" Type="http://schemas.openxmlformats.org/officeDocument/2006/relationships/image" Target="../media/image30.png"/><Relationship Id="rId3" Type="http://schemas.openxmlformats.org/officeDocument/2006/relationships/image" Target="../media/image3.svg"/><Relationship Id="rId21" Type="http://schemas.openxmlformats.org/officeDocument/2006/relationships/image" Target="../media/image33.svg"/><Relationship Id="rId7" Type="http://schemas.openxmlformats.org/officeDocument/2006/relationships/image" Target="../media/image7.svg"/><Relationship Id="rId12" Type="http://schemas.openxmlformats.org/officeDocument/2006/relationships/image" Target="../media/image13.png"/><Relationship Id="rId17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27.png"/><Relationship Id="rId10" Type="http://schemas.openxmlformats.org/officeDocument/2006/relationships/image" Target="../media/image10.png"/><Relationship Id="rId19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image" Target="../media/image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3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39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41.png"/><Relationship Id="rId17" Type="http://schemas.openxmlformats.org/officeDocument/2006/relationships/image" Target="../media/image44.png"/><Relationship Id="rId2" Type="http://schemas.openxmlformats.org/officeDocument/2006/relationships/image" Target="../media/image2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4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" Type="http://schemas.openxmlformats.org/officeDocument/2006/relationships/image" Target="../media/image2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4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78E1B6-C220-CD01-0E28-C6DB43C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284" y="345708"/>
            <a:ext cx="5182466" cy="5820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D598A-35F0-43C4-EB6A-4BE052C23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3CABD-B902-0090-0818-63F9F97A5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6450" y="3602038"/>
            <a:ext cx="4781550" cy="1655762"/>
          </a:xfrm>
        </p:spPr>
        <p:txBody>
          <a:bodyPr/>
          <a:lstStyle/>
          <a:p>
            <a:pPr algn="just"/>
            <a:r>
              <a:rPr lang="en-US" altLang="zh-CN" b="1" dirty="0"/>
              <a:t>Goal</a:t>
            </a:r>
            <a:r>
              <a:rPr lang="en-US" altLang="zh-CN" dirty="0"/>
              <a:t>: Select a proper location to start our wood chair factory, rather than parking lot H, by maximizing the supply 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3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uck with solid fill">
            <a:extLst>
              <a:ext uri="{FF2B5EF4-FFF2-40B4-BE49-F238E27FC236}">
                <a16:creationId xmlns:a16="http://schemas.microsoft.com/office/drawing/2014/main" id="{67EF5D8E-5EF0-C4EB-5461-18BA8429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149" y="1538086"/>
            <a:ext cx="914400" cy="914400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549" y="2916611"/>
            <a:ext cx="914400" cy="914400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C8550449-9532-DF04-0369-85AE36AD0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145" y="4416685"/>
            <a:ext cx="914400" cy="914400"/>
          </a:xfrm>
          <a:prstGeom prst="rect">
            <a:avLst/>
          </a:prstGeom>
        </p:spPr>
      </p:pic>
      <p:pic>
        <p:nvPicPr>
          <p:cNvPr id="11" name="Graphic 10" descr="Sustainability with solid fill">
            <a:extLst>
              <a:ext uri="{FF2B5EF4-FFF2-40B4-BE49-F238E27FC236}">
                <a16:creationId xmlns:a16="http://schemas.microsoft.com/office/drawing/2014/main" id="{9FC55BBB-C726-224F-E4C3-A3748FBB0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4283" y="3029759"/>
            <a:ext cx="914400" cy="914400"/>
          </a:xfrm>
          <a:prstGeom prst="rect">
            <a:avLst/>
          </a:prstGeom>
        </p:spPr>
      </p:pic>
      <p:pic>
        <p:nvPicPr>
          <p:cNvPr id="13" name="Graphic 12" descr="Garbage with solid fill">
            <a:extLst>
              <a:ext uri="{FF2B5EF4-FFF2-40B4-BE49-F238E27FC236}">
                <a16:creationId xmlns:a16="http://schemas.microsoft.com/office/drawing/2014/main" id="{DF2EBD32-088A-1017-1D42-BB9B8FFAA7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5224" y="1538086"/>
            <a:ext cx="914400" cy="9144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AE4064-3B58-4F1A-A23B-C2CCBCE7BFF3}"/>
              </a:ext>
            </a:extLst>
          </p:cNvPr>
          <p:cNvSpPr/>
          <p:nvPr/>
        </p:nvSpPr>
        <p:spPr>
          <a:xfrm>
            <a:off x="4844242" y="2403995"/>
            <a:ext cx="360218" cy="794327"/>
          </a:xfrm>
          <a:custGeom>
            <a:avLst/>
            <a:gdLst>
              <a:gd name="connsiteX0" fmla="*/ 0 w 360218"/>
              <a:gd name="connsiteY0" fmla="*/ 0 h 794327"/>
              <a:gd name="connsiteX1" fmla="*/ 138545 w 360218"/>
              <a:gd name="connsiteY1" fmla="*/ 535709 h 794327"/>
              <a:gd name="connsiteX2" fmla="*/ 360218 w 360218"/>
              <a:gd name="connsiteY2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218" h="794327" extrusionOk="0">
                <a:moveTo>
                  <a:pt x="0" y="0"/>
                </a:moveTo>
                <a:cubicBezTo>
                  <a:pt x="35468" y="216580"/>
                  <a:pt x="91203" y="418703"/>
                  <a:pt x="138545" y="535709"/>
                </a:cubicBezTo>
                <a:cubicBezTo>
                  <a:pt x="208248" y="653213"/>
                  <a:pt x="268213" y="736275"/>
                  <a:pt x="360218" y="79432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862218323">
                  <a:custGeom>
                    <a:avLst/>
                    <a:gdLst>
                      <a:gd name="connsiteX0" fmla="*/ 0 w 360218"/>
                      <a:gd name="connsiteY0" fmla="*/ 0 h 794327"/>
                      <a:gd name="connsiteX1" fmla="*/ 138545 w 360218"/>
                      <a:gd name="connsiteY1" fmla="*/ 535709 h 794327"/>
                      <a:gd name="connsiteX2" fmla="*/ 360218 w 360218"/>
                      <a:gd name="connsiteY2" fmla="*/ 794327 h 794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218" h="794327">
                        <a:moveTo>
                          <a:pt x="0" y="0"/>
                        </a:moveTo>
                        <a:cubicBezTo>
                          <a:pt x="39254" y="201660"/>
                          <a:pt x="78509" y="403321"/>
                          <a:pt x="138545" y="535709"/>
                        </a:cubicBezTo>
                        <a:cubicBezTo>
                          <a:pt x="198581" y="668097"/>
                          <a:pt x="279399" y="731212"/>
                          <a:pt x="360218" y="79432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2F2399-B03D-0021-5D85-F47625168A71}"/>
              </a:ext>
            </a:extLst>
          </p:cNvPr>
          <p:cNvSpPr/>
          <p:nvPr/>
        </p:nvSpPr>
        <p:spPr>
          <a:xfrm>
            <a:off x="5557911" y="3838694"/>
            <a:ext cx="276469" cy="601393"/>
          </a:xfrm>
          <a:custGeom>
            <a:avLst/>
            <a:gdLst>
              <a:gd name="connsiteX0" fmla="*/ 0 w 276469"/>
              <a:gd name="connsiteY0" fmla="*/ 0 h 601393"/>
              <a:gd name="connsiteX1" fmla="*/ 102561 w 276469"/>
              <a:gd name="connsiteY1" fmla="*/ 367517 h 601393"/>
              <a:gd name="connsiteX2" fmla="*/ 276469 w 276469"/>
              <a:gd name="connsiteY2" fmla="*/ 601393 h 6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69" h="601393" extrusionOk="0">
                <a:moveTo>
                  <a:pt x="0" y="0"/>
                </a:moveTo>
                <a:cubicBezTo>
                  <a:pt x="24601" y="131710"/>
                  <a:pt x="59294" y="251242"/>
                  <a:pt x="102561" y="367517"/>
                </a:cubicBezTo>
                <a:cubicBezTo>
                  <a:pt x="148859" y="463112"/>
                  <a:pt x="210671" y="541499"/>
                  <a:pt x="276469" y="60139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33589914">
                  <a:custGeom>
                    <a:avLst/>
                    <a:gdLst>
                      <a:gd name="connsiteX0" fmla="*/ 0 w 566928"/>
                      <a:gd name="connsiteY0" fmla="*/ 0 h 822960"/>
                      <a:gd name="connsiteX1" fmla="*/ 246888 w 566928"/>
                      <a:gd name="connsiteY1" fmla="*/ 466344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6928" h="822960">
                        <a:moveTo>
                          <a:pt x="0" y="0"/>
                        </a:moveTo>
                        <a:cubicBezTo>
                          <a:pt x="30480" y="192024"/>
                          <a:pt x="115824" y="365760"/>
                          <a:pt x="210312" y="502920"/>
                        </a:cubicBezTo>
                        <a:cubicBezTo>
                          <a:pt x="304800" y="640080"/>
                          <a:pt x="417576" y="749808"/>
                          <a:pt x="566928" y="82296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8A6835-04EF-4CE8-A334-78B1F91D3C59}"/>
              </a:ext>
            </a:extLst>
          </p:cNvPr>
          <p:cNvSpPr/>
          <p:nvPr/>
        </p:nvSpPr>
        <p:spPr>
          <a:xfrm>
            <a:off x="8006079" y="3944159"/>
            <a:ext cx="45719" cy="520619"/>
          </a:xfrm>
          <a:custGeom>
            <a:avLst/>
            <a:gdLst>
              <a:gd name="connsiteX0" fmla="*/ 0 w 45719"/>
              <a:gd name="connsiteY0" fmla="*/ 520619 h 520619"/>
              <a:gd name="connsiteX1" fmla="*/ 34489 w 45719"/>
              <a:gd name="connsiteY1" fmla="*/ 295806 h 520619"/>
              <a:gd name="connsiteX2" fmla="*/ 45719 w 45719"/>
              <a:gd name="connsiteY2" fmla="*/ 0 h 5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19" h="520619" extrusionOk="0">
                <a:moveTo>
                  <a:pt x="0" y="520619"/>
                </a:moveTo>
                <a:cubicBezTo>
                  <a:pt x="12381" y="455926"/>
                  <a:pt x="20525" y="376204"/>
                  <a:pt x="34489" y="295806"/>
                </a:cubicBezTo>
                <a:cubicBezTo>
                  <a:pt x="44278" y="210669"/>
                  <a:pt x="43776" y="107853"/>
                  <a:pt x="45719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879486049">
                  <a:custGeom>
                    <a:avLst/>
                    <a:gdLst>
                      <a:gd name="connsiteX0" fmla="*/ 0 w 521208"/>
                      <a:gd name="connsiteY0" fmla="*/ 804672 h 804672"/>
                      <a:gd name="connsiteX1" fmla="*/ 393192 w 521208"/>
                      <a:gd name="connsiteY1" fmla="*/ 457200 h 804672"/>
                      <a:gd name="connsiteX2" fmla="*/ 521208 w 521208"/>
                      <a:gd name="connsiteY2" fmla="*/ 0 h 804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1208" h="804672">
                        <a:moveTo>
                          <a:pt x="0" y="804672"/>
                        </a:moveTo>
                        <a:cubicBezTo>
                          <a:pt x="153162" y="697992"/>
                          <a:pt x="306324" y="591312"/>
                          <a:pt x="393192" y="457200"/>
                        </a:cubicBezTo>
                        <a:cubicBezTo>
                          <a:pt x="480060" y="323088"/>
                          <a:pt x="500634" y="161544"/>
                          <a:pt x="521208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43DFBE-1001-BC43-A360-5718BA942229}"/>
              </a:ext>
            </a:extLst>
          </p:cNvPr>
          <p:cNvSpPr/>
          <p:nvPr/>
        </p:nvSpPr>
        <p:spPr>
          <a:xfrm>
            <a:off x="8217916" y="2171700"/>
            <a:ext cx="822960" cy="850392"/>
          </a:xfrm>
          <a:custGeom>
            <a:avLst/>
            <a:gdLst>
              <a:gd name="connsiteX0" fmla="*/ 0 w 822960"/>
              <a:gd name="connsiteY0" fmla="*/ 850392 h 850392"/>
              <a:gd name="connsiteX1" fmla="*/ 283464 w 822960"/>
              <a:gd name="connsiteY1" fmla="*/ 310896 h 850392"/>
              <a:gd name="connsiteX2" fmla="*/ 822960 w 822960"/>
              <a:gd name="connsiteY2" fmla="*/ 0 h 85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850392" extrusionOk="0">
                <a:moveTo>
                  <a:pt x="0" y="850392"/>
                </a:moveTo>
                <a:cubicBezTo>
                  <a:pt x="55735" y="670496"/>
                  <a:pt x="177085" y="462525"/>
                  <a:pt x="283464" y="310896"/>
                </a:cubicBezTo>
                <a:cubicBezTo>
                  <a:pt x="381252" y="150927"/>
                  <a:pt x="620983" y="76210"/>
                  <a:pt x="8229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591628020">
                  <a:custGeom>
                    <a:avLst/>
                    <a:gdLst>
                      <a:gd name="connsiteX0" fmla="*/ 0 w 822960"/>
                      <a:gd name="connsiteY0" fmla="*/ 850392 h 850392"/>
                      <a:gd name="connsiteX1" fmla="*/ 283464 w 822960"/>
                      <a:gd name="connsiteY1" fmla="*/ 310896 h 850392"/>
                      <a:gd name="connsiteX2" fmla="*/ 822960 w 822960"/>
                      <a:gd name="connsiteY2" fmla="*/ 0 h 850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2960" h="850392">
                        <a:moveTo>
                          <a:pt x="0" y="850392"/>
                        </a:moveTo>
                        <a:cubicBezTo>
                          <a:pt x="73152" y="651510"/>
                          <a:pt x="146304" y="452628"/>
                          <a:pt x="283464" y="310896"/>
                        </a:cubicBezTo>
                        <a:cubicBezTo>
                          <a:pt x="420624" y="169164"/>
                          <a:pt x="621792" y="84582"/>
                          <a:pt x="82296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1EE39-5348-EA65-920A-8EC72FA5E5BB}"/>
              </a:ext>
            </a:extLst>
          </p:cNvPr>
          <p:cNvSpPr/>
          <p:nvPr/>
        </p:nvSpPr>
        <p:spPr>
          <a:xfrm>
            <a:off x="5904484" y="2509140"/>
            <a:ext cx="1764792" cy="531240"/>
          </a:xfrm>
          <a:custGeom>
            <a:avLst/>
            <a:gdLst>
              <a:gd name="connsiteX0" fmla="*/ 1764792 w 1764792"/>
              <a:gd name="connsiteY0" fmla="*/ 430656 h 531240"/>
              <a:gd name="connsiteX1" fmla="*/ 832104 w 1764792"/>
              <a:gd name="connsiteY1" fmla="*/ 888 h 531240"/>
              <a:gd name="connsiteX2" fmla="*/ 0 w 1764792"/>
              <a:gd name="connsiteY2" fmla="*/ 531240 h 5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92" h="531240" extrusionOk="0">
                <a:moveTo>
                  <a:pt x="1764792" y="430656"/>
                </a:moveTo>
                <a:cubicBezTo>
                  <a:pt x="1462845" y="231702"/>
                  <a:pt x="1133105" y="-45017"/>
                  <a:pt x="832104" y="888"/>
                </a:cubicBezTo>
                <a:cubicBezTo>
                  <a:pt x="531036" y="25742"/>
                  <a:pt x="206623" y="314570"/>
                  <a:pt x="0" y="5312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4EF1C-57DA-F756-9E5D-B68EAEEB6772}"/>
              </a:ext>
            </a:extLst>
          </p:cNvPr>
          <p:cNvSpPr txBox="1"/>
          <p:nvPr/>
        </p:nvSpPr>
        <p:spPr>
          <a:xfrm>
            <a:off x="3929378" y="119835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1..s..S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CA263-D9C3-AB90-4068-8BD8C3E8E20B}"/>
              </a:ext>
            </a:extLst>
          </p:cNvPr>
          <p:cNvSpPr txBox="1"/>
          <p:nvPr/>
        </p:nvSpPr>
        <p:spPr>
          <a:xfrm>
            <a:off x="3798764" y="36463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1..f..F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0C8EB-3EA8-15C7-4487-B6DC106B1939}"/>
              </a:ext>
            </a:extLst>
          </p:cNvPr>
          <p:cNvSpPr txBox="1"/>
          <p:nvPr/>
        </p:nvSpPr>
        <p:spPr>
          <a:xfrm>
            <a:off x="5013852" y="533108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Distributor 1..d..D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B0F08-A9EA-66D7-5D1F-24CC8CDD6A3A}"/>
              </a:ext>
            </a:extLst>
          </p:cNvPr>
          <p:cNvSpPr txBox="1"/>
          <p:nvPr/>
        </p:nvSpPr>
        <p:spPr>
          <a:xfrm>
            <a:off x="8394684" y="3566635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 Center 1..r..R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Graphic 25" descr="Dog House with solid fill">
            <a:extLst>
              <a:ext uri="{FF2B5EF4-FFF2-40B4-BE49-F238E27FC236}">
                <a16:creationId xmlns:a16="http://schemas.microsoft.com/office/drawing/2014/main" id="{56675A24-461D-BAD4-32BD-CD9523283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4283" y="444766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9FF8E5-DBA2-9911-8D24-4E2B44DC1040}"/>
              </a:ext>
            </a:extLst>
          </p:cNvPr>
          <p:cNvSpPr txBox="1"/>
          <p:nvPr/>
        </p:nvSpPr>
        <p:spPr>
          <a:xfrm>
            <a:off x="7526564" y="533108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1..m..M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A40CA9-7789-87D4-515E-008CCE613D1A}"/>
              </a:ext>
            </a:extLst>
          </p:cNvPr>
          <p:cNvSpPr/>
          <p:nvPr/>
        </p:nvSpPr>
        <p:spPr>
          <a:xfrm rot="10625706">
            <a:off x="6736222" y="5025648"/>
            <a:ext cx="703040" cy="216010"/>
          </a:xfrm>
          <a:custGeom>
            <a:avLst/>
            <a:gdLst>
              <a:gd name="connsiteX0" fmla="*/ 703040 w 703040"/>
              <a:gd name="connsiteY0" fmla="*/ 175111 h 216010"/>
              <a:gd name="connsiteX1" fmla="*/ 331485 w 703040"/>
              <a:gd name="connsiteY1" fmla="*/ 361 h 216010"/>
              <a:gd name="connsiteX2" fmla="*/ 0 w 703040"/>
              <a:gd name="connsiteY2" fmla="*/ 216010 h 2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040" h="216010" extrusionOk="0">
                <a:moveTo>
                  <a:pt x="703040" y="175111"/>
                </a:moveTo>
                <a:cubicBezTo>
                  <a:pt x="583348" y="94846"/>
                  <a:pt x="451523" y="-18610"/>
                  <a:pt x="331485" y="361"/>
                </a:cubicBezTo>
                <a:cubicBezTo>
                  <a:pt x="206484" y="16307"/>
                  <a:pt x="85389" y="125597"/>
                  <a:pt x="0" y="21601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9183DD-AEAD-2FB5-088E-0DEA5F36A5D5}"/>
              </a:ext>
            </a:extLst>
          </p:cNvPr>
          <p:cNvSpPr txBox="1"/>
          <p:nvPr/>
        </p:nvSpPr>
        <p:spPr>
          <a:xfrm>
            <a:off x="9005224" y="124227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Landfill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16BF72-6FA5-2C30-F87E-84CAFD413BF6}"/>
              </a:ext>
            </a:extLst>
          </p:cNvPr>
          <p:cNvSpPr txBox="1"/>
          <p:nvPr/>
        </p:nvSpPr>
        <p:spPr>
          <a:xfrm>
            <a:off x="635000" y="423084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Recycle Cost Saving and Disposal Cost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FAEFE2-C604-8435-4904-937839CB6CAC}"/>
                  </a:ext>
                </a:extLst>
              </p:cNvPr>
              <p:cNvSpPr txBox="1"/>
              <p:nvPr/>
            </p:nvSpPr>
            <p:spPr>
              <a:xfrm>
                <a:off x="6641929" y="2160390"/>
                <a:ext cx="437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FAEFE2-C604-8435-4904-937839CB6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29" y="2160390"/>
                <a:ext cx="437877" cy="276999"/>
              </a:xfrm>
              <a:prstGeom prst="rect">
                <a:avLst/>
              </a:prstGeom>
              <a:blipFill>
                <a:blip r:embed="rId14"/>
                <a:stretch>
                  <a:fillRect l="-2817" r="-1408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37A9B2-6ED4-0D4D-FC08-C6AE36F14D54}"/>
                  </a:ext>
                </a:extLst>
              </p:cNvPr>
              <p:cNvSpPr txBox="1"/>
              <p:nvPr/>
            </p:nvSpPr>
            <p:spPr>
              <a:xfrm>
                <a:off x="8394683" y="1842002"/>
                <a:ext cx="224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37A9B2-6ED4-0D4D-FC08-C6AE36F14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683" y="1842002"/>
                <a:ext cx="224741" cy="276999"/>
              </a:xfrm>
              <a:prstGeom prst="rect">
                <a:avLst/>
              </a:prstGeom>
              <a:blipFill>
                <a:blip r:embed="rId15"/>
                <a:stretch>
                  <a:fillRect l="-32432" r="-29730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72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uck with solid fill">
            <a:extLst>
              <a:ext uri="{FF2B5EF4-FFF2-40B4-BE49-F238E27FC236}">
                <a16:creationId xmlns:a16="http://schemas.microsoft.com/office/drawing/2014/main" id="{67EF5D8E-5EF0-C4EB-5461-18BA8429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149" y="1538086"/>
            <a:ext cx="914400" cy="914400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549" y="2916611"/>
            <a:ext cx="914400" cy="914400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C8550449-9532-DF04-0369-85AE36AD0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145" y="4416685"/>
            <a:ext cx="914400" cy="914400"/>
          </a:xfrm>
          <a:prstGeom prst="rect">
            <a:avLst/>
          </a:prstGeom>
        </p:spPr>
      </p:pic>
      <p:pic>
        <p:nvPicPr>
          <p:cNvPr id="11" name="Graphic 10" descr="Sustainability with solid fill">
            <a:extLst>
              <a:ext uri="{FF2B5EF4-FFF2-40B4-BE49-F238E27FC236}">
                <a16:creationId xmlns:a16="http://schemas.microsoft.com/office/drawing/2014/main" id="{9FC55BBB-C726-224F-E4C3-A3748FBB0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4283" y="3029759"/>
            <a:ext cx="914400" cy="914400"/>
          </a:xfrm>
          <a:prstGeom prst="rect">
            <a:avLst/>
          </a:prstGeom>
        </p:spPr>
      </p:pic>
      <p:pic>
        <p:nvPicPr>
          <p:cNvPr id="13" name="Graphic 12" descr="Garbage with solid fill">
            <a:extLst>
              <a:ext uri="{FF2B5EF4-FFF2-40B4-BE49-F238E27FC236}">
                <a16:creationId xmlns:a16="http://schemas.microsoft.com/office/drawing/2014/main" id="{DF2EBD32-088A-1017-1D42-BB9B8FFAA7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5224" y="1538086"/>
            <a:ext cx="914400" cy="9144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AE4064-3B58-4F1A-A23B-C2CCBCE7BFF3}"/>
              </a:ext>
            </a:extLst>
          </p:cNvPr>
          <p:cNvSpPr/>
          <p:nvPr/>
        </p:nvSpPr>
        <p:spPr>
          <a:xfrm>
            <a:off x="4844242" y="2403995"/>
            <a:ext cx="360218" cy="794327"/>
          </a:xfrm>
          <a:custGeom>
            <a:avLst/>
            <a:gdLst>
              <a:gd name="connsiteX0" fmla="*/ 0 w 360218"/>
              <a:gd name="connsiteY0" fmla="*/ 0 h 794327"/>
              <a:gd name="connsiteX1" fmla="*/ 138545 w 360218"/>
              <a:gd name="connsiteY1" fmla="*/ 535709 h 794327"/>
              <a:gd name="connsiteX2" fmla="*/ 360218 w 360218"/>
              <a:gd name="connsiteY2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218" h="794327" extrusionOk="0">
                <a:moveTo>
                  <a:pt x="0" y="0"/>
                </a:moveTo>
                <a:cubicBezTo>
                  <a:pt x="35468" y="216580"/>
                  <a:pt x="91203" y="418703"/>
                  <a:pt x="138545" y="535709"/>
                </a:cubicBezTo>
                <a:cubicBezTo>
                  <a:pt x="208248" y="653213"/>
                  <a:pt x="268213" y="736275"/>
                  <a:pt x="360218" y="79432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862218323">
                  <a:custGeom>
                    <a:avLst/>
                    <a:gdLst>
                      <a:gd name="connsiteX0" fmla="*/ 0 w 360218"/>
                      <a:gd name="connsiteY0" fmla="*/ 0 h 794327"/>
                      <a:gd name="connsiteX1" fmla="*/ 138545 w 360218"/>
                      <a:gd name="connsiteY1" fmla="*/ 535709 h 794327"/>
                      <a:gd name="connsiteX2" fmla="*/ 360218 w 360218"/>
                      <a:gd name="connsiteY2" fmla="*/ 794327 h 794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218" h="794327">
                        <a:moveTo>
                          <a:pt x="0" y="0"/>
                        </a:moveTo>
                        <a:cubicBezTo>
                          <a:pt x="39254" y="201660"/>
                          <a:pt x="78509" y="403321"/>
                          <a:pt x="138545" y="535709"/>
                        </a:cubicBezTo>
                        <a:cubicBezTo>
                          <a:pt x="198581" y="668097"/>
                          <a:pt x="279399" y="731212"/>
                          <a:pt x="360218" y="79432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2F2399-B03D-0021-5D85-F47625168A71}"/>
              </a:ext>
            </a:extLst>
          </p:cNvPr>
          <p:cNvSpPr/>
          <p:nvPr/>
        </p:nvSpPr>
        <p:spPr>
          <a:xfrm>
            <a:off x="5557911" y="3838694"/>
            <a:ext cx="276469" cy="601393"/>
          </a:xfrm>
          <a:custGeom>
            <a:avLst/>
            <a:gdLst>
              <a:gd name="connsiteX0" fmla="*/ 0 w 276469"/>
              <a:gd name="connsiteY0" fmla="*/ 0 h 601393"/>
              <a:gd name="connsiteX1" fmla="*/ 102561 w 276469"/>
              <a:gd name="connsiteY1" fmla="*/ 367517 h 601393"/>
              <a:gd name="connsiteX2" fmla="*/ 276469 w 276469"/>
              <a:gd name="connsiteY2" fmla="*/ 601393 h 6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69" h="601393" extrusionOk="0">
                <a:moveTo>
                  <a:pt x="0" y="0"/>
                </a:moveTo>
                <a:cubicBezTo>
                  <a:pt x="24601" y="131710"/>
                  <a:pt x="59294" y="251242"/>
                  <a:pt x="102561" y="367517"/>
                </a:cubicBezTo>
                <a:cubicBezTo>
                  <a:pt x="148859" y="463112"/>
                  <a:pt x="210671" y="541499"/>
                  <a:pt x="276469" y="60139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33589914">
                  <a:custGeom>
                    <a:avLst/>
                    <a:gdLst>
                      <a:gd name="connsiteX0" fmla="*/ 0 w 566928"/>
                      <a:gd name="connsiteY0" fmla="*/ 0 h 822960"/>
                      <a:gd name="connsiteX1" fmla="*/ 246888 w 566928"/>
                      <a:gd name="connsiteY1" fmla="*/ 466344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6928" h="822960">
                        <a:moveTo>
                          <a:pt x="0" y="0"/>
                        </a:moveTo>
                        <a:cubicBezTo>
                          <a:pt x="30480" y="192024"/>
                          <a:pt x="115824" y="365760"/>
                          <a:pt x="210312" y="502920"/>
                        </a:cubicBezTo>
                        <a:cubicBezTo>
                          <a:pt x="304800" y="640080"/>
                          <a:pt x="417576" y="749808"/>
                          <a:pt x="566928" y="82296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8A6835-04EF-4CE8-A334-78B1F91D3C59}"/>
              </a:ext>
            </a:extLst>
          </p:cNvPr>
          <p:cNvSpPr/>
          <p:nvPr/>
        </p:nvSpPr>
        <p:spPr>
          <a:xfrm>
            <a:off x="8006079" y="3944159"/>
            <a:ext cx="45719" cy="520619"/>
          </a:xfrm>
          <a:custGeom>
            <a:avLst/>
            <a:gdLst>
              <a:gd name="connsiteX0" fmla="*/ 0 w 45719"/>
              <a:gd name="connsiteY0" fmla="*/ 520619 h 520619"/>
              <a:gd name="connsiteX1" fmla="*/ 34489 w 45719"/>
              <a:gd name="connsiteY1" fmla="*/ 295806 h 520619"/>
              <a:gd name="connsiteX2" fmla="*/ 45719 w 45719"/>
              <a:gd name="connsiteY2" fmla="*/ 0 h 5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19" h="520619" extrusionOk="0">
                <a:moveTo>
                  <a:pt x="0" y="520619"/>
                </a:moveTo>
                <a:cubicBezTo>
                  <a:pt x="12381" y="455926"/>
                  <a:pt x="20525" y="376204"/>
                  <a:pt x="34489" y="295806"/>
                </a:cubicBezTo>
                <a:cubicBezTo>
                  <a:pt x="44278" y="210669"/>
                  <a:pt x="43776" y="107853"/>
                  <a:pt x="45719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879486049">
                  <a:custGeom>
                    <a:avLst/>
                    <a:gdLst>
                      <a:gd name="connsiteX0" fmla="*/ 0 w 521208"/>
                      <a:gd name="connsiteY0" fmla="*/ 804672 h 804672"/>
                      <a:gd name="connsiteX1" fmla="*/ 393192 w 521208"/>
                      <a:gd name="connsiteY1" fmla="*/ 457200 h 804672"/>
                      <a:gd name="connsiteX2" fmla="*/ 521208 w 521208"/>
                      <a:gd name="connsiteY2" fmla="*/ 0 h 804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1208" h="804672">
                        <a:moveTo>
                          <a:pt x="0" y="804672"/>
                        </a:moveTo>
                        <a:cubicBezTo>
                          <a:pt x="153162" y="697992"/>
                          <a:pt x="306324" y="591312"/>
                          <a:pt x="393192" y="457200"/>
                        </a:cubicBezTo>
                        <a:cubicBezTo>
                          <a:pt x="480060" y="323088"/>
                          <a:pt x="500634" y="161544"/>
                          <a:pt x="521208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43DFBE-1001-BC43-A360-5718BA942229}"/>
              </a:ext>
            </a:extLst>
          </p:cNvPr>
          <p:cNvSpPr/>
          <p:nvPr/>
        </p:nvSpPr>
        <p:spPr>
          <a:xfrm>
            <a:off x="8217916" y="2171700"/>
            <a:ext cx="822960" cy="850392"/>
          </a:xfrm>
          <a:custGeom>
            <a:avLst/>
            <a:gdLst>
              <a:gd name="connsiteX0" fmla="*/ 0 w 822960"/>
              <a:gd name="connsiteY0" fmla="*/ 850392 h 850392"/>
              <a:gd name="connsiteX1" fmla="*/ 283464 w 822960"/>
              <a:gd name="connsiteY1" fmla="*/ 310896 h 850392"/>
              <a:gd name="connsiteX2" fmla="*/ 822960 w 822960"/>
              <a:gd name="connsiteY2" fmla="*/ 0 h 85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850392" extrusionOk="0">
                <a:moveTo>
                  <a:pt x="0" y="850392"/>
                </a:moveTo>
                <a:cubicBezTo>
                  <a:pt x="55735" y="670496"/>
                  <a:pt x="177085" y="462525"/>
                  <a:pt x="283464" y="310896"/>
                </a:cubicBezTo>
                <a:cubicBezTo>
                  <a:pt x="381252" y="150927"/>
                  <a:pt x="620983" y="76210"/>
                  <a:pt x="8229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591628020">
                  <a:custGeom>
                    <a:avLst/>
                    <a:gdLst>
                      <a:gd name="connsiteX0" fmla="*/ 0 w 822960"/>
                      <a:gd name="connsiteY0" fmla="*/ 850392 h 850392"/>
                      <a:gd name="connsiteX1" fmla="*/ 283464 w 822960"/>
                      <a:gd name="connsiteY1" fmla="*/ 310896 h 850392"/>
                      <a:gd name="connsiteX2" fmla="*/ 822960 w 822960"/>
                      <a:gd name="connsiteY2" fmla="*/ 0 h 850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2960" h="850392">
                        <a:moveTo>
                          <a:pt x="0" y="850392"/>
                        </a:moveTo>
                        <a:cubicBezTo>
                          <a:pt x="73152" y="651510"/>
                          <a:pt x="146304" y="452628"/>
                          <a:pt x="283464" y="310896"/>
                        </a:cubicBezTo>
                        <a:cubicBezTo>
                          <a:pt x="420624" y="169164"/>
                          <a:pt x="621792" y="84582"/>
                          <a:pt x="82296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1EE39-5348-EA65-920A-8EC72FA5E5BB}"/>
              </a:ext>
            </a:extLst>
          </p:cNvPr>
          <p:cNvSpPr/>
          <p:nvPr/>
        </p:nvSpPr>
        <p:spPr>
          <a:xfrm>
            <a:off x="5904484" y="2509140"/>
            <a:ext cx="1764792" cy="531240"/>
          </a:xfrm>
          <a:custGeom>
            <a:avLst/>
            <a:gdLst>
              <a:gd name="connsiteX0" fmla="*/ 1764792 w 1764792"/>
              <a:gd name="connsiteY0" fmla="*/ 430656 h 531240"/>
              <a:gd name="connsiteX1" fmla="*/ 832104 w 1764792"/>
              <a:gd name="connsiteY1" fmla="*/ 888 h 531240"/>
              <a:gd name="connsiteX2" fmla="*/ 0 w 1764792"/>
              <a:gd name="connsiteY2" fmla="*/ 531240 h 5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92" h="531240" extrusionOk="0">
                <a:moveTo>
                  <a:pt x="1764792" y="430656"/>
                </a:moveTo>
                <a:cubicBezTo>
                  <a:pt x="1462845" y="231702"/>
                  <a:pt x="1133105" y="-45017"/>
                  <a:pt x="832104" y="888"/>
                </a:cubicBezTo>
                <a:cubicBezTo>
                  <a:pt x="531036" y="25742"/>
                  <a:pt x="206623" y="314570"/>
                  <a:pt x="0" y="5312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CA263-D9C3-AB90-4068-8BD8C3E8E20B}"/>
              </a:ext>
            </a:extLst>
          </p:cNvPr>
          <p:cNvSpPr txBox="1"/>
          <p:nvPr/>
        </p:nvSpPr>
        <p:spPr>
          <a:xfrm>
            <a:off x="3798764" y="36463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1..f..F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Graphic 25" descr="Dog House with solid fill">
            <a:extLst>
              <a:ext uri="{FF2B5EF4-FFF2-40B4-BE49-F238E27FC236}">
                <a16:creationId xmlns:a16="http://schemas.microsoft.com/office/drawing/2014/main" id="{56675A24-461D-BAD4-32BD-CD9523283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4283" y="4447662"/>
            <a:ext cx="914400" cy="91440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A40CA9-7789-87D4-515E-008CCE613D1A}"/>
              </a:ext>
            </a:extLst>
          </p:cNvPr>
          <p:cNvSpPr/>
          <p:nvPr/>
        </p:nvSpPr>
        <p:spPr>
          <a:xfrm rot="10625706">
            <a:off x="6736222" y="5025648"/>
            <a:ext cx="703040" cy="216010"/>
          </a:xfrm>
          <a:custGeom>
            <a:avLst/>
            <a:gdLst>
              <a:gd name="connsiteX0" fmla="*/ 703040 w 703040"/>
              <a:gd name="connsiteY0" fmla="*/ 175111 h 216010"/>
              <a:gd name="connsiteX1" fmla="*/ 331485 w 703040"/>
              <a:gd name="connsiteY1" fmla="*/ 361 h 216010"/>
              <a:gd name="connsiteX2" fmla="*/ 0 w 703040"/>
              <a:gd name="connsiteY2" fmla="*/ 216010 h 2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040" h="216010" extrusionOk="0">
                <a:moveTo>
                  <a:pt x="703040" y="175111"/>
                </a:moveTo>
                <a:cubicBezTo>
                  <a:pt x="583348" y="94846"/>
                  <a:pt x="451523" y="-18610"/>
                  <a:pt x="331485" y="361"/>
                </a:cubicBezTo>
                <a:cubicBezTo>
                  <a:pt x="206484" y="16307"/>
                  <a:pt x="85389" y="125597"/>
                  <a:pt x="0" y="21601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16BF72-6FA5-2C30-F87E-84CAFD413BF6}"/>
              </a:ext>
            </a:extLst>
          </p:cNvPr>
          <p:cNvSpPr txBox="1"/>
          <p:nvPr/>
        </p:nvSpPr>
        <p:spPr>
          <a:xfrm>
            <a:off x="635000" y="423084"/>
            <a:ext cx="485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Additional Constrains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A66A51-AE50-1DC1-52CF-1CD5E632AD91}"/>
                  </a:ext>
                </a:extLst>
              </p:cNvPr>
              <p:cNvSpPr txBox="1"/>
              <p:nvPr/>
            </p:nvSpPr>
            <p:spPr>
              <a:xfrm>
                <a:off x="4566927" y="3335909"/>
                <a:ext cx="43172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A66A51-AE50-1DC1-52CF-1CD5E632A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927" y="3335909"/>
                <a:ext cx="431721" cy="299249"/>
              </a:xfrm>
              <a:prstGeom prst="rect">
                <a:avLst/>
              </a:prstGeom>
              <a:blipFill>
                <a:blip r:embed="rId14"/>
                <a:stretch>
                  <a:fillRect l="-11268" r="-845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2663F6E-91E9-AE1D-273B-9E0BDF29B602}"/>
              </a:ext>
            </a:extLst>
          </p:cNvPr>
          <p:cNvSpPr txBox="1"/>
          <p:nvPr/>
        </p:nvSpPr>
        <p:spPr>
          <a:xfrm>
            <a:off x="678367" y="5209536"/>
            <a:ext cx="4046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select only one location for factory.</a:t>
            </a:r>
          </a:p>
          <a:p>
            <a:r>
              <a:rPr lang="en-US" altLang="zh-CN" dirty="0"/>
              <a:t>That is: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BEF1FF-C115-27CC-3B45-F4D470DE9D6C}"/>
                  </a:ext>
                </a:extLst>
              </p:cNvPr>
              <p:cNvSpPr txBox="1"/>
              <p:nvPr/>
            </p:nvSpPr>
            <p:spPr>
              <a:xfrm>
                <a:off x="1719610" y="5731454"/>
                <a:ext cx="120577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BEF1FF-C115-27CC-3B45-F4D470DE9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10" y="5731454"/>
                <a:ext cx="1205779" cy="7034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34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uck with solid fill">
            <a:extLst>
              <a:ext uri="{FF2B5EF4-FFF2-40B4-BE49-F238E27FC236}">
                <a16:creationId xmlns:a16="http://schemas.microsoft.com/office/drawing/2014/main" id="{67EF5D8E-5EF0-C4EB-5461-18BA8429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149" y="1538086"/>
            <a:ext cx="914400" cy="914400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549" y="2916611"/>
            <a:ext cx="914400" cy="914400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C8550449-9532-DF04-0369-85AE36AD0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145" y="4416685"/>
            <a:ext cx="914400" cy="914400"/>
          </a:xfrm>
          <a:prstGeom prst="rect">
            <a:avLst/>
          </a:prstGeom>
        </p:spPr>
      </p:pic>
      <p:pic>
        <p:nvPicPr>
          <p:cNvPr id="11" name="Graphic 10" descr="Sustainability with solid fill">
            <a:extLst>
              <a:ext uri="{FF2B5EF4-FFF2-40B4-BE49-F238E27FC236}">
                <a16:creationId xmlns:a16="http://schemas.microsoft.com/office/drawing/2014/main" id="{9FC55BBB-C726-224F-E4C3-A3748FBB0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4283" y="3029759"/>
            <a:ext cx="914400" cy="914400"/>
          </a:xfrm>
          <a:prstGeom prst="rect">
            <a:avLst/>
          </a:prstGeom>
        </p:spPr>
      </p:pic>
      <p:pic>
        <p:nvPicPr>
          <p:cNvPr id="13" name="Graphic 12" descr="Garbage with solid fill">
            <a:extLst>
              <a:ext uri="{FF2B5EF4-FFF2-40B4-BE49-F238E27FC236}">
                <a16:creationId xmlns:a16="http://schemas.microsoft.com/office/drawing/2014/main" id="{DF2EBD32-088A-1017-1D42-BB9B8FFAA7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5224" y="1538086"/>
            <a:ext cx="914400" cy="9144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AE4064-3B58-4F1A-A23B-C2CCBCE7BFF3}"/>
              </a:ext>
            </a:extLst>
          </p:cNvPr>
          <p:cNvSpPr/>
          <p:nvPr/>
        </p:nvSpPr>
        <p:spPr>
          <a:xfrm>
            <a:off x="4844242" y="2403995"/>
            <a:ext cx="360218" cy="794327"/>
          </a:xfrm>
          <a:custGeom>
            <a:avLst/>
            <a:gdLst>
              <a:gd name="connsiteX0" fmla="*/ 0 w 360218"/>
              <a:gd name="connsiteY0" fmla="*/ 0 h 794327"/>
              <a:gd name="connsiteX1" fmla="*/ 138545 w 360218"/>
              <a:gd name="connsiteY1" fmla="*/ 535709 h 794327"/>
              <a:gd name="connsiteX2" fmla="*/ 360218 w 360218"/>
              <a:gd name="connsiteY2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218" h="794327" extrusionOk="0">
                <a:moveTo>
                  <a:pt x="0" y="0"/>
                </a:moveTo>
                <a:cubicBezTo>
                  <a:pt x="35468" y="216580"/>
                  <a:pt x="91203" y="418703"/>
                  <a:pt x="138545" y="535709"/>
                </a:cubicBezTo>
                <a:cubicBezTo>
                  <a:pt x="208248" y="653213"/>
                  <a:pt x="268213" y="736275"/>
                  <a:pt x="360218" y="79432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862218323">
                  <a:custGeom>
                    <a:avLst/>
                    <a:gdLst>
                      <a:gd name="connsiteX0" fmla="*/ 0 w 360218"/>
                      <a:gd name="connsiteY0" fmla="*/ 0 h 794327"/>
                      <a:gd name="connsiteX1" fmla="*/ 138545 w 360218"/>
                      <a:gd name="connsiteY1" fmla="*/ 535709 h 794327"/>
                      <a:gd name="connsiteX2" fmla="*/ 360218 w 360218"/>
                      <a:gd name="connsiteY2" fmla="*/ 794327 h 794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218" h="794327">
                        <a:moveTo>
                          <a:pt x="0" y="0"/>
                        </a:moveTo>
                        <a:cubicBezTo>
                          <a:pt x="39254" y="201660"/>
                          <a:pt x="78509" y="403321"/>
                          <a:pt x="138545" y="535709"/>
                        </a:cubicBezTo>
                        <a:cubicBezTo>
                          <a:pt x="198581" y="668097"/>
                          <a:pt x="279399" y="731212"/>
                          <a:pt x="360218" y="79432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2F2399-B03D-0021-5D85-F47625168A71}"/>
              </a:ext>
            </a:extLst>
          </p:cNvPr>
          <p:cNvSpPr/>
          <p:nvPr/>
        </p:nvSpPr>
        <p:spPr>
          <a:xfrm>
            <a:off x="5557911" y="3838694"/>
            <a:ext cx="276469" cy="601393"/>
          </a:xfrm>
          <a:custGeom>
            <a:avLst/>
            <a:gdLst>
              <a:gd name="connsiteX0" fmla="*/ 0 w 276469"/>
              <a:gd name="connsiteY0" fmla="*/ 0 h 601393"/>
              <a:gd name="connsiteX1" fmla="*/ 102561 w 276469"/>
              <a:gd name="connsiteY1" fmla="*/ 367517 h 601393"/>
              <a:gd name="connsiteX2" fmla="*/ 276469 w 276469"/>
              <a:gd name="connsiteY2" fmla="*/ 601393 h 6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69" h="601393" extrusionOk="0">
                <a:moveTo>
                  <a:pt x="0" y="0"/>
                </a:moveTo>
                <a:cubicBezTo>
                  <a:pt x="24601" y="131710"/>
                  <a:pt x="59294" y="251242"/>
                  <a:pt x="102561" y="367517"/>
                </a:cubicBezTo>
                <a:cubicBezTo>
                  <a:pt x="148859" y="463112"/>
                  <a:pt x="210671" y="541499"/>
                  <a:pt x="276469" y="60139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33589914">
                  <a:custGeom>
                    <a:avLst/>
                    <a:gdLst>
                      <a:gd name="connsiteX0" fmla="*/ 0 w 566928"/>
                      <a:gd name="connsiteY0" fmla="*/ 0 h 822960"/>
                      <a:gd name="connsiteX1" fmla="*/ 246888 w 566928"/>
                      <a:gd name="connsiteY1" fmla="*/ 466344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6928" h="822960">
                        <a:moveTo>
                          <a:pt x="0" y="0"/>
                        </a:moveTo>
                        <a:cubicBezTo>
                          <a:pt x="30480" y="192024"/>
                          <a:pt x="115824" y="365760"/>
                          <a:pt x="210312" y="502920"/>
                        </a:cubicBezTo>
                        <a:cubicBezTo>
                          <a:pt x="304800" y="640080"/>
                          <a:pt x="417576" y="749808"/>
                          <a:pt x="566928" y="82296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8A6835-04EF-4CE8-A334-78B1F91D3C59}"/>
              </a:ext>
            </a:extLst>
          </p:cNvPr>
          <p:cNvSpPr/>
          <p:nvPr/>
        </p:nvSpPr>
        <p:spPr>
          <a:xfrm>
            <a:off x="8006079" y="3944159"/>
            <a:ext cx="45719" cy="520619"/>
          </a:xfrm>
          <a:custGeom>
            <a:avLst/>
            <a:gdLst>
              <a:gd name="connsiteX0" fmla="*/ 0 w 45719"/>
              <a:gd name="connsiteY0" fmla="*/ 520619 h 520619"/>
              <a:gd name="connsiteX1" fmla="*/ 34489 w 45719"/>
              <a:gd name="connsiteY1" fmla="*/ 295806 h 520619"/>
              <a:gd name="connsiteX2" fmla="*/ 45719 w 45719"/>
              <a:gd name="connsiteY2" fmla="*/ 0 h 5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19" h="520619" extrusionOk="0">
                <a:moveTo>
                  <a:pt x="0" y="520619"/>
                </a:moveTo>
                <a:cubicBezTo>
                  <a:pt x="12381" y="455926"/>
                  <a:pt x="20525" y="376204"/>
                  <a:pt x="34489" y="295806"/>
                </a:cubicBezTo>
                <a:cubicBezTo>
                  <a:pt x="44278" y="210669"/>
                  <a:pt x="43776" y="107853"/>
                  <a:pt x="45719" y="0"/>
                </a:cubicBezTo>
              </a:path>
            </a:pathLst>
          </a:custGeom>
          <a:noFill/>
          <a:ln w="38100">
            <a:solidFill>
              <a:schemeClr val="accent3"/>
            </a:solidFill>
            <a:prstDash val="sysDash"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879486049">
                  <a:custGeom>
                    <a:avLst/>
                    <a:gdLst>
                      <a:gd name="connsiteX0" fmla="*/ 0 w 521208"/>
                      <a:gd name="connsiteY0" fmla="*/ 804672 h 804672"/>
                      <a:gd name="connsiteX1" fmla="*/ 393192 w 521208"/>
                      <a:gd name="connsiteY1" fmla="*/ 457200 h 804672"/>
                      <a:gd name="connsiteX2" fmla="*/ 521208 w 521208"/>
                      <a:gd name="connsiteY2" fmla="*/ 0 h 804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1208" h="804672">
                        <a:moveTo>
                          <a:pt x="0" y="804672"/>
                        </a:moveTo>
                        <a:cubicBezTo>
                          <a:pt x="153162" y="697992"/>
                          <a:pt x="306324" y="591312"/>
                          <a:pt x="393192" y="457200"/>
                        </a:cubicBezTo>
                        <a:cubicBezTo>
                          <a:pt x="480060" y="323088"/>
                          <a:pt x="500634" y="161544"/>
                          <a:pt x="521208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43DFBE-1001-BC43-A360-5718BA942229}"/>
              </a:ext>
            </a:extLst>
          </p:cNvPr>
          <p:cNvSpPr/>
          <p:nvPr/>
        </p:nvSpPr>
        <p:spPr>
          <a:xfrm>
            <a:off x="8217916" y="2171700"/>
            <a:ext cx="822960" cy="850392"/>
          </a:xfrm>
          <a:custGeom>
            <a:avLst/>
            <a:gdLst>
              <a:gd name="connsiteX0" fmla="*/ 0 w 822960"/>
              <a:gd name="connsiteY0" fmla="*/ 850392 h 850392"/>
              <a:gd name="connsiteX1" fmla="*/ 283464 w 822960"/>
              <a:gd name="connsiteY1" fmla="*/ 310896 h 850392"/>
              <a:gd name="connsiteX2" fmla="*/ 822960 w 822960"/>
              <a:gd name="connsiteY2" fmla="*/ 0 h 85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850392" extrusionOk="0">
                <a:moveTo>
                  <a:pt x="0" y="850392"/>
                </a:moveTo>
                <a:cubicBezTo>
                  <a:pt x="55735" y="670496"/>
                  <a:pt x="177085" y="462525"/>
                  <a:pt x="283464" y="310896"/>
                </a:cubicBezTo>
                <a:cubicBezTo>
                  <a:pt x="381252" y="150927"/>
                  <a:pt x="620983" y="76210"/>
                  <a:pt x="8229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591628020">
                  <a:custGeom>
                    <a:avLst/>
                    <a:gdLst>
                      <a:gd name="connsiteX0" fmla="*/ 0 w 822960"/>
                      <a:gd name="connsiteY0" fmla="*/ 850392 h 850392"/>
                      <a:gd name="connsiteX1" fmla="*/ 283464 w 822960"/>
                      <a:gd name="connsiteY1" fmla="*/ 310896 h 850392"/>
                      <a:gd name="connsiteX2" fmla="*/ 822960 w 822960"/>
                      <a:gd name="connsiteY2" fmla="*/ 0 h 850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2960" h="850392">
                        <a:moveTo>
                          <a:pt x="0" y="850392"/>
                        </a:moveTo>
                        <a:cubicBezTo>
                          <a:pt x="73152" y="651510"/>
                          <a:pt x="146304" y="452628"/>
                          <a:pt x="283464" y="310896"/>
                        </a:cubicBezTo>
                        <a:cubicBezTo>
                          <a:pt x="420624" y="169164"/>
                          <a:pt x="621792" y="84582"/>
                          <a:pt x="82296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1EE39-5348-EA65-920A-8EC72FA5E5BB}"/>
              </a:ext>
            </a:extLst>
          </p:cNvPr>
          <p:cNvSpPr/>
          <p:nvPr/>
        </p:nvSpPr>
        <p:spPr>
          <a:xfrm>
            <a:off x="5904484" y="2509140"/>
            <a:ext cx="1764792" cy="531240"/>
          </a:xfrm>
          <a:custGeom>
            <a:avLst/>
            <a:gdLst>
              <a:gd name="connsiteX0" fmla="*/ 1764792 w 1764792"/>
              <a:gd name="connsiteY0" fmla="*/ 430656 h 531240"/>
              <a:gd name="connsiteX1" fmla="*/ 832104 w 1764792"/>
              <a:gd name="connsiteY1" fmla="*/ 888 h 531240"/>
              <a:gd name="connsiteX2" fmla="*/ 0 w 1764792"/>
              <a:gd name="connsiteY2" fmla="*/ 531240 h 5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92" h="531240" extrusionOk="0">
                <a:moveTo>
                  <a:pt x="1764792" y="430656"/>
                </a:moveTo>
                <a:cubicBezTo>
                  <a:pt x="1462845" y="231702"/>
                  <a:pt x="1133105" y="-45017"/>
                  <a:pt x="832104" y="888"/>
                </a:cubicBezTo>
                <a:cubicBezTo>
                  <a:pt x="531036" y="25742"/>
                  <a:pt x="206623" y="314570"/>
                  <a:pt x="0" y="5312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4EF1C-57DA-F756-9E5D-B68EAEEB6772}"/>
              </a:ext>
            </a:extLst>
          </p:cNvPr>
          <p:cNvSpPr txBox="1"/>
          <p:nvPr/>
        </p:nvSpPr>
        <p:spPr>
          <a:xfrm>
            <a:off x="3929378" y="119835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1..s..S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CA263-D9C3-AB90-4068-8BD8C3E8E20B}"/>
              </a:ext>
            </a:extLst>
          </p:cNvPr>
          <p:cNvSpPr txBox="1"/>
          <p:nvPr/>
        </p:nvSpPr>
        <p:spPr>
          <a:xfrm>
            <a:off x="3798764" y="36463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1..f..F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0C8EB-3EA8-15C7-4487-B6DC106B1939}"/>
              </a:ext>
            </a:extLst>
          </p:cNvPr>
          <p:cNvSpPr txBox="1"/>
          <p:nvPr/>
        </p:nvSpPr>
        <p:spPr>
          <a:xfrm>
            <a:off x="5013852" y="533108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Distributor 1..d..D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B0F08-A9EA-66D7-5D1F-24CC8CDD6A3A}"/>
              </a:ext>
            </a:extLst>
          </p:cNvPr>
          <p:cNvSpPr txBox="1"/>
          <p:nvPr/>
        </p:nvSpPr>
        <p:spPr>
          <a:xfrm>
            <a:off x="8362305" y="3335909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 Center 1..r..R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Graphic 25" descr="Dog House with solid fill">
            <a:extLst>
              <a:ext uri="{FF2B5EF4-FFF2-40B4-BE49-F238E27FC236}">
                <a16:creationId xmlns:a16="http://schemas.microsoft.com/office/drawing/2014/main" id="{56675A24-461D-BAD4-32BD-CD9523283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4283" y="444766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9FF8E5-DBA2-9911-8D24-4E2B44DC1040}"/>
              </a:ext>
            </a:extLst>
          </p:cNvPr>
          <p:cNvSpPr txBox="1"/>
          <p:nvPr/>
        </p:nvSpPr>
        <p:spPr>
          <a:xfrm>
            <a:off x="7526564" y="533108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1..m..M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A40CA9-7789-87D4-515E-008CCE613D1A}"/>
              </a:ext>
            </a:extLst>
          </p:cNvPr>
          <p:cNvSpPr/>
          <p:nvPr/>
        </p:nvSpPr>
        <p:spPr>
          <a:xfrm rot="10625706">
            <a:off x="6736222" y="5025648"/>
            <a:ext cx="703040" cy="216010"/>
          </a:xfrm>
          <a:custGeom>
            <a:avLst/>
            <a:gdLst>
              <a:gd name="connsiteX0" fmla="*/ 703040 w 703040"/>
              <a:gd name="connsiteY0" fmla="*/ 175111 h 216010"/>
              <a:gd name="connsiteX1" fmla="*/ 331485 w 703040"/>
              <a:gd name="connsiteY1" fmla="*/ 361 h 216010"/>
              <a:gd name="connsiteX2" fmla="*/ 0 w 703040"/>
              <a:gd name="connsiteY2" fmla="*/ 216010 h 2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040" h="216010" extrusionOk="0">
                <a:moveTo>
                  <a:pt x="703040" y="175111"/>
                </a:moveTo>
                <a:cubicBezTo>
                  <a:pt x="583348" y="94846"/>
                  <a:pt x="451523" y="-18610"/>
                  <a:pt x="331485" y="361"/>
                </a:cubicBezTo>
                <a:cubicBezTo>
                  <a:pt x="206484" y="16307"/>
                  <a:pt x="85389" y="125597"/>
                  <a:pt x="0" y="216010"/>
                </a:cubicBezTo>
              </a:path>
            </a:pathLst>
          </a:custGeom>
          <a:noFill/>
          <a:ln w="38100">
            <a:solidFill>
              <a:schemeClr val="accent3"/>
            </a:solidFill>
            <a:prstDash val="sysDash"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9183DD-AEAD-2FB5-088E-0DEA5F36A5D5}"/>
              </a:ext>
            </a:extLst>
          </p:cNvPr>
          <p:cNvSpPr txBox="1"/>
          <p:nvPr/>
        </p:nvSpPr>
        <p:spPr>
          <a:xfrm>
            <a:off x="9005224" y="124227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Landfill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16BF72-6FA5-2C30-F87E-84CAFD413BF6}"/>
              </a:ext>
            </a:extLst>
          </p:cNvPr>
          <p:cNvSpPr txBox="1"/>
          <p:nvPr/>
        </p:nvSpPr>
        <p:spPr>
          <a:xfrm>
            <a:off x="635000" y="423084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CO2 Emission</a:t>
            </a:r>
            <a:endParaRPr lang="zh-CN" altLang="en-US" sz="3600" b="1" dirty="0"/>
          </a:p>
        </p:txBody>
      </p:sp>
      <p:pic>
        <p:nvPicPr>
          <p:cNvPr id="35" name="Graphic 34" descr="Car with solid fill">
            <a:extLst>
              <a:ext uri="{FF2B5EF4-FFF2-40B4-BE49-F238E27FC236}">
                <a16:creationId xmlns:a16="http://schemas.microsoft.com/office/drawing/2014/main" id="{E3086DE5-AD4F-F7EF-582D-4158006EA1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93261" y="4609410"/>
            <a:ext cx="457200" cy="457200"/>
          </a:xfrm>
          <a:prstGeom prst="rect">
            <a:avLst/>
          </a:prstGeom>
        </p:spPr>
      </p:pic>
      <p:pic>
        <p:nvPicPr>
          <p:cNvPr id="3" name="Graphic 2" descr="Truck with solid fill">
            <a:extLst>
              <a:ext uri="{FF2B5EF4-FFF2-40B4-BE49-F238E27FC236}">
                <a16:creationId xmlns:a16="http://schemas.microsoft.com/office/drawing/2014/main" id="{4ABEE315-4357-5516-5CF9-564093B01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7524" y="2418952"/>
            <a:ext cx="393254" cy="393254"/>
          </a:xfrm>
          <a:prstGeom prst="rect">
            <a:avLst/>
          </a:prstGeom>
        </p:spPr>
      </p:pic>
      <p:pic>
        <p:nvPicPr>
          <p:cNvPr id="19" name="Graphic 18" descr="Truck with solid fill">
            <a:extLst>
              <a:ext uri="{FF2B5EF4-FFF2-40B4-BE49-F238E27FC236}">
                <a16:creationId xmlns:a16="http://schemas.microsoft.com/office/drawing/2014/main" id="{F952939E-38BA-B34D-A552-91B090A28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9713" y="2647538"/>
            <a:ext cx="393254" cy="393254"/>
          </a:xfrm>
          <a:prstGeom prst="rect">
            <a:avLst/>
          </a:prstGeom>
        </p:spPr>
      </p:pic>
      <p:pic>
        <p:nvPicPr>
          <p:cNvPr id="20" name="Graphic 19" descr="Truck with solid fill">
            <a:extLst>
              <a:ext uri="{FF2B5EF4-FFF2-40B4-BE49-F238E27FC236}">
                <a16:creationId xmlns:a16="http://schemas.microsoft.com/office/drawing/2014/main" id="{72A86D4B-F87C-2BE1-43C1-B3B1FA90B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6476" y="2090711"/>
            <a:ext cx="393254" cy="393254"/>
          </a:xfrm>
          <a:prstGeom prst="rect">
            <a:avLst/>
          </a:prstGeom>
        </p:spPr>
      </p:pic>
      <p:pic>
        <p:nvPicPr>
          <p:cNvPr id="25" name="Graphic 24" descr="Truck with solid fill">
            <a:extLst>
              <a:ext uri="{FF2B5EF4-FFF2-40B4-BE49-F238E27FC236}">
                <a16:creationId xmlns:a16="http://schemas.microsoft.com/office/drawing/2014/main" id="{692BA87C-2DC4-FE40-B52C-ED9F4656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1625" y="3902762"/>
            <a:ext cx="393254" cy="393254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A93110A-4086-4BFB-001E-00D10AFF0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81174"/>
              </p:ext>
            </p:extLst>
          </p:nvPr>
        </p:nvGraphicFramePr>
        <p:xfrm>
          <a:off x="387573" y="5005328"/>
          <a:ext cx="371187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35">
                  <a:extLst>
                    <a:ext uri="{9D8B030D-6E8A-4147-A177-3AD203B41FA5}">
                      <a16:colId xmlns:a16="http://schemas.microsoft.com/office/drawing/2014/main" val="3785397599"/>
                    </a:ext>
                  </a:extLst>
                </a:gridCol>
                <a:gridCol w="1051492">
                  <a:extLst>
                    <a:ext uri="{9D8B030D-6E8A-4147-A177-3AD203B41FA5}">
                      <a16:colId xmlns:a16="http://schemas.microsoft.com/office/drawing/2014/main" val="2469508302"/>
                    </a:ext>
                  </a:extLst>
                </a:gridCol>
                <a:gridCol w="2156352">
                  <a:extLst>
                    <a:ext uri="{9D8B030D-6E8A-4147-A177-3AD203B41FA5}">
                      <a16:colId xmlns:a16="http://schemas.microsoft.com/office/drawing/2014/main" val="265892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Capacity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Emission kg per km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20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7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940"/>
                  </a:ext>
                </a:extLst>
              </a:tr>
            </a:tbl>
          </a:graphicData>
        </a:graphic>
      </p:graphicFrame>
      <p:pic>
        <p:nvPicPr>
          <p:cNvPr id="30" name="Graphic 29" descr="Truck with solid fill">
            <a:extLst>
              <a:ext uri="{FF2B5EF4-FFF2-40B4-BE49-F238E27FC236}">
                <a16:creationId xmlns:a16="http://schemas.microsoft.com/office/drawing/2014/main" id="{D01B4F61-100C-3815-B81D-3BA66E4B2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373" y="5390171"/>
            <a:ext cx="393254" cy="393254"/>
          </a:xfrm>
          <a:prstGeom prst="rect">
            <a:avLst/>
          </a:prstGeom>
        </p:spPr>
      </p:pic>
      <p:pic>
        <p:nvPicPr>
          <p:cNvPr id="31" name="Graphic 30" descr="Car with solid fill">
            <a:extLst>
              <a:ext uri="{FF2B5EF4-FFF2-40B4-BE49-F238E27FC236}">
                <a16:creationId xmlns:a16="http://schemas.microsoft.com/office/drawing/2014/main" id="{F799BCA1-3681-B1AD-37C0-63CC119B20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8373" y="5754010"/>
            <a:ext cx="393254" cy="393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F5781C-5AE5-AE1B-B1F3-E3A7A2C9B36A}"/>
                  </a:ext>
                </a:extLst>
              </p:cNvPr>
              <p:cNvSpPr txBox="1"/>
              <p:nvPr/>
            </p:nvSpPr>
            <p:spPr>
              <a:xfrm>
                <a:off x="2527740" y="5412354"/>
                <a:ext cx="296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F5781C-5AE5-AE1B-B1F3-E3A7A2C9B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40" y="5412354"/>
                <a:ext cx="296427" cy="276999"/>
              </a:xfrm>
              <a:prstGeom prst="rect">
                <a:avLst/>
              </a:prstGeom>
              <a:blipFill>
                <a:blip r:embed="rId16"/>
                <a:stretch>
                  <a:fillRect l="-18750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C24BA6-6360-8E70-8055-E2538A351060}"/>
                  </a:ext>
                </a:extLst>
              </p:cNvPr>
              <p:cNvSpPr txBox="1"/>
              <p:nvPr/>
            </p:nvSpPr>
            <p:spPr>
              <a:xfrm>
                <a:off x="2527740" y="5765101"/>
                <a:ext cx="301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C24BA6-6360-8E70-8055-E2538A35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40" y="5765101"/>
                <a:ext cx="301749" cy="276999"/>
              </a:xfrm>
              <a:prstGeom prst="rect">
                <a:avLst/>
              </a:prstGeom>
              <a:blipFill>
                <a:blip r:embed="rId17"/>
                <a:stretch>
                  <a:fillRect l="-18367" r="-61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3CE4A8-B7C6-E23D-3A3A-574C6501F269}"/>
                  </a:ext>
                </a:extLst>
              </p:cNvPr>
              <p:cNvSpPr txBox="1"/>
              <p:nvPr/>
            </p:nvSpPr>
            <p:spPr>
              <a:xfrm>
                <a:off x="1252455" y="5412354"/>
                <a:ext cx="277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3CE4A8-B7C6-E23D-3A3A-574C6501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55" y="5412354"/>
                <a:ext cx="277576" cy="276999"/>
              </a:xfrm>
              <a:prstGeom prst="rect">
                <a:avLst/>
              </a:prstGeom>
              <a:blipFill>
                <a:blip r:embed="rId18"/>
                <a:stretch>
                  <a:fillRect l="-17391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05507F-13ED-ED52-5510-C0D36C7A9FC9}"/>
                  </a:ext>
                </a:extLst>
              </p:cNvPr>
              <p:cNvSpPr txBox="1"/>
              <p:nvPr/>
            </p:nvSpPr>
            <p:spPr>
              <a:xfrm>
                <a:off x="1252455" y="5765101"/>
                <a:ext cx="282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05507F-13ED-ED52-5510-C0D36C7A9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55" y="5765101"/>
                <a:ext cx="282898" cy="276999"/>
              </a:xfrm>
              <a:prstGeom prst="rect">
                <a:avLst/>
              </a:prstGeom>
              <a:blipFill>
                <a:blip r:embed="rId19"/>
                <a:stretch>
                  <a:fillRect l="-17021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Car with solid fill">
            <a:extLst>
              <a:ext uri="{FF2B5EF4-FFF2-40B4-BE49-F238E27FC236}">
                <a16:creationId xmlns:a16="http://schemas.microsoft.com/office/drawing/2014/main" id="{85566ABF-34DC-E4D9-2A9A-43D3A37AD0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90413" y="400757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6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uck with solid fill">
            <a:extLst>
              <a:ext uri="{FF2B5EF4-FFF2-40B4-BE49-F238E27FC236}">
                <a16:creationId xmlns:a16="http://schemas.microsoft.com/office/drawing/2014/main" id="{67EF5D8E-5EF0-C4EB-5461-18BA8429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49" y="1436486"/>
            <a:ext cx="914400" cy="914400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649" y="3060700"/>
            <a:ext cx="914400" cy="914400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C8550449-9532-DF04-0369-85AE36AD0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649" y="4899285"/>
            <a:ext cx="914400" cy="914400"/>
          </a:xfrm>
          <a:prstGeom prst="rect">
            <a:avLst/>
          </a:prstGeom>
        </p:spPr>
      </p:pic>
      <p:pic>
        <p:nvPicPr>
          <p:cNvPr id="11" name="Graphic 10" descr="Sustainability with solid fill">
            <a:extLst>
              <a:ext uri="{FF2B5EF4-FFF2-40B4-BE49-F238E27FC236}">
                <a16:creationId xmlns:a16="http://schemas.microsoft.com/office/drawing/2014/main" id="{9FC55BBB-C726-224F-E4C3-A3748FBB0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3060700"/>
            <a:ext cx="914400" cy="914400"/>
          </a:xfrm>
          <a:prstGeom prst="rect">
            <a:avLst/>
          </a:prstGeom>
        </p:spPr>
      </p:pic>
      <p:pic>
        <p:nvPicPr>
          <p:cNvPr id="13" name="Graphic 12" descr="Garbage with solid fill">
            <a:extLst>
              <a:ext uri="{FF2B5EF4-FFF2-40B4-BE49-F238E27FC236}">
                <a16:creationId xmlns:a16="http://schemas.microsoft.com/office/drawing/2014/main" id="{DF2EBD32-088A-1017-1D42-BB9B8FFAA7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6000" y="1436486"/>
            <a:ext cx="914400" cy="914400"/>
          </a:xfrm>
          <a:prstGeom prst="rect">
            <a:avLst/>
          </a:prstGeom>
        </p:spPr>
      </p:pic>
      <p:pic>
        <p:nvPicPr>
          <p:cNvPr id="26" name="Graphic 25" descr="Dog House with solid fill">
            <a:extLst>
              <a:ext uri="{FF2B5EF4-FFF2-40B4-BE49-F238E27FC236}">
                <a16:creationId xmlns:a16="http://schemas.microsoft.com/office/drawing/2014/main" id="{56675A24-461D-BAD4-32BD-CD9523283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6000" y="489928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E2196-2FB4-ACA7-26C8-1B40BCC92878}"/>
              </a:ext>
            </a:extLst>
          </p:cNvPr>
          <p:cNvSpPr txBox="1"/>
          <p:nvPr/>
        </p:nvSpPr>
        <p:spPr>
          <a:xfrm>
            <a:off x="2095260" y="15494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5221B-D2EC-6922-3FDA-7C509E49075D}"/>
              </a:ext>
            </a:extLst>
          </p:cNvPr>
          <p:cNvSpPr txBox="1"/>
          <p:nvPr/>
        </p:nvSpPr>
        <p:spPr>
          <a:xfrm>
            <a:off x="2095260" y="33332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0FAFC-15F2-4E2A-92C6-5CA31681BA68}"/>
              </a:ext>
            </a:extLst>
          </p:cNvPr>
          <p:cNvSpPr txBox="1"/>
          <p:nvPr/>
        </p:nvSpPr>
        <p:spPr>
          <a:xfrm>
            <a:off x="2095260" y="516890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D2332-89EF-0359-7269-065AC4245995}"/>
              </a:ext>
            </a:extLst>
          </p:cNvPr>
          <p:cNvSpPr txBox="1"/>
          <p:nvPr/>
        </p:nvSpPr>
        <p:spPr>
          <a:xfrm>
            <a:off x="7404100" y="517181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5D9E4-22BE-A59D-6CEA-685BEEF7CB8C}"/>
              </a:ext>
            </a:extLst>
          </p:cNvPr>
          <p:cNvSpPr txBox="1"/>
          <p:nvPr/>
        </p:nvSpPr>
        <p:spPr>
          <a:xfrm>
            <a:off x="7404100" y="33332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0218E-815B-8BFC-29E7-334C0B7E2C9B}"/>
              </a:ext>
            </a:extLst>
          </p:cNvPr>
          <p:cNvSpPr txBox="1"/>
          <p:nvPr/>
        </p:nvSpPr>
        <p:spPr>
          <a:xfrm>
            <a:off x="7404100" y="170866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1D1E5-4F42-4117-ECE4-9ACCAF43A283}"/>
              </a:ext>
            </a:extLst>
          </p:cNvPr>
          <p:cNvSpPr txBox="1"/>
          <p:nvPr/>
        </p:nvSpPr>
        <p:spPr>
          <a:xfrm>
            <a:off x="2666760" y="4896370"/>
            <a:ext cx="23946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EFF4FA"/>
                </a:highlight>
                <a:latin typeface="hhAgendaMedium"/>
              </a:rPr>
              <a:t>1650 Springfield Road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EFF4FA"/>
                </a:highlight>
                <a:latin typeface="hhAgendaMedium"/>
              </a:rPr>
              <a:t>470 Highway #33 West</a:t>
            </a:r>
            <a:endParaRPr lang="en-US" altLang="zh-CN" dirty="0">
              <a:solidFill>
                <a:srgbClr val="000000"/>
              </a:solidFill>
              <a:highlight>
                <a:srgbClr val="EFF4FA"/>
              </a:highlight>
              <a:latin typeface="hhAgendaMedium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EFF4FA"/>
              </a:highlight>
              <a:latin typeface="hhAgendaMedium"/>
            </a:endParaRPr>
          </a:p>
          <a:p>
            <a:r>
              <a:rPr lang="en-US" altLang="zh-CN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2515 Enterprise Way </a:t>
            </a:r>
          </a:p>
          <a:p>
            <a:endParaRPr lang="en-US" altLang="zh-CN" dirty="0">
              <a:solidFill>
                <a:srgbClr val="474747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2514 BC-97 </a:t>
            </a:r>
          </a:p>
          <a:p>
            <a:r>
              <a:rPr lang="en-US" altLang="zh-CN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1264 Ellis St</a:t>
            </a:r>
            <a:endParaRPr lang="en-US" altLang="zh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E0149C-4C1A-0C04-4F63-16F070665EF7}"/>
              </a:ext>
            </a:extLst>
          </p:cNvPr>
          <p:cNvSpPr txBox="1"/>
          <p:nvPr/>
        </p:nvSpPr>
        <p:spPr>
          <a:xfrm>
            <a:off x="7747000" y="4896370"/>
            <a:ext cx="1822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Downtown (200)</a:t>
            </a:r>
          </a:p>
          <a:p>
            <a:r>
              <a:rPr lang="en-US" altLang="zh-CN" dirty="0"/>
              <a:t>Glenmore (200)</a:t>
            </a:r>
          </a:p>
          <a:p>
            <a:r>
              <a:rPr lang="en-US" altLang="zh-CN" dirty="0"/>
              <a:t>Mission (300)</a:t>
            </a:r>
          </a:p>
          <a:p>
            <a:r>
              <a:rPr lang="en-US" altLang="zh-CN" dirty="0"/>
              <a:t>Rutland (350)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26ED45-ED14-77A3-18C3-9992D05DB6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8185" y="1436486"/>
            <a:ext cx="1313420" cy="750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625BDC-A08F-B029-840E-CBD29B17ED7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8674" t="46026" r="54986" b="29375"/>
          <a:stretch/>
        </p:blipFill>
        <p:spPr>
          <a:xfrm>
            <a:off x="8007473" y="1356237"/>
            <a:ext cx="2314644" cy="10406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6E07722-63B9-9A8F-C542-E9B81AE87A38}"/>
              </a:ext>
            </a:extLst>
          </p:cNvPr>
          <p:cNvSpPr txBox="1"/>
          <p:nvPr/>
        </p:nvSpPr>
        <p:spPr>
          <a:xfrm>
            <a:off x="635000" y="423084"/>
            <a:ext cx="463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Summary of Facilities</a:t>
            </a:r>
            <a:endParaRPr lang="zh-CN" altLang="en-US" sz="3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6EB318-58F4-C612-FFDC-1A3B8F18318A}"/>
              </a:ext>
            </a:extLst>
          </p:cNvPr>
          <p:cNvSpPr txBox="1"/>
          <p:nvPr/>
        </p:nvSpPr>
        <p:spPr>
          <a:xfrm>
            <a:off x="7699085" y="3140493"/>
            <a:ext cx="8239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37373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Westside Residential Waste Disposal and Recycling Centre, 2640 Asquith Road</a:t>
            </a:r>
          </a:p>
          <a:p>
            <a:r>
              <a:rPr lang="en-US" altLang="zh-CN" b="0" i="0" dirty="0">
                <a:solidFill>
                  <a:srgbClr val="37373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Glenmore Landfill, </a:t>
            </a:r>
            <a:r>
              <a:rPr lang="en-US" altLang="zh-CN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2710 John </a:t>
            </a:r>
            <a:r>
              <a:rPr lang="en-US" altLang="zh-CN" b="0" i="0" dirty="0" err="1">
                <a:solidFill>
                  <a:srgbClr val="474747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Hindle</a:t>
            </a:r>
            <a:r>
              <a:rPr lang="en-US" altLang="zh-CN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Drive</a:t>
            </a:r>
            <a:endParaRPr lang="en-US" altLang="zh-CN" b="0" i="0" dirty="0">
              <a:solidFill>
                <a:srgbClr val="373737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altLang="zh-CN" b="0" i="0" dirty="0">
                <a:solidFill>
                  <a:srgbClr val="37373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Kelowna Recycling, 1972 Windsor Road</a:t>
            </a:r>
          </a:p>
          <a:p>
            <a:r>
              <a:rPr lang="en-US" altLang="zh-CN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Habitat for Humanity, </a:t>
            </a:r>
            <a:r>
              <a:rPr lang="en-US" altLang="zh-CN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2092 Enterprise Way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3616E-4EC4-AD5E-3D47-7C5AE73D7658}"/>
              </a:ext>
            </a:extLst>
          </p:cNvPr>
          <p:cNvSpPr txBox="1"/>
          <p:nvPr/>
        </p:nvSpPr>
        <p:spPr>
          <a:xfrm>
            <a:off x="2734056" y="3333234"/>
            <a:ext cx="2085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Source Sans Pro" panose="020B0503030403020204" pitchFamily="34" charset="0"/>
              </a:rPr>
              <a:t>210 Lougheed Road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Source Sans Pro" panose="020B0503030403020204" pitchFamily="34" charset="0"/>
              </a:rPr>
              <a:t>1465 Ellis Street</a:t>
            </a:r>
            <a:endParaRPr lang="en-US" altLang="zh-CN" dirty="0">
              <a:solidFill>
                <a:srgbClr val="000000"/>
              </a:solidFill>
              <a:highlight>
                <a:srgbClr val="F2F2F2"/>
              </a:highlight>
              <a:latin typeface="Source Sans Pro" panose="020B0503030403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Source Sans Pro" panose="020B0503030403020204" pitchFamily="34" charset="0"/>
              </a:rPr>
              <a:t>1505 Hardy Street</a:t>
            </a:r>
            <a:endParaRPr lang="zh-CN" altLang="en-US" dirty="0"/>
          </a:p>
        </p:txBody>
      </p:sp>
      <p:sp>
        <p:nvSpPr>
          <p:cNvPr id="3" name="AutoShape 8" descr="Home Hardware">
            <a:extLst>
              <a:ext uri="{FF2B5EF4-FFF2-40B4-BE49-F238E27FC236}">
                <a16:creationId xmlns:a16="http://schemas.microsoft.com/office/drawing/2014/main" id="{9557FAB1-C450-7685-48B3-273E9FA734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E2101-92B8-2015-DCFC-091F29A83A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78719" y="4649461"/>
            <a:ext cx="480681" cy="445075"/>
          </a:xfrm>
          <a:prstGeom prst="rect">
            <a:avLst/>
          </a:prstGeom>
        </p:spPr>
      </p:pic>
      <p:pic>
        <p:nvPicPr>
          <p:cNvPr id="1034" name="Picture 10" descr="The Home Depot | Kelowna BC">
            <a:extLst>
              <a:ext uri="{FF2B5EF4-FFF2-40B4-BE49-F238E27FC236}">
                <a16:creationId xmlns:a16="http://schemas.microsoft.com/office/drawing/2014/main" id="{65868FA5-0AF1-6AA7-42CD-2AC20C06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67" y="5249146"/>
            <a:ext cx="480682" cy="48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shley-Logo - Kemptville Building Centre BMR">
            <a:extLst>
              <a:ext uri="{FF2B5EF4-FFF2-40B4-BE49-F238E27FC236}">
                <a16:creationId xmlns:a16="http://schemas.microsoft.com/office/drawing/2014/main" id="{45071B27-9A88-FA3E-68EF-0C468A286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1" r="30919" b="36744"/>
          <a:stretch/>
        </p:blipFill>
        <p:spPr bwMode="auto">
          <a:xfrm>
            <a:off x="5003226" y="5970093"/>
            <a:ext cx="414339" cy="41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kehouse Home Interiors | Kelowna BC">
            <a:extLst>
              <a:ext uri="{FF2B5EF4-FFF2-40B4-BE49-F238E27FC236}">
                <a16:creationId xmlns:a16="http://schemas.microsoft.com/office/drawing/2014/main" id="{21BEBBEF-7F80-FBA9-DD3D-175161349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t="29549" r="7334" b="31073"/>
          <a:stretch/>
        </p:blipFill>
        <p:spPr bwMode="auto">
          <a:xfrm>
            <a:off x="5505786" y="5968295"/>
            <a:ext cx="1796818" cy="84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alley View Industries Ltd.">
            <a:extLst>
              <a:ext uri="{FF2B5EF4-FFF2-40B4-BE49-F238E27FC236}">
                <a16:creationId xmlns:a16="http://schemas.microsoft.com/office/drawing/2014/main" id="{4E1A91EA-EF45-F390-EBB8-4B473507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322" y="1405457"/>
            <a:ext cx="1861205" cy="78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13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uck with solid fill">
            <a:extLst>
              <a:ext uri="{FF2B5EF4-FFF2-40B4-BE49-F238E27FC236}">
                <a16:creationId xmlns:a16="http://schemas.microsoft.com/office/drawing/2014/main" id="{67EF5D8E-5EF0-C4EB-5461-18BA8429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6537" y="915278"/>
            <a:ext cx="914400" cy="914400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649" y="3060700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26ED45-ED14-77A3-18C3-9992D05DB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808" y="1550786"/>
            <a:ext cx="1313420" cy="750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D3616E-4EC4-AD5E-3D47-7C5AE73D7658}"/>
              </a:ext>
            </a:extLst>
          </p:cNvPr>
          <p:cNvSpPr txBox="1"/>
          <p:nvPr/>
        </p:nvSpPr>
        <p:spPr>
          <a:xfrm>
            <a:off x="2438160" y="3240901"/>
            <a:ext cx="2085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Source Sans Pro" panose="020B0503030403020204" pitchFamily="34" charset="0"/>
              </a:rPr>
              <a:t>210 Lougheed Road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Source Sans Pro" panose="020B0503030403020204" pitchFamily="34" charset="0"/>
              </a:rPr>
              <a:t>1465 Ellis Street</a:t>
            </a:r>
            <a:endParaRPr lang="en-US" altLang="zh-CN" dirty="0">
              <a:solidFill>
                <a:srgbClr val="000000"/>
              </a:solidFill>
              <a:highlight>
                <a:srgbClr val="F2F2F2"/>
              </a:highlight>
              <a:latin typeface="Source Sans Pro" panose="020B0503030403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Source Sans Pro" panose="020B0503030403020204" pitchFamily="34" charset="0"/>
              </a:rPr>
              <a:t>1505 Hardy Street</a:t>
            </a:r>
            <a:endParaRPr lang="zh-CN" altLang="en-US" dirty="0"/>
          </a:p>
        </p:txBody>
      </p:sp>
      <p:sp>
        <p:nvSpPr>
          <p:cNvPr id="3" name="AutoShape 8" descr="Home Hardware">
            <a:extLst>
              <a:ext uri="{FF2B5EF4-FFF2-40B4-BE49-F238E27FC236}">
                <a16:creationId xmlns:a16="http://schemas.microsoft.com/office/drawing/2014/main" id="{9557FAB1-C450-7685-48B3-273E9FA734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40" name="Picture 16" descr="Valley View Industries Ltd.">
            <a:extLst>
              <a:ext uri="{FF2B5EF4-FFF2-40B4-BE49-F238E27FC236}">
                <a16:creationId xmlns:a16="http://schemas.microsoft.com/office/drawing/2014/main" id="{4E1A91EA-EF45-F390-EBB8-4B473507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1568867"/>
            <a:ext cx="1861205" cy="78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0561F1E-BB48-D4CB-F1BB-521BDF5B1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53904"/>
              </p:ext>
            </p:extLst>
          </p:nvPr>
        </p:nvGraphicFramePr>
        <p:xfrm>
          <a:off x="4775200" y="2783146"/>
          <a:ext cx="5137806" cy="17730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68903">
                  <a:extLst>
                    <a:ext uri="{9D8B030D-6E8A-4147-A177-3AD203B41FA5}">
                      <a16:colId xmlns:a16="http://schemas.microsoft.com/office/drawing/2014/main" val="1916087508"/>
                    </a:ext>
                  </a:extLst>
                </a:gridCol>
                <a:gridCol w="2568903">
                  <a:extLst>
                    <a:ext uri="{9D8B030D-6E8A-4147-A177-3AD203B41FA5}">
                      <a16:colId xmlns:a16="http://schemas.microsoft.com/office/drawing/2014/main" val="4067113045"/>
                    </a:ext>
                  </a:extLst>
                </a:gridCol>
              </a:tblGrid>
              <a:tr h="591026">
                <a:tc>
                  <a:txBody>
                    <a:bodyPr/>
                    <a:lstStyle/>
                    <a:p>
                      <a:r>
                        <a:rPr lang="en-CA" altLang="zh-CN" dirty="0"/>
                        <a:t>78.5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18341"/>
                  </a:ext>
                </a:extLst>
              </a:tr>
              <a:tr h="591026">
                <a:tc>
                  <a:txBody>
                    <a:bodyPr/>
                    <a:lstStyle/>
                    <a:p>
                      <a:r>
                        <a:rPr lang="en-CA" altLang="zh-CN" dirty="0"/>
                        <a:t>85.4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51912"/>
                  </a:ext>
                </a:extLst>
              </a:tr>
              <a:tr h="591026">
                <a:tc>
                  <a:txBody>
                    <a:bodyPr/>
                    <a:lstStyle/>
                    <a:p>
                      <a:r>
                        <a:rPr lang="en-CA" altLang="zh-CN" dirty="0"/>
                        <a:t>83.7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07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39C5A3-3FB4-640A-61D7-E7D06AC69E31}"/>
              </a:ext>
            </a:extLst>
          </p:cNvPr>
          <p:cNvSpPr txBox="1"/>
          <p:nvPr/>
        </p:nvSpPr>
        <p:spPr>
          <a:xfrm>
            <a:off x="635000" y="423084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Distance Matrix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5098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99A13C-C911-043E-E182-14530A829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10921"/>
              </p:ext>
            </p:extLst>
          </p:nvPr>
        </p:nvGraphicFramePr>
        <p:xfrm>
          <a:off x="2159000" y="1227145"/>
          <a:ext cx="9626601" cy="4057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410">
                  <a:extLst>
                    <a:ext uri="{9D8B030D-6E8A-4147-A177-3AD203B41FA5}">
                      <a16:colId xmlns:a16="http://schemas.microsoft.com/office/drawing/2014/main" val="4109726246"/>
                    </a:ext>
                  </a:extLst>
                </a:gridCol>
                <a:gridCol w="2132397">
                  <a:extLst>
                    <a:ext uri="{9D8B030D-6E8A-4147-A177-3AD203B41FA5}">
                      <a16:colId xmlns:a16="http://schemas.microsoft.com/office/drawing/2014/main" val="695385321"/>
                    </a:ext>
                  </a:extLst>
                </a:gridCol>
                <a:gridCol w="1885877">
                  <a:extLst>
                    <a:ext uri="{9D8B030D-6E8A-4147-A177-3AD203B41FA5}">
                      <a16:colId xmlns:a16="http://schemas.microsoft.com/office/drawing/2014/main" val="73965726"/>
                    </a:ext>
                  </a:extLst>
                </a:gridCol>
                <a:gridCol w="2378917">
                  <a:extLst>
                    <a:ext uri="{9D8B030D-6E8A-4147-A177-3AD203B41FA5}">
                      <a16:colId xmlns:a16="http://schemas.microsoft.com/office/drawing/2014/main" val="1410707137"/>
                    </a:ext>
                  </a:extLst>
                </a:gridCol>
              </a:tblGrid>
              <a:tr h="8529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Source Sans Pro" panose="020B0503030403020204" pitchFamily="34" charset="0"/>
                        </a:rPr>
                        <a:t>210 Lougheed Road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Source Sans Pro" panose="020B0503030403020204" pitchFamily="34" charset="0"/>
                        </a:rPr>
                        <a:t>1465 Ellis Street</a:t>
                      </a:r>
                      <a:endParaRPr lang="en-US" altLang="zh-CN" dirty="0">
                        <a:solidFill>
                          <a:srgbClr val="000000"/>
                        </a:solidFill>
                        <a:highlight>
                          <a:srgbClr val="F2F2F2"/>
                        </a:highlight>
                        <a:latin typeface="Source Sans Pro" panose="020B0503030403020204" pitchFamily="34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Source Sans Pro" panose="020B0503030403020204" pitchFamily="34" charset="0"/>
                        </a:rPr>
                        <a:t>1505 Hardy Street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3142"/>
                  </a:ext>
                </a:extLst>
              </a:tr>
              <a:tr h="640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FF4FA"/>
                          </a:highlight>
                          <a:latin typeface="hhAgendaMedium"/>
                        </a:rPr>
                        <a:t>1650 Springfield Road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9.1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90643"/>
                  </a:ext>
                </a:extLst>
              </a:tr>
              <a:tr h="640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FF4FA"/>
                          </a:highlight>
                          <a:latin typeface="hhAgendaMedium"/>
                        </a:rPr>
                        <a:t>470 Highway #33 West</a:t>
                      </a:r>
                      <a:endParaRPr lang="en-US" altLang="zh-CN" dirty="0">
                        <a:solidFill>
                          <a:srgbClr val="000000"/>
                        </a:solidFill>
                        <a:highlight>
                          <a:srgbClr val="EFF4FA"/>
                        </a:highlight>
                        <a:latin typeface="hhAgendaMedium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8.3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25757"/>
                  </a:ext>
                </a:extLst>
              </a:tr>
              <a:tr h="640828">
                <a:tc>
                  <a:txBody>
                    <a:bodyPr/>
                    <a:lstStyle/>
                    <a:p>
                      <a:r>
                        <a:rPr lang="en-US" altLang="zh-CN" dirty="0"/>
                        <a:t>2515 Enterprise Way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6.2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7973"/>
                  </a:ext>
                </a:extLst>
              </a:tr>
              <a:tr h="640828">
                <a:tc>
                  <a:txBody>
                    <a:bodyPr/>
                    <a:lstStyle/>
                    <a:p>
                      <a:r>
                        <a:rPr lang="en-US" altLang="zh-CN" dirty="0"/>
                        <a:t>2514 BC-97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5.3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6.5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2.9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334173"/>
                  </a:ext>
                </a:extLst>
              </a:tr>
              <a:tr h="640828">
                <a:tc>
                  <a:txBody>
                    <a:bodyPr/>
                    <a:lstStyle/>
                    <a:p>
                      <a:r>
                        <a:rPr lang="en-US" altLang="zh-CN" dirty="0"/>
                        <a:t>1264 Ellis St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05970"/>
                  </a:ext>
                </a:extLst>
              </a:tr>
            </a:tbl>
          </a:graphicData>
        </a:graphic>
      </p:graphicFrame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3949" y="233880"/>
            <a:ext cx="914400" cy="914400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C8550449-9532-DF04-0369-85AE36AD0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195" y="2838162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7E2101-92B8-2015-DCFC-091F29A83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248" y="2196848"/>
            <a:ext cx="480681" cy="445075"/>
          </a:xfrm>
          <a:prstGeom prst="rect">
            <a:avLst/>
          </a:prstGeom>
        </p:spPr>
      </p:pic>
      <p:pic>
        <p:nvPicPr>
          <p:cNvPr id="1034" name="Picture 10" descr="The Home Depot | Kelowna BC">
            <a:extLst>
              <a:ext uri="{FF2B5EF4-FFF2-40B4-BE49-F238E27FC236}">
                <a16:creationId xmlns:a16="http://schemas.microsoft.com/office/drawing/2014/main" id="{65868FA5-0AF1-6AA7-42CD-2AC20C06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43" y="3455967"/>
            <a:ext cx="480682" cy="48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shley-Logo - Kemptville Building Centre BMR">
            <a:extLst>
              <a:ext uri="{FF2B5EF4-FFF2-40B4-BE49-F238E27FC236}">
                <a16:creationId xmlns:a16="http://schemas.microsoft.com/office/drawing/2014/main" id="{45071B27-9A88-FA3E-68EF-0C468A286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1" r="30919" b="36744"/>
          <a:stretch/>
        </p:blipFill>
        <p:spPr bwMode="auto">
          <a:xfrm>
            <a:off x="4749587" y="4210120"/>
            <a:ext cx="414339" cy="41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kehouse Home Interiors | Kelowna BC">
            <a:extLst>
              <a:ext uri="{FF2B5EF4-FFF2-40B4-BE49-F238E27FC236}">
                <a16:creationId xmlns:a16="http://schemas.microsoft.com/office/drawing/2014/main" id="{21BEBBEF-7F80-FBA9-DD3D-175161349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t="29549" r="7334" b="31073"/>
          <a:stretch/>
        </p:blipFill>
        <p:spPr bwMode="auto">
          <a:xfrm>
            <a:off x="4342693" y="4792477"/>
            <a:ext cx="1039789" cy="48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EBB2F6-3C68-F151-01F0-1636333A7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248" y="2838162"/>
            <a:ext cx="480681" cy="445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21E4D7-D48D-0616-676B-A05831C10FAC}"/>
              </a:ext>
            </a:extLst>
          </p:cNvPr>
          <p:cNvSpPr txBox="1"/>
          <p:nvPr/>
        </p:nvSpPr>
        <p:spPr>
          <a:xfrm>
            <a:off x="635000" y="423084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Distance Matrix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4667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C8550449-9532-DF04-0369-85AE36AD0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549" y="3898144"/>
            <a:ext cx="914400" cy="914400"/>
          </a:xfrm>
          <a:prstGeom prst="rect">
            <a:avLst/>
          </a:prstGeom>
        </p:spPr>
      </p:pic>
      <p:pic>
        <p:nvPicPr>
          <p:cNvPr id="26" name="Graphic 25" descr="Dog House with solid fill">
            <a:extLst>
              <a:ext uri="{FF2B5EF4-FFF2-40B4-BE49-F238E27FC236}">
                <a16:creationId xmlns:a16="http://schemas.microsoft.com/office/drawing/2014/main" id="{56675A24-461D-BAD4-32BD-CD9523283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1361" y="701402"/>
            <a:ext cx="914400" cy="9144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C18F51-9D6A-5C31-F368-6EB8D9A21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02395"/>
              </p:ext>
            </p:extLst>
          </p:nvPr>
        </p:nvGraphicFramePr>
        <p:xfrm>
          <a:off x="2188027" y="2038058"/>
          <a:ext cx="9386669" cy="411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64">
                  <a:extLst>
                    <a:ext uri="{9D8B030D-6E8A-4147-A177-3AD203B41FA5}">
                      <a16:colId xmlns:a16="http://schemas.microsoft.com/office/drawing/2014/main" val="4109726246"/>
                    </a:ext>
                  </a:extLst>
                </a:gridCol>
                <a:gridCol w="1709858">
                  <a:extLst>
                    <a:ext uri="{9D8B030D-6E8A-4147-A177-3AD203B41FA5}">
                      <a16:colId xmlns:a16="http://schemas.microsoft.com/office/drawing/2014/main" val="695385321"/>
                    </a:ext>
                  </a:extLst>
                </a:gridCol>
                <a:gridCol w="1512187">
                  <a:extLst>
                    <a:ext uri="{9D8B030D-6E8A-4147-A177-3AD203B41FA5}">
                      <a16:colId xmlns:a16="http://schemas.microsoft.com/office/drawing/2014/main" val="73965726"/>
                    </a:ext>
                  </a:extLst>
                </a:gridCol>
                <a:gridCol w="1907530">
                  <a:extLst>
                    <a:ext uri="{9D8B030D-6E8A-4147-A177-3AD203B41FA5}">
                      <a16:colId xmlns:a16="http://schemas.microsoft.com/office/drawing/2014/main" val="1410707137"/>
                    </a:ext>
                  </a:extLst>
                </a:gridCol>
                <a:gridCol w="1907530">
                  <a:extLst>
                    <a:ext uri="{9D8B030D-6E8A-4147-A177-3AD203B41FA5}">
                      <a16:colId xmlns:a16="http://schemas.microsoft.com/office/drawing/2014/main" val="2079328412"/>
                    </a:ext>
                  </a:extLst>
                </a:gridCol>
              </a:tblGrid>
              <a:tr h="8529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Downtown (200)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Glenmore (200)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Lower Mission (300)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Rutland (350)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3142"/>
                  </a:ext>
                </a:extLst>
              </a:tr>
              <a:tr h="640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FF4FA"/>
                          </a:highlight>
                          <a:latin typeface="hhAgendaMedium"/>
                        </a:rPr>
                        <a:t>1650 Springfield Road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3.7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2.9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7.6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5.7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90643"/>
                  </a:ext>
                </a:extLst>
              </a:tr>
              <a:tr h="640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FF4FA"/>
                          </a:highlight>
                          <a:latin typeface="hhAgendaMedium"/>
                        </a:rPr>
                        <a:t>470 Highway #33 West</a:t>
                      </a:r>
                      <a:endParaRPr lang="en-US" altLang="zh-CN" dirty="0">
                        <a:solidFill>
                          <a:srgbClr val="000000"/>
                        </a:solidFill>
                        <a:highlight>
                          <a:srgbClr val="EFF4FA"/>
                        </a:highlight>
                        <a:latin typeface="hhAgendaMedium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8.3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13.4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25757"/>
                  </a:ext>
                </a:extLst>
              </a:tr>
              <a:tr h="640828">
                <a:tc>
                  <a:txBody>
                    <a:bodyPr/>
                    <a:lstStyle/>
                    <a:p>
                      <a:r>
                        <a:rPr lang="en-US" altLang="zh-CN" dirty="0"/>
                        <a:t>2515 Enterprise Way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9.1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2.9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7973"/>
                  </a:ext>
                </a:extLst>
              </a:tr>
              <a:tr h="640828">
                <a:tc>
                  <a:txBody>
                    <a:bodyPr/>
                    <a:lstStyle/>
                    <a:p>
                      <a:r>
                        <a:rPr lang="en-US" altLang="zh-CN" dirty="0"/>
                        <a:t>2514 BC-97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6.5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2.7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334173"/>
                  </a:ext>
                </a:extLst>
              </a:tr>
              <a:tr h="640828">
                <a:tc>
                  <a:txBody>
                    <a:bodyPr/>
                    <a:lstStyle/>
                    <a:p>
                      <a:r>
                        <a:rPr lang="en-US" altLang="zh-CN" dirty="0"/>
                        <a:t>1264 Ellis St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3.7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8.3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0597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673DD74-D8F2-F315-B701-B96F3D982833}"/>
              </a:ext>
            </a:extLst>
          </p:cNvPr>
          <p:cNvSpPr txBox="1"/>
          <p:nvPr/>
        </p:nvSpPr>
        <p:spPr>
          <a:xfrm>
            <a:off x="635000" y="423084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Distance Matrix</a:t>
            </a:r>
            <a:endParaRPr lang="zh-CN" altLang="en-US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F2B852-75C2-6B32-9F94-536760855656}"/>
              </a:ext>
            </a:extLst>
          </p:cNvPr>
          <p:cNvSpPr txBox="1"/>
          <p:nvPr/>
        </p:nvSpPr>
        <p:spPr>
          <a:xfrm>
            <a:off x="8548914" y="423084"/>
            <a:ext cx="3207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/>
              <a:t>Assumption: Market distance estimated as center of the district</a:t>
            </a:r>
            <a:endParaRPr lang="zh-CN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53BC1F-8A23-FAED-0180-283B0E8D2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8774" y="423084"/>
            <a:ext cx="3057525" cy="5191125"/>
          </a:xfrm>
          <a:prstGeom prst="rect">
            <a:avLst/>
          </a:prstGeom>
        </p:spPr>
      </p:pic>
      <p:pic>
        <p:nvPicPr>
          <p:cNvPr id="22" name="Graphic 21" descr="Car with solid fill">
            <a:extLst>
              <a:ext uri="{FF2B5EF4-FFF2-40B4-BE49-F238E27FC236}">
                <a16:creationId xmlns:a16="http://schemas.microsoft.com/office/drawing/2014/main" id="{0F58C834-0100-D504-204E-D9095E763D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9083" y="1222548"/>
            <a:ext cx="393254" cy="3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Dog House with solid fill">
            <a:extLst>
              <a:ext uri="{FF2B5EF4-FFF2-40B4-BE49-F238E27FC236}">
                <a16:creationId xmlns:a16="http://schemas.microsoft.com/office/drawing/2014/main" id="{56675A24-461D-BAD4-32BD-CD9523283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361" y="701402"/>
            <a:ext cx="914400" cy="9144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C18F51-9D6A-5C31-F368-6EB8D9A21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95499"/>
              </p:ext>
            </p:extLst>
          </p:nvPr>
        </p:nvGraphicFramePr>
        <p:xfrm>
          <a:off x="2188027" y="2038057"/>
          <a:ext cx="9394373" cy="427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492">
                  <a:extLst>
                    <a:ext uri="{9D8B030D-6E8A-4147-A177-3AD203B41FA5}">
                      <a16:colId xmlns:a16="http://schemas.microsoft.com/office/drawing/2014/main" val="4109726246"/>
                    </a:ext>
                  </a:extLst>
                </a:gridCol>
                <a:gridCol w="1711261">
                  <a:extLst>
                    <a:ext uri="{9D8B030D-6E8A-4147-A177-3AD203B41FA5}">
                      <a16:colId xmlns:a16="http://schemas.microsoft.com/office/drawing/2014/main" val="695385321"/>
                    </a:ext>
                  </a:extLst>
                </a:gridCol>
                <a:gridCol w="1513428">
                  <a:extLst>
                    <a:ext uri="{9D8B030D-6E8A-4147-A177-3AD203B41FA5}">
                      <a16:colId xmlns:a16="http://schemas.microsoft.com/office/drawing/2014/main" val="73965726"/>
                    </a:ext>
                  </a:extLst>
                </a:gridCol>
                <a:gridCol w="1909096">
                  <a:extLst>
                    <a:ext uri="{9D8B030D-6E8A-4147-A177-3AD203B41FA5}">
                      <a16:colId xmlns:a16="http://schemas.microsoft.com/office/drawing/2014/main" val="1410707137"/>
                    </a:ext>
                  </a:extLst>
                </a:gridCol>
                <a:gridCol w="1909096">
                  <a:extLst>
                    <a:ext uri="{9D8B030D-6E8A-4147-A177-3AD203B41FA5}">
                      <a16:colId xmlns:a16="http://schemas.microsoft.com/office/drawing/2014/main" val="2079328412"/>
                    </a:ext>
                  </a:extLst>
                </a:gridCol>
              </a:tblGrid>
              <a:tr h="104170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Downtown (200)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Glenmore (200)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Lower Mission (300)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Rutland (350)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3142"/>
                  </a:ext>
                </a:extLst>
              </a:tr>
              <a:tr h="1041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373737"/>
                          </a:solidFill>
                          <a:effectLst/>
                          <a:highlight>
                            <a:srgbClr val="EFF4FA"/>
                          </a:highlight>
                          <a:latin typeface="Roboto" panose="02000000000000000000" pitchFamily="2" charset="0"/>
                        </a:rPr>
                        <a:t>Westside Residential Waste Disposal and Recycling Centre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16.6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20.8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24.6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90643"/>
                  </a:ext>
                </a:extLst>
              </a:tr>
              <a:tr h="730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373737"/>
                          </a:solidFill>
                          <a:effectLst/>
                          <a:highlight>
                            <a:srgbClr val="EFF4FA"/>
                          </a:highlight>
                          <a:latin typeface="Roboto" panose="02000000000000000000" pitchFamily="2" charset="0"/>
                        </a:rPr>
                        <a:t>Glenmore Landfill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7.6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17.5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25757"/>
                  </a:ext>
                </a:extLst>
              </a:tr>
              <a:tr h="730047"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373737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Kelowna Recycling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3.6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8.4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5.1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7973"/>
                  </a:ext>
                </a:extLst>
              </a:tr>
              <a:tr h="730047"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001D35"/>
                          </a:solidFill>
                          <a:effectLst/>
                          <a:highlight>
                            <a:srgbClr val="FFFFFF"/>
                          </a:highlight>
                          <a:latin typeface="Google Sans"/>
                        </a:rPr>
                        <a:t>Habitat for Humanity, restore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2.6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8.1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334173"/>
                  </a:ext>
                </a:extLst>
              </a:tr>
            </a:tbl>
          </a:graphicData>
        </a:graphic>
      </p:graphicFrame>
      <p:pic>
        <p:nvPicPr>
          <p:cNvPr id="2" name="Graphic 1" descr="Sustainability with solid fill">
            <a:extLst>
              <a:ext uri="{FF2B5EF4-FFF2-40B4-BE49-F238E27FC236}">
                <a16:creationId xmlns:a16="http://schemas.microsoft.com/office/drawing/2014/main" id="{96D3E78F-1D60-9AEE-962B-1BA841433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772" y="364012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C7AFFF-D406-40A3-38A8-25E885A41D8C}"/>
              </a:ext>
            </a:extLst>
          </p:cNvPr>
          <p:cNvSpPr txBox="1"/>
          <p:nvPr/>
        </p:nvSpPr>
        <p:spPr>
          <a:xfrm>
            <a:off x="635000" y="423084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Distance Matrix</a:t>
            </a:r>
            <a:endParaRPr lang="zh-CN" altLang="en-US" sz="3600" b="1" dirty="0"/>
          </a:p>
        </p:txBody>
      </p:sp>
      <p:pic>
        <p:nvPicPr>
          <p:cNvPr id="11" name="Graphic 10" descr="Car with solid fill">
            <a:extLst>
              <a:ext uri="{FF2B5EF4-FFF2-40B4-BE49-F238E27FC236}">
                <a16:creationId xmlns:a16="http://schemas.microsoft.com/office/drawing/2014/main" id="{2FFD9C95-EF4F-42D1-F395-FD21D5C43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3569" y="1237048"/>
            <a:ext cx="393254" cy="3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7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C18F51-9D6A-5C31-F368-6EB8D9A21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91408"/>
              </p:ext>
            </p:extLst>
          </p:nvPr>
        </p:nvGraphicFramePr>
        <p:xfrm>
          <a:off x="2188027" y="2038057"/>
          <a:ext cx="7318830" cy="427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544">
                  <a:extLst>
                    <a:ext uri="{9D8B030D-6E8A-4147-A177-3AD203B41FA5}">
                      <a16:colId xmlns:a16="http://schemas.microsoft.com/office/drawing/2014/main" val="4109726246"/>
                    </a:ext>
                  </a:extLst>
                </a:gridCol>
                <a:gridCol w="3338286">
                  <a:extLst>
                    <a:ext uri="{9D8B030D-6E8A-4147-A177-3AD203B41FA5}">
                      <a16:colId xmlns:a16="http://schemas.microsoft.com/office/drawing/2014/main" val="695385321"/>
                    </a:ext>
                  </a:extLst>
                </a:gridCol>
              </a:tblGrid>
              <a:tr h="104170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373737"/>
                          </a:solidFill>
                          <a:effectLst/>
                          <a:highlight>
                            <a:srgbClr val="EFF4FA"/>
                          </a:highlight>
                          <a:latin typeface="Roboto" panose="02000000000000000000" pitchFamily="2" charset="0"/>
                        </a:rPr>
                        <a:t>Glenmore Landfill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3142"/>
                  </a:ext>
                </a:extLst>
              </a:tr>
              <a:tr h="1041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373737"/>
                          </a:solidFill>
                          <a:effectLst/>
                          <a:highlight>
                            <a:srgbClr val="EFF4FA"/>
                          </a:highlight>
                          <a:latin typeface="Roboto" panose="02000000000000000000" pitchFamily="2" charset="0"/>
                        </a:rPr>
                        <a:t>Westside Residential Waste Disposal and Recycling Centre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28.3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90643"/>
                  </a:ext>
                </a:extLst>
              </a:tr>
              <a:tr h="730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373737"/>
                          </a:solidFill>
                          <a:effectLst/>
                          <a:highlight>
                            <a:srgbClr val="EFF4FA"/>
                          </a:highlight>
                          <a:latin typeface="Roboto" panose="02000000000000000000" pitchFamily="2" charset="0"/>
                        </a:rPr>
                        <a:t>Glenmore Landfill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25757"/>
                  </a:ext>
                </a:extLst>
              </a:tr>
              <a:tr h="730047"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373737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Kelowna Recycling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9.8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7973"/>
                  </a:ext>
                </a:extLst>
              </a:tr>
              <a:tr h="730047"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001D35"/>
                          </a:solidFill>
                          <a:effectLst/>
                          <a:highlight>
                            <a:srgbClr val="FFFFFF"/>
                          </a:highlight>
                          <a:latin typeface="Google Sans"/>
                        </a:rPr>
                        <a:t>Habitat for Humanity, restore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334173"/>
                  </a:ext>
                </a:extLst>
              </a:tr>
            </a:tbl>
          </a:graphicData>
        </a:graphic>
      </p:graphicFrame>
      <p:pic>
        <p:nvPicPr>
          <p:cNvPr id="2" name="Graphic 1" descr="Sustainability with solid fill">
            <a:extLst>
              <a:ext uri="{FF2B5EF4-FFF2-40B4-BE49-F238E27FC236}">
                <a16:creationId xmlns:a16="http://schemas.microsoft.com/office/drawing/2014/main" id="{96D3E78F-1D60-9AEE-962B-1BA84143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772" y="3640128"/>
            <a:ext cx="914400" cy="914400"/>
          </a:xfrm>
          <a:prstGeom prst="rect">
            <a:avLst/>
          </a:prstGeom>
        </p:spPr>
      </p:pic>
      <p:pic>
        <p:nvPicPr>
          <p:cNvPr id="3" name="Graphic 2" descr="Garbage with solid fill">
            <a:extLst>
              <a:ext uri="{FF2B5EF4-FFF2-40B4-BE49-F238E27FC236}">
                <a16:creationId xmlns:a16="http://schemas.microsoft.com/office/drawing/2014/main" id="{D9ADF958-5D57-C827-45F3-37BE06489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9194" y="639336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EAE502-51A8-2143-A8C4-6129CDC49631}"/>
              </a:ext>
            </a:extLst>
          </p:cNvPr>
          <p:cNvSpPr txBox="1"/>
          <p:nvPr/>
        </p:nvSpPr>
        <p:spPr>
          <a:xfrm>
            <a:off x="635000" y="423084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Distance Matrix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56670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99A13C-C911-043E-E182-14530A829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8710"/>
              </p:ext>
            </p:extLst>
          </p:nvPr>
        </p:nvGraphicFramePr>
        <p:xfrm>
          <a:off x="1843314" y="1227145"/>
          <a:ext cx="9942287" cy="4752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312">
                  <a:extLst>
                    <a:ext uri="{9D8B030D-6E8A-4147-A177-3AD203B41FA5}">
                      <a16:colId xmlns:a16="http://schemas.microsoft.com/office/drawing/2014/main" val="4109726246"/>
                    </a:ext>
                  </a:extLst>
                </a:gridCol>
                <a:gridCol w="2202325">
                  <a:extLst>
                    <a:ext uri="{9D8B030D-6E8A-4147-A177-3AD203B41FA5}">
                      <a16:colId xmlns:a16="http://schemas.microsoft.com/office/drawing/2014/main" val="695385321"/>
                    </a:ext>
                  </a:extLst>
                </a:gridCol>
                <a:gridCol w="1947721">
                  <a:extLst>
                    <a:ext uri="{9D8B030D-6E8A-4147-A177-3AD203B41FA5}">
                      <a16:colId xmlns:a16="http://schemas.microsoft.com/office/drawing/2014/main" val="73965726"/>
                    </a:ext>
                  </a:extLst>
                </a:gridCol>
                <a:gridCol w="2456929">
                  <a:extLst>
                    <a:ext uri="{9D8B030D-6E8A-4147-A177-3AD203B41FA5}">
                      <a16:colId xmlns:a16="http://schemas.microsoft.com/office/drawing/2014/main" val="1410707137"/>
                    </a:ext>
                  </a:extLst>
                </a:gridCol>
              </a:tblGrid>
              <a:tr h="10986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Source Sans Pro" panose="020B0503030403020204" pitchFamily="34" charset="0"/>
                        </a:rPr>
                        <a:t>210 Lougheed Road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Source Sans Pro" panose="020B0503030403020204" pitchFamily="34" charset="0"/>
                        </a:rPr>
                        <a:t>1465 Ellis Street</a:t>
                      </a:r>
                      <a:endParaRPr lang="en-US" altLang="zh-CN" dirty="0">
                        <a:solidFill>
                          <a:srgbClr val="000000"/>
                        </a:solidFill>
                        <a:highlight>
                          <a:srgbClr val="F2F2F2"/>
                        </a:highlight>
                        <a:latin typeface="Source Sans Pro" panose="020B0503030403020204" pitchFamily="34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Source Sans Pro" panose="020B0503030403020204" pitchFamily="34" charset="0"/>
                        </a:rPr>
                        <a:t>1505 Hardy Street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3142"/>
                  </a:ext>
                </a:extLst>
              </a:tr>
              <a:tr h="1177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373737"/>
                          </a:solidFill>
                          <a:effectLst/>
                          <a:highlight>
                            <a:srgbClr val="EFF4FA"/>
                          </a:highlight>
                          <a:latin typeface="Roboto" panose="02000000000000000000" pitchFamily="2" charset="0"/>
                        </a:rPr>
                        <a:t>Westside Residential Waste Disposal and Recycling Centre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27.4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16.9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20.2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90643"/>
                  </a:ext>
                </a:extLst>
              </a:tr>
              <a:tr h="825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373737"/>
                          </a:solidFill>
                          <a:effectLst/>
                          <a:highlight>
                            <a:srgbClr val="EFF4FA"/>
                          </a:highlight>
                          <a:latin typeface="Roboto" panose="02000000000000000000" pitchFamily="2" charset="0"/>
                        </a:rPr>
                        <a:t>Glenmore Landfill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4.4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9.8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25757"/>
                  </a:ext>
                </a:extLst>
              </a:tr>
              <a:tr h="825425"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373737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Kelowna Recycling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8.5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3.7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7973"/>
                  </a:ext>
                </a:extLst>
              </a:tr>
              <a:tr h="825425"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001D35"/>
                          </a:solidFill>
                          <a:effectLst/>
                          <a:highlight>
                            <a:srgbClr val="FFFFFF"/>
                          </a:highlight>
                          <a:latin typeface="Google Sans"/>
                        </a:rPr>
                        <a:t>Habitat for Humanity, restore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4.3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334173"/>
                  </a:ext>
                </a:extLst>
              </a:tr>
            </a:tbl>
          </a:graphicData>
        </a:graphic>
      </p:graphicFrame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3949" y="233880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6E07722-63B9-9A8F-C542-E9B81AE87A38}"/>
              </a:ext>
            </a:extLst>
          </p:cNvPr>
          <p:cNvSpPr txBox="1"/>
          <p:nvPr/>
        </p:nvSpPr>
        <p:spPr>
          <a:xfrm>
            <a:off x="635000" y="423084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Distance Matrix</a:t>
            </a:r>
            <a:endParaRPr lang="zh-CN" altLang="en-US" sz="3600" b="1" dirty="0"/>
          </a:p>
        </p:txBody>
      </p:sp>
      <p:pic>
        <p:nvPicPr>
          <p:cNvPr id="2" name="Graphic 1" descr="Sustainability with solid fill">
            <a:extLst>
              <a:ext uri="{FF2B5EF4-FFF2-40B4-BE49-F238E27FC236}">
                <a16:creationId xmlns:a16="http://schemas.microsoft.com/office/drawing/2014/main" id="{DB01B83D-C83B-6BB5-73A3-4BFE252DF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00" y="32556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6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uck with solid fill">
            <a:extLst>
              <a:ext uri="{FF2B5EF4-FFF2-40B4-BE49-F238E27FC236}">
                <a16:creationId xmlns:a16="http://schemas.microsoft.com/office/drawing/2014/main" id="{67EF5D8E-5EF0-C4EB-5461-18BA8429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149" y="1538086"/>
            <a:ext cx="914400" cy="914400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549" y="2916611"/>
            <a:ext cx="914400" cy="914400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C8550449-9532-DF04-0369-85AE36AD0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145" y="4416685"/>
            <a:ext cx="914400" cy="914400"/>
          </a:xfrm>
          <a:prstGeom prst="rect">
            <a:avLst/>
          </a:prstGeom>
        </p:spPr>
      </p:pic>
      <p:pic>
        <p:nvPicPr>
          <p:cNvPr id="11" name="Graphic 10" descr="Sustainability with solid fill">
            <a:extLst>
              <a:ext uri="{FF2B5EF4-FFF2-40B4-BE49-F238E27FC236}">
                <a16:creationId xmlns:a16="http://schemas.microsoft.com/office/drawing/2014/main" id="{9FC55BBB-C726-224F-E4C3-A3748FBB0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4283" y="3029759"/>
            <a:ext cx="914400" cy="914400"/>
          </a:xfrm>
          <a:prstGeom prst="rect">
            <a:avLst/>
          </a:prstGeom>
        </p:spPr>
      </p:pic>
      <p:pic>
        <p:nvPicPr>
          <p:cNvPr id="13" name="Graphic 12" descr="Garbage with solid fill">
            <a:extLst>
              <a:ext uri="{FF2B5EF4-FFF2-40B4-BE49-F238E27FC236}">
                <a16:creationId xmlns:a16="http://schemas.microsoft.com/office/drawing/2014/main" id="{DF2EBD32-088A-1017-1D42-BB9B8FFAA7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5224" y="1538086"/>
            <a:ext cx="914400" cy="9144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AE4064-3B58-4F1A-A23B-C2CCBCE7BFF3}"/>
              </a:ext>
            </a:extLst>
          </p:cNvPr>
          <p:cNvSpPr/>
          <p:nvPr/>
        </p:nvSpPr>
        <p:spPr>
          <a:xfrm>
            <a:off x="4844242" y="2403995"/>
            <a:ext cx="360218" cy="794327"/>
          </a:xfrm>
          <a:custGeom>
            <a:avLst/>
            <a:gdLst>
              <a:gd name="connsiteX0" fmla="*/ 0 w 360218"/>
              <a:gd name="connsiteY0" fmla="*/ 0 h 794327"/>
              <a:gd name="connsiteX1" fmla="*/ 138545 w 360218"/>
              <a:gd name="connsiteY1" fmla="*/ 535709 h 794327"/>
              <a:gd name="connsiteX2" fmla="*/ 360218 w 360218"/>
              <a:gd name="connsiteY2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218" h="794327" extrusionOk="0">
                <a:moveTo>
                  <a:pt x="0" y="0"/>
                </a:moveTo>
                <a:cubicBezTo>
                  <a:pt x="35468" y="216580"/>
                  <a:pt x="91203" y="418703"/>
                  <a:pt x="138545" y="535709"/>
                </a:cubicBezTo>
                <a:cubicBezTo>
                  <a:pt x="208248" y="653213"/>
                  <a:pt x="268213" y="736275"/>
                  <a:pt x="360218" y="79432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862218323">
                  <a:custGeom>
                    <a:avLst/>
                    <a:gdLst>
                      <a:gd name="connsiteX0" fmla="*/ 0 w 360218"/>
                      <a:gd name="connsiteY0" fmla="*/ 0 h 794327"/>
                      <a:gd name="connsiteX1" fmla="*/ 138545 w 360218"/>
                      <a:gd name="connsiteY1" fmla="*/ 535709 h 794327"/>
                      <a:gd name="connsiteX2" fmla="*/ 360218 w 360218"/>
                      <a:gd name="connsiteY2" fmla="*/ 794327 h 794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218" h="794327">
                        <a:moveTo>
                          <a:pt x="0" y="0"/>
                        </a:moveTo>
                        <a:cubicBezTo>
                          <a:pt x="39254" y="201660"/>
                          <a:pt x="78509" y="403321"/>
                          <a:pt x="138545" y="535709"/>
                        </a:cubicBezTo>
                        <a:cubicBezTo>
                          <a:pt x="198581" y="668097"/>
                          <a:pt x="279399" y="731212"/>
                          <a:pt x="360218" y="79432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2F2399-B03D-0021-5D85-F47625168A71}"/>
              </a:ext>
            </a:extLst>
          </p:cNvPr>
          <p:cNvSpPr/>
          <p:nvPr/>
        </p:nvSpPr>
        <p:spPr>
          <a:xfrm>
            <a:off x="5557911" y="3838694"/>
            <a:ext cx="276469" cy="601393"/>
          </a:xfrm>
          <a:custGeom>
            <a:avLst/>
            <a:gdLst>
              <a:gd name="connsiteX0" fmla="*/ 0 w 276469"/>
              <a:gd name="connsiteY0" fmla="*/ 0 h 601393"/>
              <a:gd name="connsiteX1" fmla="*/ 102561 w 276469"/>
              <a:gd name="connsiteY1" fmla="*/ 367517 h 601393"/>
              <a:gd name="connsiteX2" fmla="*/ 276469 w 276469"/>
              <a:gd name="connsiteY2" fmla="*/ 601393 h 6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69" h="601393" extrusionOk="0">
                <a:moveTo>
                  <a:pt x="0" y="0"/>
                </a:moveTo>
                <a:cubicBezTo>
                  <a:pt x="24601" y="131710"/>
                  <a:pt x="59294" y="251242"/>
                  <a:pt x="102561" y="367517"/>
                </a:cubicBezTo>
                <a:cubicBezTo>
                  <a:pt x="148859" y="463112"/>
                  <a:pt x="210671" y="541499"/>
                  <a:pt x="276469" y="60139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33589914">
                  <a:custGeom>
                    <a:avLst/>
                    <a:gdLst>
                      <a:gd name="connsiteX0" fmla="*/ 0 w 566928"/>
                      <a:gd name="connsiteY0" fmla="*/ 0 h 822960"/>
                      <a:gd name="connsiteX1" fmla="*/ 246888 w 566928"/>
                      <a:gd name="connsiteY1" fmla="*/ 466344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6928" h="822960">
                        <a:moveTo>
                          <a:pt x="0" y="0"/>
                        </a:moveTo>
                        <a:cubicBezTo>
                          <a:pt x="30480" y="192024"/>
                          <a:pt x="115824" y="365760"/>
                          <a:pt x="210312" y="502920"/>
                        </a:cubicBezTo>
                        <a:cubicBezTo>
                          <a:pt x="304800" y="640080"/>
                          <a:pt x="417576" y="749808"/>
                          <a:pt x="566928" y="82296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8A6835-04EF-4CE8-A334-78B1F91D3C59}"/>
              </a:ext>
            </a:extLst>
          </p:cNvPr>
          <p:cNvSpPr/>
          <p:nvPr/>
        </p:nvSpPr>
        <p:spPr>
          <a:xfrm>
            <a:off x="8006079" y="3944159"/>
            <a:ext cx="45719" cy="520619"/>
          </a:xfrm>
          <a:custGeom>
            <a:avLst/>
            <a:gdLst>
              <a:gd name="connsiteX0" fmla="*/ 0 w 45719"/>
              <a:gd name="connsiteY0" fmla="*/ 520619 h 520619"/>
              <a:gd name="connsiteX1" fmla="*/ 34489 w 45719"/>
              <a:gd name="connsiteY1" fmla="*/ 295806 h 520619"/>
              <a:gd name="connsiteX2" fmla="*/ 45719 w 45719"/>
              <a:gd name="connsiteY2" fmla="*/ 0 h 5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19" h="520619" extrusionOk="0">
                <a:moveTo>
                  <a:pt x="0" y="520619"/>
                </a:moveTo>
                <a:cubicBezTo>
                  <a:pt x="12381" y="455926"/>
                  <a:pt x="20525" y="376204"/>
                  <a:pt x="34489" y="295806"/>
                </a:cubicBezTo>
                <a:cubicBezTo>
                  <a:pt x="44278" y="210669"/>
                  <a:pt x="43776" y="107853"/>
                  <a:pt x="45719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879486049">
                  <a:custGeom>
                    <a:avLst/>
                    <a:gdLst>
                      <a:gd name="connsiteX0" fmla="*/ 0 w 521208"/>
                      <a:gd name="connsiteY0" fmla="*/ 804672 h 804672"/>
                      <a:gd name="connsiteX1" fmla="*/ 393192 w 521208"/>
                      <a:gd name="connsiteY1" fmla="*/ 457200 h 804672"/>
                      <a:gd name="connsiteX2" fmla="*/ 521208 w 521208"/>
                      <a:gd name="connsiteY2" fmla="*/ 0 h 804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1208" h="804672">
                        <a:moveTo>
                          <a:pt x="0" y="804672"/>
                        </a:moveTo>
                        <a:cubicBezTo>
                          <a:pt x="153162" y="697992"/>
                          <a:pt x="306324" y="591312"/>
                          <a:pt x="393192" y="457200"/>
                        </a:cubicBezTo>
                        <a:cubicBezTo>
                          <a:pt x="480060" y="323088"/>
                          <a:pt x="500634" y="161544"/>
                          <a:pt x="521208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43DFBE-1001-BC43-A360-5718BA942229}"/>
              </a:ext>
            </a:extLst>
          </p:cNvPr>
          <p:cNvSpPr/>
          <p:nvPr/>
        </p:nvSpPr>
        <p:spPr>
          <a:xfrm>
            <a:off x="8217916" y="2171700"/>
            <a:ext cx="822960" cy="850392"/>
          </a:xfrm>
          <a:custGeom>
            <a:avLst/>
            <a:gdLst>
              <a:gd name="connsiteX0" fmla="*/ 0 w 822960"/>
              <a:gd name="connsiteY0" fmla="*/ 850392 h 850392"/>
              <a:gd name="connsiteX1" fmla="*/ 283464 w 822960"/>
              <a:gd name="connsiteY1" fmla="*/ 310896 h 850392"/>
              <a:gd name="connsiteX2" fmla="*/ 822960 w 822960"/>
              <a:gd name="connsiteY2" fmla="*/ 0 h 85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850392" extrusionOk="0">
                <a:moveTo>
                  <a:pt x="0" y="850392"/>
                </a:moveTo>
                <a:cubicBezTo>
                  <a:pt x="55735" y="670496"/>
                  <a:pt x="177085" y="462525"/>
                  <a:pt x="283464" y="310896"/>
                </a:cubicBezTo>
                <a:cubicBezTo>
                  <a:pt x="381252" y="150927"/>
                  <a:pt x="620983" y="76210"/>
                  <a:pt x="8229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591628020">
                  <a:custGeom>
                    <a:avLst/>
                    <a:gdLst>
                      <a:gd name="connsiteX0" fmla="*/ 0 w 822960"/>
                      <a:gd name="connsiteY0" fmla="*/ 850392 h 850392"/>
                      <a:gd name="connsiteX1" fmla="*/ 283464 w 822960"/>
                      <a:gd name="connsiteY1" fmla="*/ 310896 h 850392"/>
                      <a:gd name="connsiteX2" fmla="*/ 822960 w 822960"/>
                      <a:gd name="connsiteY2" fmla="*/ 0 h 850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2960" h="850392">
                        <a:moveTo>
                          <a:pt x="0" y="850392"/>
                        </a:moveTo>
                        <a:cubicBezTo>
                          <a:pt x="73152" y="651510"/>
                          <a:pt x="146304" y="452628"/>
                          <a:pt x="283464" y="310896"/>
                        </a:cubicBezTo>
                        <a:cubicBezTo>
                          <a:pt x="420624" y="169164"/>
                          <a:pt x="621792" y="84582"/>
                          <a:pt x="82296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1EE39-5348-EA65-920A-8EC72FA5E5BB}"/>
              </a:ext>
            </a:extLst>
          </p:cNvPr>
          <p:cNvSpPr/>
          <p:nvPr/>
        </p:nvSpPr>
        <p:spPr>
          <a:xfrm>
            <a:off x="5904484" y="2509140"/>
            <a:ext cx="1764792" cy="531240"/>
          </a:xfrm>
          <a:custGeom>
            <a:avLst/>
            <a:gdLst>
              <a:gd name="connsiteX0" fmla="*/ 1764792 w 1764792"/>
              <a:gd name="connsiteY0" fmla="*/ 430656 h 531240"/>
              <a:gd name="connsiteX1" fmla="*/ 832104 w 1764792"/>
              <a:gd name="connsiteY1" fmla="*/ 888 h 531240"/>
              <a:gd name="connsiteX2" fmla="*/ 0 w 1764792"/>
              <a:gd name="connsiteY2" fmla="*/ 531240 h 5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92" h="531240" extrusionOk="0">
                <a:moveTo>
                  <a:pt x="1764792" y="430656"/>
                </a:moveTo>
                <a:cubicBezTo>
                  <a:pt x="1462845" y="231702"/>
                  <a:pt x="1133105" y="-45017"/>
                  <a:pt x="832104" y="888"/>
                </a:cubicBezTo>
                <a:cubicBezTo>
                  <a:pt x="531036" y="25742"/>
                  <a:pt x="206623" y="314570"/>
                  <a:pt x="0" y="5312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1AD555-080B-CF51-3C77-EAE20090A412}"/>
                  </a:ext>
                </a:extLst>
              </p:cNvPr>
              <p:cNvSpPr txBox="1"/>
              <p:nvPr/>
            </p:nvSpPr>
            <p:spPr>
              <a:xfrm>
                <a:off x="4439192" y="2639612"/>
                <a:ext cx="40389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1AD555-080B-CF51-3C77-EAE20090A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92" y="2639612"/>
                <a:ext cx="403893" cy="299249"/>
              </a:xfrm>
              <a:prstGeom prst="rect">
                <a:avLst/>
              </a:prstGeom>
              <a:blipFill>
                <a:blip r:embed="rId12"/>
                <a:stretch>
                  <a:fillRect l="-12121" r="-1060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714EF1C-57DA-F756-9E5D-B68EAEEB6772}"/>
              </a:ext>
            </a:extLst>
          </p:cNvPr>
          <p:cNvSpPr txBox="1"/>
          <p:nvPr/>
        </p:nvSpPr>
        <p:spPr>
          <a:xfrm>
            <a:off x="3929378" y="119835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1..s..S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CA263-D9C3-AB90-4068-8BD8C3E8E20B}"/>
              </a:ext>
            </a:extLst>
          </p:cNvPr>
          <p:cNvSpPr txBox="1"/>
          <p:nvPr/>
        </p:nvSpPr>
        <p:spPr>
          <a:xfrm>
            <a:off x="3798764" y="36463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1..f..F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0C8EB-3EA8-15C7-4487-B6DC106B1939}"/>
              </a:ext>
            </a:extLst>
          </p:cNvPr>
          <p:cNvSpPr txBox="1"/>
          <p:nvPr/>
        </p:nvSpPr>
        <p:spPr>
          <a:xfrm>
            <a:off x="5013852" y="533108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Distributor 1..d..D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B0F08-A9EA-66D7-5D1F-24CC8CDD6A3A}"/>
              </a:ext>
            </a:extLst>
          </p:cNvPr>
          <p:cNvSpPr txBox="1"/>
          <p:nvPr/>
        </p:nvSpPr>
        <p:spPr>
          <a:xfrm>
            <a:off x="8362305" y="3335909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 Center 1..r..R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Graphic 25" descr="Dog House with solid fill">
            <a:extLst>
              <a:ext uri="{FF2B5EF4-FFF2-40B4-BE49-F238E27FC236}">
                <a16:creationId xmlns:a16="http://schemas.microsoft.com/office/drawing/2014/main" id="{56675A24-461D-BAD4-32BD-CD95232833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44283" y="444766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9FF8E5-DBA2-9911-8D24-4E2B44DC1040}"/>
              </a:ext>
            </a:extLst>
          </p:cNvPr>
          <p:cNvSpPr txBox="1"/>
          <p:nvPr/>
        </p:nvSpPr>
        <p:spPr>
          <a:xfrm>
            <a:off x="7526564" y="533108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1..m..M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A40CA9-7789-87D4-515E-008CCE613D1A}"/>
              </a:ext>
            </a:extLst>
          </p:cNvPr>
          <p:cNvSpPr/>
          <p:nvPr/>
        </p:nvSpPr>
        <p:spPr>
          <a:xfrm rot="10625706">
            <a:off x="6736222" y="5025648"/>
            <a:ext cx="703040" cy="216010"/>
          </a:xfrm>
          <a:custGeom>
            <a:avLst/>
            <a:gdLst>
              <a:gd name="connsiteX0" fmla="*/ 703040 w 703040"/>
              <a:gd name="connsiteY0" fmla="*/ 175111 h 216010"/>
              <a:gd name="connsiteX1" fmla="*/ 331485 w 703040"/>
              <a:gd name="connsiteY1" fmla="*/ 361 h 216010"/>
              <a:gd name="connsiteX2" fmla="*/ 0 w 703040"/>
              <a:gd name="connsiteY2" fmla="*/ 216010 h 2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040" h="216010" extrusionOk="0">
                <a:moveTo>
                  <a:pt x="703040" y="175111"/>
                </a:moveTo>
                <a:cubicBezTo>
                  <a:pt x="583348" y="94846"/>
                  <a:pt x="451523" y="-18610"/>
                  <a:pt x="331485" y="361"/>
                </a:cubicBezTo>
                <a:cubicBezTo>
                  <a:pt x="206484" y="16307"/>
                  <a:pt x="85389" y="125597"/>
                  <a:pt x="0" y="21601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9183DD-AEAD-2FB5-088E-0DEA5F36A5D5}"/>
              </a:ext>
            </a:extLst>
          </p:cNvPr>
          <p:cNvSpPr txBox="1"/>
          <p:nvPr/>
        </p:nvSpPr>
        <p:spPr>
          <a:xfrm>
            <a:off x="9005224" y="124227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Landfill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07C1CA-B77C-8AC3-8653-377DF8B71578}"/>
                  </a:ext>
                </a:extLst>
              </p:cNvPr>
              <p:cNvSpPr txBox="1"/>
              <p:nvPr/>
            </p:nvSpPr>
            <p:spPr>
              <a:xfrm>
                <a:off x="5124000" y="4128559"/>
                <a:ext cx="46083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07C1CA-B77C-8AC3-8653-377DF8B71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00" y="4128559"/>
                <a:ext cx="460831" cy="299249"/>
              </a:xfrm>
              <a:prstGeom prst="rect">
                <a:avLst/>
              </a:prstGeom>
              <a:blipFill>
                <a:blip r:embed="rId15"/>
                <a:stretch>
                  <a:fillRect l="-12000" r="-933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D6F54C-70BA-E51C-660D-FFE5585CEDD8}"/>
                  </a:ext>
                </a:extLst>
              </p:cNvPr>
              <p:cNvSpPr txBox="1"/>
              <p:nvPr/>
            </p:nvSpPr>
            <p:spPr>
              <a:xfrm>
                <a:off x="6824268" y="4741959"/>
                <a:ext cx="441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D6F54C-70BA-E51C-660D-FFE5585C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268" y="4741959"/>
                <a:ext cx="441018" cy="276999"/>
              </a:xfrm>
              <a:prstGeom prst="rect">
                <a:avLst/>
              </a:prstGeom>
              <a:blipFill>
                <a:blip r:embed="rId16"/>
                <a:stretch>
                  <a:fillRect l="-10959" r="-411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B90778-EACF-1B6C-A5F9-F21E5AA17512}"/>
                  </a:ext>
                </a:extLst>
              </p:cNvPr>
              <p:cNvSpPr txBox="1"/>
              <p:nvPr/>
            </p:nvSpPr>
            <p:spPr>
              <a:xfrm>
                <a:off x="7526564" y="4100313"/>
                <a:ext cx="468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B90778-EACF-1B6C-A5F9-F21E5AA1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564" y="4100313"/>
                <a:ext cx="468846" cy="276999"/>
              </a:xfrm>
              <a:prstGeom prst="rect">
                <a:avLst/>
              </a:prstGeom>
              <a:blipFill>
                <a:blip r:embed="rId17"/>
                <a:stretch>
                  <a:fillRect l="-1039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202F2B-27A4-CCA1-0D22-428C67436D08}"/>
                  </a:ext>
                </a:extLst>
              </p:cNvPr>
              <p:cNvSpPr txBox="1"/>
              <p:nvPr/>
            </p:nvSpPr>
            <p:spPr>
              <a:xfrm>
                <a:off x="6712482" y="2636260"/>
                <a:ext cx="38093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202F2B-27A4-CCA1-0D22-428C67436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82" y="2636260"/>
                <a:ext cx="380938" cy="299249"/>
              </a:xfrm>
              <a:prstGeom prst="rect">
                <a:avLst/>
              </a:prstGeom>
              <a:blipFill>
                <a:blip r:embed="rId18"/>
                <a:stretch>
                  <a:fillRect l="-12698" r="-9524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EF7535-AEEA-7F49-2875-C2122614C1C6}"/>
                  </a:ext>
                </a:extLst>
              </p:cNvPr>
              <p:cNvSpPr txBox="1"/>
              <p:nvPr/>
            </p:nvSpPr>
            <p:spPr>
              <a:xfrm>
                <a:off x="8611344" y="2593488"/>
                <a:ext cx="296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EF7535-AEEA-7F49-2875-C2122614C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344" y="2593488"/>
                <a:ext cx="296684" cy="276999"/>
              </a:xfrm>
              <a:prstGeom prst="rect">
                <a:avLst/>
              </a:prstGeom>
              <a:blipFill>
                <a:blip r:embed="rId19"/>
                <a:stretch>
                  <a:fillRect l="-18750" r="-208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416BF72-6FA5-2C30-F87E-84CAFD413BF6}"/>
              </a:ext>
            </a:extLst>
          </p:cNvPr>
          <p:cNvSpPr txBox="1"/>
          <p:nvPr/>
        </p:nvSpPr>
        <p:spPr>
          <a:xfrm>
            <a:off x="635000" y="423084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Quantity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4430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uck with solid fill">
            <a:extLst>
              <a:ext uri="{FF2B5EF4-FFF2-40B4-BE49-F238E27FC236}">
                <a16:creationId xmlns:a16="http://schemas.microsoft.com/office/drawing/2014/main" id="{67EF5D8E-5EF0-C4EB-5461-18BA8429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149" y="1538086"/>
            <a:ext cx="914400" cy="914400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549" y="2916611"/>
            <a:ext cx="914400" cy="914400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C8550449-9532-DF04-0369-85AE36AD0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145" y="4416685"/>
            <a:ext cx="914400" cy="914400"/>
          </a:xfrm>
          <a:prstGeom prst="rect">
            <a:avLst/>
          </a:prstGeom>
        </p:spPr>
      </p:pic>
      <p:pic>
        <p:nvPicPr>
          <p:cNvPr id="11" name="Graphic 10" descr="Sustainability with solid fill">
            <a:extLst>
              <a:ext uri="{FF2B5EF4-FFF2-40B4-BE49-F238E27FC236}">
                <a16:creationId xmlns:a16="http://schemas.microsoft.com/office/drawing/2014/main" id="{9FC55BBB-C726-224F-E4C3-A3748FBB0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4283" y="3029759"/>
            <a:ext cx="914400" cy="914400"/>
          </a:xfrm>
          <a:prstGeom prst="rect">
            <a:avLst/>
          </a:prstGeom>
        </p:spPr>
      </p:pic>
      <p:pic>
        <p:nvPicPr>
          <p:cNvPr id="13" name="Graphic 12" descr="Garbage with solid fill">
            <a:extLst>
              <a:ext uri="{FF2B5EF4-FFF2-40B4-BE49-F238E27FC236}">
                <a16:creationId xmlns:a16="http://schemas.microsoft.com/office/drawing/2014/main" id="{DF2EBD32-088A-1017-1D42-BB9B8FFAA7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5224" y="1538086"/>
            <a:ext cx="914400" cy="9144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AE4064-3B58-4F1A-A23B-C2CCBCE7BFF3}"/>
              </a:ext>
            </a:extLst>
          </p:cNvPr>
          <p:cNvSpPr/>
          <p:nvPr/>
        </p:nvSpPr>
        <p:spPr>
          <a:xfrm>
            <a:off x="4844242" y="2403995"/>
            <a:ext cx="360218" cy="794327"/>
          </a:xfrm>
          <a:custGeom>
            <a:avLst/>
            <a:gdLst>
              <a:gd name="connsiteX0" fmla="*/ 0 w 360218"/>
              <a:gd name="connsiteY0" fmla="*/ 0 h 794327"/>
              <a:gd name="connsiteX1" fmla="*/ 138545 w 360218"/>
              <a:gd name="connsiteY1" fmla="*/ 535709 h 794327"/>
              <a:gd name="connsiteX2" fmla="*/ 360218 w 360218"/>
              <a:gd name="connsiteY2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218" h="794327" extrusionOk="0">
                <a:moveTo>
                  <a:pt x="0" y="0"/>
                </a:moveTo>
                <a:cubicBezTo>
                  <a:pt x="35468" y="216580"/>
                  <a:pt x="91203" y="418703"/>
                  <a:pt x="138545" y="535709"/>
                </a:cubicBezTo>
                <a:cubicBezTo>
                  <a:pt x="208248" y="653213"/>
                  <a:pt x="268213" y="736275"/>
                  <a:pt x="360218" y="79432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862218323">
                  <a:custGeom>
                    <a:avLst/>
                    <a:gdLst>
                      <a:gd name="connsiteX0" fmla="*/ 0 w 360218"/>
                      <a:gd name="connsiteY0" fmla="*/ 0 h 794327"/>
                      <a:gd name="connsiteX1" fmla="*/ 138545 w 360218"/>
                      <a:gd name="connsiteY1" fmla="*/ 535709 h 794327"/>
                      <a:gd name="connsiteX2" fmla="*/ 360218 w 360218"/>
                      <a:gd name="connsiteY2" fmla="*/ 794327 h 794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218" h="794327">
                        <a:moveTo>
                          <a:pt x="0" y="0"/>
                        </a:moveTo>
                        <a:cubicBezTo>
                          <a:pt x="39254" y="201660"/>
                          <a:pt x="78509" y="403321"/>
                          <a:pt x="138545" y="535709"/>
                        </a:cubicBezTo>
                        <a:cubicBezTo>
                          <a:pt x="198581" y="668097"/>
                          <a:pt x="279399" y="731212"/>
                          <a:pt x="360218" y="79432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2F2399-B03D-0021-5D85-F47625168A71}"/>
              </a:ext>
            </a:extLst>
          </p:cNvPr>
          <p:cNvSpPr/>
          <p:nvPr/>
        </p:nvSpPr>
        <p:spPr>
          <a:xfrm>
            <a:off x="5557911" y="3838694"/>
            <a:ext cx="276469" cy="601393"/>
          </a:xfrm>
          <a:custGeom>
            <a:avLst/>
            <a:gdLst>
              <a:gd name="connsiteX0" fmla="*/ 0 w 276469"/>
              <a:gd name="connsiteY0" fmla="*/ 0 h 601393"/>
              <a:gd name="connsiteX1" fmla="*/ 102561 w 276469"/>
              <a:gd name="connsiteY1" fmla="*/ 367517 h 601393"/>
              <a:gd name="connsiteX2" fmla="*/ 276469 w 276469"/>
              <a:gd name="connsiteY2" fmla="*/ 601393 h 6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69" h="601393" extrusionOk="0">
                <a:moveTo>
                  <a:pt x="0" y="0"/>
                </a:moveTo>
                <a:cubicBezTo>
                  <a:pt x="24601" y="131710"/>
                  <a:pt x="59294" y="251242"/>
                  <a:pt x="102561" y="367517"/>
                </a:cubicBezTo>
                <a:cubicBezTo>
                  <a:pt x="148859" y="463112"/>
                  <a:pt x="210671" y="541499"/>
                  <a:pt x="276469" y="60139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33589914">
                  <a:custGeom>
                    <a:avLst/>
                    <a:gdLst>
                      <a:gd name="connsiteX0" fmla="*/ 0 w 566928"/>
                      <a:gd name="connsiteY0" fmla="*/ 0 h 822960"/>
                      <a:gd name="connsiteX1" fmla="*/ 246888 w 566928"/>
                      <a:gd name="connsiteY1" fmla="*/ 466344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6928" h="822960">
                        <a:moveTo>
                          <a:pt x="0" y="0"/>
                        </a:moveTo>
                        <a:cubicBezTo>
                          <a:pt x="30480" y="192024"/>
                          <a:pt x="115824" y="365760"/>
                          <a:pt x="210312" y="502920"/>
                        </a:cubicBezTo>
                        <a:cubicBezTo>
                          <a:pt x="304800" y="640080"/>
                          <a:pt x="417576" y="749808"/>
                          <a:pt x="566928" y="82296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8A6835-04EF-4CE8-A334-78B1F91D3C59}"/>
              </a:ext>
            </a:extLst>
          </p:cNvPr>
          <p:cNvSpPr/>
          <p:nvPr/>
        </p:nvSpPr>
        <p:spPr>
          <a:xfrm>
            <a:off x="8006079" y="3944159"/>
            <a:ext cx="45719" cy="520619"/>
          </a:xfrm>
          <a:custGeom>
            <a:avLst/>
            <a:gdLst>
              <a:gd name="connsiteX0" fmla="*/ 0 w 45719"/>
              <a:gd name="connsiteY0" fmla="*/ 520619 h 520619"/>
              <a:gd name="connsiteX1" fmla="*/ 34489 w 45719"/>
              <a:gd name="connsiteY1" fmla="*/ 295806 h 520619"/>
              <a:gd name="connsiteX2" fmla="*/ 45719 w 45719"/>
              <a:gd name="connsiteY2" fmla="*/ 0 h 5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19" h="520619" extrusionOk="0">
                <a:moveTo>
                  <a:pt x="0" y="520619"/>
                </a:moveTo>
                <a:cubicBezTo>
                  <a:pt x="12381" y="455926"/>
                  <a:pt x="20525" y="376204"/>
                  <a:pt x="34489" y="295806"/>
                </a:cubicBezTo>
                <a:cubicBezTo>
                  <a:pt x="44278" y="210669"/>
                  <a:pt x="43776" y="107853"/>
                  <a:pt x="45719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879486049">
                  <a:custGeom>
                    <a:avLst/>
                    <a:gdLst>
                      <a:gd name="connsiteX0" fmla="*/ 0 w 521208"/>
                      <a:gd name="connsiteY0" fmla="*/ 804672 h 804672"/>
                      <a:gd name="connsiteX1" fmla="*/ 393192 w 521208"/>
                      <a:gd name="connsiteY1" fmla="*/ 457200 h 804672"/>
                      <a:gd name="connsiteX2" fmla="*/ 521208 w 521208"/>
                      <a:gd name="connsiteY2" fmla="*/ 0 h 804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1208" h="804672">
                        <a:moveTo>
                          <a:pt x="0" y="804672"/>
                        </a:moveTo>
                        <a:cubicBezTo>
                          <a:pt x="153162" y="697992"/>
                          <a:pt x="306324" y="591312"/>
                          <a:pt x="393192" y="457200"/>
                        </a:cubicBezTo>
                        <a:cubicBezTo>
                          <a:pt x="480060" y="323088"/>
                          <a:pt x="500634" y="161544"/>
                          <a:pt x="521208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43DFBE-1001-BC43-A360-5718BA942229}"/>
              </a:ext>
            </a:extLst>
          </p:cNvPr>
          <p:cNvSpPr/>
          <p:nvPr/>
        </p:nvSpPr>
        <p:spPr>
          <a:xfrm>
            <a:off x="8217916" y="2171700"/>
            <a:ext cx="822960" cy="850392"/>
          </a:xfrm>
          <a:custGeom>
            <a:avLst/>
            <a:gdLst>
              <a:gd name="connsiteX0" fmla="*/ 0 w 822960"/>
              <a:gd name="connsiteY0" fmla="*/ 850392 h 850392"/>
              <a:gd name="connsiteX1" fmla="*/ 283464 w 822960"/>
              <a:gd name="connsiteY1" fmla="*/ 310896 h 850392"/>
              <a:gd name="connsiteX2" fmla="*/ 822960 w 822960"/>
              <a:gd name="connsiteY2" fmla="*/ 0 h 85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850392" extrusionOk="0">
                <a:moveTo>
                  <a:pt x="0" y="850392"/>
                </a:moveTo>
                <a:cubicBezTo>
                  <a:pt x="55735" y="670496"/>
                  <a:pt x="177085" y="462525"/>
                  <a:pt x="283464" y="310896"/>
                </a:cubicBezTo>
                <a:cubicBezTo>
                  <a:pt x="381252" y="150927"/>
                  <a:pt x="620983" y="76210"/>
                  <a:pt x="8229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591628020">
                  <a:custGeom>
                    <a:avLst/>
                    <a:gdLst>
                      <a:gd name="connsiteX0" fmla="*/ 0 w 822960"/>
                      <a:gd name="connsiteY0" fmla="*/ 850392 h 850392"/>
                      <a:gd name="connsiteX1" fmla="*/ 283464 w 822960"/>
                      <a:gd name="connsiteY1" fmla="*/ 310896 h 850392"/>
                      <a:gd name="connsiteX2" fmla="*/ 822960 w 822960"/>
                      <a:gd name="connsiteY2" fmla="*/ 0 h 850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2960" h="850392">
                        <a:moveTo>
                          <a:pt x="0" y="850392"/>
                        </a:moveTo>
                        <a:cubicBezTo>
                          <a:pt x="73152" y="651510"/>
                          <a:pt x="146304" y="452628"/>
                          <a:pt x="283464" y="310896"/>
                        </a:cubicBezTo>
                        <a:cubicBezTo>
                          <a:pt x="420624" y="169164"/>
                          <a:pt x="621792" y="84582"/>
                          <a:pt x="82296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1EE39-5348-EA65-920A-8EC72FA5E5BB}"/>
              </a:ext>
            </a:extLst>
          </p:cNvPr>
          <p:cNvSpPr/>
          <p:nvPr/>
        </p:nvSpPr>
        <p:spPr>
          <a:xfrm>
            <a:off x="5904484" y="2509140"/>
            <a:ext cx="1764792" cy="531240"/>
          </a:xfrm>
          <a:custGeom>
            <a:avLst/>
            <a:gdLst>
              <a:gd name="connsiteX0" fmla="*/ 1764792 w 1764792"/>
              <a:gd name="connsiteY0" fmla="*/ 430656 h 531240"/>
              <a:gd name="connsiteX1" fmla="*/ 832104 w 1764792"/>
              <a:gd name="connsiteY1" fmla="*/ 888 h 531240"/>
              <a:gd name="connsiteX2" fmla="*/ 0 w 1764792"/>
              <a:gd name="connsiteY2" fmla="*/ 531240 h 5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92" h="531240" extrusionOk="0">
                <a:moveTo>
                  <a:pt x="1764792" y="430656"/>
                </a:moveTo>
                <a:cubicBezTo>
                  <a:pt x="1462845" y="231702"/>
                  <a:pt x="1133105" y="-45017"/>
                  <a:pt x="832104" y="888"/>
                </a:cubicBezTo>
                <a:cubicBezTo>
                  <a:pt x="531036" y="25742"/>
                  <a:pt x="206623" y="314570"/>
                  <a:pt x="0" y="5312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1AD555-080B-CF51-3C77-EAE20090A412}"/>
                  </a:ext>
                </a:extLst>
              </p:cNvPr>
              <p:cNvSpPr txBox="1"/>
              <p:nvPr/>
            </p:nvSpPr>
            <p:spPr>
              <a:xfrm>
                <a:off x="4439192" y="2639612"/>
                <a:ext cx="38273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1AD555-080B-CF51-3C77-EAE20090A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92" y="2639612"/>
                <a:ext cx="382733" cy="299249"/>
              </a:xfrm>
              <a:prstGeom prst="rect">
                <a:avLst/>
              </a:prstGeom>
              <a:blipFill>
                <a:blip r:embed="rId12"/>
                <a:stretch>
                  <a:fillRect l="-12698" r="-952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714EF1C-57DA-F756-9E5D-B68EAEEB6772}"/>
              </a:ext>
            </a:extLst>
          </p:cNvPr>
          <p:cNvSpPr txBox="1"/>
          <p:nvPr/>
        </p:nvSpPr>
        <p:spPr>
          <a:xfrm>
            <a:off x="3929378" y="119835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1..s..S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CA263-D9C3-AB90-4068-8BD8C3E8E20B}"/>
              </a:ext>
            </a:extLst>
          </p:cNvPr>
          <p:cNvSpPr txBox="1"/>
          <p:nvPr/>
        </p:nvSpPr>
        <p:spPr>
          <a:xfrm>
            <a:off x="3798764" y="36463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1..f..F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0C8EB-3EA8-15C7-4487-B6DC106B1939}"/>
              </a:ext>
            </a:extLst>
          </p:cNvPr>
          <p:cNvSpPr txBox="1"/>
          <p:nvPr/>
        </p:nvSpPr>
        <p:spPr>
          <a:xfrm>
            <a:off x="5013852" y="533108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Distributor 1..d..D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B0F08-A9EA-66D7-5D1F-24CC8CDD6A3A}"/>
              </a:ext>
            </a:extLst>
          </p:cNvPr>
          <p:cNvSpPr txBox="1"/>
          <p:nvPr/>
        </p:nvSpPr>
        <p:spPr>
          <a:xfrm>
            <a:off x="8362305" y="3335909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 Center 1..r..R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Graphic 25" descr="Dog House with solid fill">
            <a:extLst>
              <a:ext uri="{FF2B5EF4-FFF2-40B4-BE49-F238E27FC236}">
                <a16:creationId xmlns:a16="http://schemas.microsoft.com/office/drawing/2014/main" id="{56675A24-461D-BAD4-32BD-CD95232833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44283" y="444766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9FF8E5-DBA2-9911-8D24-4E2B44DC1040}"/>
              </a:ext>
            </a:extLst>
          </p:cNvPr>
          <p:cNvSpPr txBox="1"/>
          <p:nvPr/>
        </p:nvSpPr>
        <p:spPr>
          <a:xfrm>
            <a:off x="7526564" y="533108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1..m..M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A40CA9-7789-87D4-515E-008CCE613D1A}"/>
              </a:ext>
            </a:extLst>
          </p:cNvPr>
          <p:cNvSpPr/>
          <p:nvPr/>
        </p:nvSpPr>
        <p:spPr>
          <a:xfrm rot="10625706">
            <a:off x="6736222" y="5025648"/>
            <a:ext cx="703040" cy="216010"/>
          </a:xfrm>
          <a:custGeom>
            <a:avLst/>
            <a:gdLst>
              <a:gd name="connsiteX0" fmla="*/ 703040 w 703040"/>
              <a:gd name="connsiteY0" fmla="*/ 175111 h 216010"/>
              <a:gd name="connsiteX1" fmla="*/ 331485 w 703040"/>
              <a:gd name="connsiteY1" fmla="*/ 361 h 216010"/>
              <a:gd name="connsiteX2" fmla="*/ 0 w 703040"/>
              <a:gd name="connsiteY2" fmla="*/ 216010 h 2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040" h="216010" extrusionOk="0">
                <a:moveTo>
                  <a:pt x="703040" y="175111"/>
                </a:moveTo>
                <a:cubicBezTo>
                  <a:pt x="583348" y="94846"/>
                  <a:pt x="451523" y="-18610"/>
                  <a:pt x="331485" y="361"/>
                </a:cubicBezTo>
                <a:cubicBezTo>
                  <a:pt x="206484" y="16307"/>
                  <a:pt x="85389" y="125597"/>
                  <a:pt x="0" y="21601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9183DD-AEAD-2FB5-088E-0DEA5F36A5D5}"/>
              </a:ext>
            </a:extLst>
          </p:cNvPr>
          <p:cNvSpPr txBox="1"/>
          <p:nvPr/>
        </p:nvSpPr>
        <p:spPr>
          <a:xfrm>
            <a:off x="9005224" y="124227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Landfill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07C1CA-B77C-8AC3-8653-377DF8B71578}"/>
                  </a:ext>
                </a:extLst>
              </p:cNvPr>
              <p:cNvSpPr txBox="1"/>
              <p:nvPr/>
            </p:nvSpPr>
            <p:spPr>
              <a:xfrm>
                <a:off x="5124000" y="4128559"/>
                <a:ext cx="39530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07C1CA-B77C-8AC3-8653-377DF8B71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00" y="4128559"/>
                <a:ext cx="395301" cy="299249"/>
              </a:xfrm>
              <a:prstGeom prst="rect">
                <a:avLst/>
              </a:prstGeom>
              <a:blipFill>
                <a:blip r:embed="rId15"/>
                <a:stretch>
                  <a:fillRect l="-14063" r="-1093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D6F54C-70BA-E51C-660D-FFE5585CEDD8}"/>
                  </a:ext>
                </a:extLst>
              </p:cNvPr>
              <p:cNvSpPr txBox="1"/>
              <p:nvPr/>
            </p:nvSpPr>
            <p:spPr>
              <a:xfrm>
                <a:off x="6824268" y="4741959"/>
                <a:ext cx="462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D6F54C-70BA-E51C-660D-FFE5585C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268" y="4741959"/>
                <a:ext cx="462883" cy="276999"/>
              </a:xfrm>
              <a:prstGeom prst="rect">
                <a:avLst/>
              </a:prstGeom>
              <a:blipFill>
                <a:blip r:embed="rId16"/>
                <a:stretch>
                  <a:fillRect l="-10526" r="-39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B90778-EACF-1B6C-A5F9-F21E5AA17512}"/>
                  </a:ext>
                </a:extLst>
              </p:cNvPr>
              <p:cNvSpPr txBox="1"/>
              <p:nvPr/>
            </p:nvSpPr>
            <p:spPr>
              <a:xfrm>
                <a:off x="7526564" y="4100313"/>
                <a:ext cx="4476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B90778-EACF-1B6C-A5F9-F21E5AA1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564" y="4100313"/>
                <a:ext cx="447687" cy="276999"/>
              </a:xfrm>
              <a:prstGeom prst="rect">
                <a:avLst/>
              </a:prstGeom>
              <a:blipFill>
                <a:blip r:embed="rId17"/>
                <a:stretch>
                  <a:fillRect l="-1232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202F2B-27A4-CCA1-0D22-428C67436D08}"/>
                  </a:ext>
                </a:extLst>
              </p:cNvPr>
              <p:cNvSpPr txBox="1"/>
              <p:nvPr/>
            </p:nvSpPr>
            <p:spPr>
              <a:xfrm>
                <a:off x="6712482" y="2636260"/>
                <a:ext cx="39074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202F2B-27A4-CCA1-0D22-428C67436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82" y="2636260"/>
                <a:ext cx="390748" cy="299249"/>
              </a:xfrm>
              <a:prstGeom prst="rect">
                <a:avLst/>
              </a:prstGeom>
              <a:blipFill>
                <a:blip r:embed="rId18"/>
                <a:stretch>
                  <a:fillRect l="-12500" r="-9375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EF7535-AEEA-7F49-2875-C2122614C1C6}"/>
                  </a:ext>
                </a:extLst>
              </p:cNvPr>
              <p:cNvSpPr txBox="1"/>
              <p:nvPr/>
            </p:nvSpPr>
            <p:spPr>
              <a:xfrm>
                <a:off x="8611344" y="2593488"/>
                <a:ext cx="29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EF7535-AEEA-7F49-2875-C2122614C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344" y="2593488"/>
                <a:ext cx="290592" cy="276999"/>
              </a:xfrm>
              <a:prstGeom prst="rect">
                <a:avLst/>
              </a:prstGeom>
              <a:blipFill>
                <a:blip r:embed="rId19"/>
                <a:stretch>
                  <a:fillRect l="-19149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416BF72-6FA5-2C30-F87E-84CAFD413BF6}"/>
              </a:ext>
            </a:extLst>
          </p:cNvPr>
          <p:cNvSpPr txBox="1"/>
          <p:nvPr/>
        </p:nvSpPr>
        <p:spPr>
          <a:xfrm>
            <a:off x="635000" y="423084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Distance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678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uck with solid fill">
            <a:extLst>
              <a:ext uri="{FF2B5EF4-FFF2-40B4-BE49-F238E27FC236}">
                <a16:creationId xmlns:a16="http://schemas.microsoft.com/office/drawing/2014/main" id="{67EF5D8E-5EF0-C4EB-5461-18BA8429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149" y="1538086"/>
            <a:ext cx="914400" cy="914400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549" y="2916611"/>
            <a:ext cx="914400" cy="914400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C8550449-9532-DF04-0369-85AE36AD0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145" y="4416685"/>
            <a:ext cx="914400" cy="914400"/>
          </a:xfrm>
          <a:prstGeom prst="rect">
            <a:avLst/>
          </a:prstGeom>
        </p:spPr>
      </p:pic>
      <p:pic>
        <p:nvPicPr>
          <p:cNvPr id="11" name="Graphic 10" descr="Sustainability with solid fill">
            <a:extLst>
              <a:ext uri="{FF2B5EF4-FFF2-40B4-BE49-F238E27FC236}">
                <a16:creationId xmlns:a16="http://schemas.microsoft.com/office/drawing/2014/main" id="{9FC55BBB-C726-224F-E4C3-A3748FBB0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4283" y="3029759"/>
            <a:ext cx="914400" cy="914400"/>
          </a:xfrm>
          <a:prstGeom prst="rect">
            <a:avLst/>
          </a:prstGeom>
        </p:spPr>
      </p:pic>
      <p:pic>
        <p:nvPicPr>
          <p:cNvPr id="13" name="Graphic 12" descr="Garbage with solid fill">
            <a:extLst>
              <a:ext uri="{FF2B5EF4-FFF2-40B4-BE49-F238E27FC236}">
                <a16:creationId xmlns:a16="http://schemas.microsoft.com/office/drawing/2014/main" id="{DF2EBD32-088A-1017-1D42-BB9B8FFAA7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5224" y="1538086"/>
            <a:ext cx="914400" cy="9144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AE4064-3B58-4F1A-A23B-C2CCBCE7BFF3}"/>
              </a:ext>
            </a:extLst>
          </p:cNvPr>
          <p:cNvSpPr/>
          <p:nvPr/>
        </p:nvSpPr>
        <p:spPr>
          <a:xfrm>
            <a:off x="4844242" y="2403995"/>
            <a:ext cx="360218" cy="794327"/>
          </a:xfrm>
          <a:custGeom>
            <a:avLst/>
            <a:gdLst>
              <a:gd name="connsiteX0" fmla="*/ 0 w 360218"/>
              <a:gd name="connsiteY0" fmla="*/ 0 h 794327"/>
              <a:gd name="connsiteX1" fmla="*/ 138545 w 360218"/>
              <a:gd name="connsiteY1" fmla="*/ 535709 h 794327"/>
              <a:gd name="connsiteX2" fmla="*/ 360218 w 360218"/>
              <a:gd name="connsiteY2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218" h="794327" extrusionOk="0">
                <a:moveTo>
                  <a:pt x="0" y="0"/>
                </a:moveTo>
                <a:cubicBezTo>
                  <a:pt x="35468" y="216580"/>
                  <a:pt x="91203" y="418703"/>
                  <a:pt x="138545" y="535709"/>
                </a:cubicBezTo>
                <a:cubicBezTo>
                  <a:pt x="208248" y="653213"/>
                  <a:pt x="268213" y="736275"/>
                  <a:pt x="360218" y="79432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862218323">
                  <a:custGeom>
                    <a:avLst/>
                    <a:gdLst>
                      <a:gd name="connsiteX0" fmla="*/ 0 w 360218"/>
                      <a:gd name="connsiteY0" fmla="*/ 0 h 794327"/>
                      <a:gd name="connsiteX1" fmla="*/ 138545 w 360218"/>
                      <a:gd name="connsiteY1" fmla="*/ 535709 h 794327"/>
                      <a:gd name="connsiteX2" fmla="*/ 360218 w 360218"/>
                      <a:gd name="connsiteY2" fmla="*/ 794327 h 794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218" h="794327">
                        <a:moveTo>
                          <a:pt x="0" y="0"/>
                        </a:moveTo>
                        <a:cubicBezTo>
                          <a:pt x="39254" y="201660"/>
                          <a:pt x="78509" y="403321"/>
                          <a:pt x="138545" y="535709"/>
                        </a:cubicBezTo>
                        <a:cubicBezTo>
                          <a:pt x="198581" y="668097"/>
                          <a:pt x="279399" y="731212"/>
                          <a:pt x="360218" y="79432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2F2399-B03D-0021-5D85-F47625168A71}"/>
              </a:ext>
            </a:extLst>
          </p:cNvPr>
          <p:cNvSpPr/>
          <p:nvPr/>
        </p:nvSpPr>
        <p:spPr>
          <a:xfrm>
            <a:off x="5557911" y="3838694"/>
            <a:ext cx="276469" cy="601393"/>
          </a:xfrm>
          <a:custGeom>
            <a:avLst/>
            <a:gdLst>
              <a:gd name="connsiteX0" fmla="*/ 0 w 276469"/>
              <a:gd name="connsiteY0" fmla="*/ 0 h 601393"/>
              <a:gd name="connsiteX1" fmla="*/ 102561 w 276469"/>
              <a:gd name="connsiteY1" fmla="*/ 367517 h 601393"/>
              <a:gd name="connsiteX2" fmla="*/ 276469 w 276469"/>
              <a:gd name="connsiteY2" fmla="*/ 601393 h 6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69" h="601393" extrusionOk="0">
                <a:moveTo>
                  <a:pt x="0" y="0"/>
                </a:moveTo>
                <a:cubicBezTo>
                  <a:pt x="24601" y="131710"/>
                  <a:pt x="59294" y="251242"/>
                  <a:pt x="102561" y="367517"/>
                </a:cubicBezTo>
                <a:cubicBezTo>
                  <a:pt x="148859" y="463112"/>
                  <a:pt x="210671" y="541499"/>
                  <a:pt x="276469" y="60139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33589914">
                  <a:custGeom>
                    <a:avLst/>
                    <a:gdLst>
                      <a:gd name="connsiteX0" fmla="*/ 0 w 566928"/>
                      <a:gd name="connsiteY0" fmla="*/ 0 h 822960"/>
                      <a:gd name="connsiteX1" fmla="*/ 246888 w 566928"/>
                      <a:gd name="connsiteY1" fmla="*/ 466344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6928" h="822960">
                        <a:moveTo>
                          <a:pt x="0" y="0"/>
                        </a:moveTo>
                        <a:cubicBezTo>
                          <a:pt x="30480" y="192024"/>
                          <a:pt x="115824" y="365760"/>
                          <a:pt x="210312" y="502920"/>
                        </a:cubicBezTo>
                        <a:cubicBezTo>
                          <a:pt x="304800" y="640080"/>
                          <a:pt x="417576" y="749808"/>
                          <a:pt x="566928" y="82296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8A6835-04EF-4CE8-A334-78B1F91D3C59}"/>
              </a:ext>
            </a:extLst>
          </p:cNvPr>
          <p:cNvSpPr/>
          <p:nvPr/>
        </p:nvSpPr>
        <p:spPr>
          <a:xfrm>
            <a:off x="8006079" y="3944159"/>
            <a:ext cx="45719" cy="520619"/>
          </a:xfrm>
          <a:custGeom>
            <a:avLst/>
            <a:gdLst>
              <a:gd name="connsiteX0" fmla="*/ 0 w 45719"/>
              <a:gd name="connsiteY0" fmla="*/ 520619 h 520619"/>
              <a:gd name="connsiteX1" fmla="*/ 34489 w 45719"/>
              <a:gd name="connsiteY1" fmla="*/ 295806 h 520619"/>
              <a:gd name="connsiteX2" fmla="*/ 45719 w 45719"/>
              <a:gd name="connsiteY2" fmla="*/ 0 h 5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19" h="520619" extrusionOk="0">
                <a:moveTo>
                  <a:pt x="0" y="520619"/>
                </a:moveTo>
                <a:cubicBezTo>
                  <a:pt x="12381" y="455926"/>
                  <a:pt x="20525" y="376204"/>
                  <a:pt x="34489" y="295806"/>
                </a:cubicBezTo>
                <a:cubicBezTo>
                  <a:pt x="44278" y="210669"/>
                  <a:pt x="43776" y="107853"/>
                  <a:pt x="45719" y="0"/>
                </a:cubicBezTo>
              </a:path>
            </a:pathLst>
          </a:custGeom>
          <a:noFill/>
          <a:ln w="38100">
            <a:solidFill>
              <a:schemeClr val="accent3"/>
            </a:solidFill>
            <a:prstDash val="sysDash"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879486049">
                  <a:custGeom>
                    <a:avLst/>
                    <a:gdLst>
                      <a:gd name="connsiteX0" fmla="*/ 0 w 521208"/>
                      <a:gd name="connsiteY0" fmla="*/ 804672 h 804672"/>
                      <a:gd name="connsiteX1" fmla="*/ 393192 w 521208"/>
                      <a:gd name="connsiteY1" fmla="*/ 457200 h 804672"/>
                      <a:gd name="connsiteX2" fmla="*/ 521208 w 521208"/>
                      <a:gd name="connsiteY2" fmla="*/ 0 h 804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1208" h="804672">
                        <a:moveTo>
                          <a:pt x="0" y="804672"/>
                        </a:moveTo>
                        <a:cubicBezTo>
                          <a:pt x="153162" y="697992"/>
                          <a:pt x="306324" y="591312"/>
                          <a:pt x="393192" y="457200"/>
                        </a:cubicBezTo>
                        <a:cubicBezTo>
                          <a:pt x="480060" y="323088"/>
                          <a:pt x="500634" y="161544"/>
                          <a:pt x="521208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43DFBE-1001-BC43-A360-5718BA942229}"/>
              </a:ext>
            </a:extLst>
          </p:cNvPr>
          <p:cNvSpPr/>
          <p:nvPr/>
        </p:nvSpPr>
        <p:spPr>
          <a:xfrm>
            <a:off x="8217916" y="2171700"/>
            <a:ext cx="822960" cy="850392"/>
          </a:xfrm>
          <a:custGeom>
            <a:avLst/>
            <a:gdLst>
              <a:gd name="connsiteX0" fmla="*/ 0 w 822960"/>
              <a:gd name="connsiteY0" fmla="*/ 850392 h 850392"/>
              <a:gd name="connsiteX1" fmla="*/ 283464 w 822960"/>
              <a:gd name="connsiteY1" fmla="*/ 310896 h 850392"/>
              <a:gd name="connsiteX2" fmla="*/ 822960 w 822960"/>
              <a:gd name="connsiteY2" fmla="*/ 0 h 85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850392" extrusionOk="0">
                <a:moveTo>
                  <a:pt x="0" y="850392"/>
                </a:moveTo>
                <a:cubicBezTo>
                  <a:pt x="55735" y="670496"/>
                  <a:pt x="177085" y="462525"/>
                  <a:pt x="283464" y="310896"/>
                </a:cubicBezTo>
                <a:cubicBezTo>
                  <a:pt x="381252" y="150927"/>
                  <a:pt x="620983" y="76210"/>
                  <a:pt x="8229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591628020">
                  <a:custGeom>
                    <a:avLst/>
                    <a:gdLst>
                      <a:gd name="connsiteX0" fmla="*/ 0 w 822960"/>
                      <a:gd name="connsiteY0" fmla="*/ 850392 h 850392"/>
                      <a:gd name="connsiteX1" fmla="*/ 283464 w 822960"/>
                      <a:gd name="connsiteY1" fmla="*/ 310896 h 850392"/>
                      <a:gd name="connsiteX2" fmla="*/ 822960 w 822960"/>
                      <a:gd name="connsiteY2" fmla="*/ 0 h 850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2960" h="850392">
                        <a:moveTo>
                          <a:pt x="0" y="850392"/>
                        </a:moveTo>
                        <a:cubicBezTo>
                          <a:pt x="73152" y="651510"/>
                          <a:pt x="146304" y="452628"/>
                          <a:pt x="283464" y="310896"/>
                        </a:cubicBezTo>
                        <a:cubicBezTo>
                          <a:pt x="420624" y="169164"/>
                          <a:pt x="621792" y="84582"/>
                          <a:pt x="82296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1EE39-5348-EA65-920A-8EC72FA5E5BB}"/>
              </a:ext>
            </a:extLst>
          </p:cNvPr>
          <p:cNvSpPr/>
          <p:nvPr/>
        </p:nvSpPr>
        <p:spPr>
          <a:xfrm>
            <a:off x="5904484" y="2509140"/>
            <a:ext cx="1764792" cy="531240"/>
          </a:xfrm>
          <a:custGeom>
            <a:avLst/>
            <a:gdLst>
              <a:gd name="connsiteX0" fmla="*/ 1764792 w 1764792"/>
              <a:gd name="connsiteY0" fmla="*/ 430656 h 531240"/>
              <a:gd name="connsiteX1" fmla="*/ 832104 w 1764792"/>
              <a:gd name="connsiteY1" fmla="*/ 888 h 531240"/>
              <a:gd name="connsiteX2" fmla="*/ 0 w 1764792"/>
              <a:gd name="connsiteY2" fmla="*/ 531240 h 5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92" h="531240" extrusionOk="0">
                <a:moveTo>
                  <a:pt x="1764792" y="430656"/>
                </a:moveTo>
                <a:cubicBezTo>
                  <a:pt x="1462845" y="231702"/>
                  <a:pt x="1133105" y="-45017"/>
                  <a:pt x="832104" y="888"/>
                </a:cubicBezTo>
                <a:cubicBezTo>
                  <a:pt x="531036" y="25742"/>
                  <a:pt x="206623" y="314570"/>
                  <a:pt x="0" y="5312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4EF1C-57DA-F756-9E5D-B68EAEEB6772}"/>
              </a:ext>
            </a:extLst>
          </p:cNvPr>
          <p:cNvSpPr txBox="1"/>
          <p:nvPr/>
        </p:nvSpPr>
        <p:spPr>
          <a:xfrm>
            <a:off x="3929378" y="119835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1..s..S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CA263-D9C3-AB90-4068-8BD8C3E8E20B}"/>
              </a:ext>
            </a:extLst>
          </p:cNvPr>
          <p:cNvSpPr txBox="1"/>
          <p:nvPr/>
        </p:nvSpPr>
        <p:spPr>
          <a:xfrm>
            <a:off x="3798764" y="36463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1..f..F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0C8EB-3EA8-15C7-4487-B6DC106B1939}"/>
              </a:ext>
            </a:extLst>
          </p:cNvPr>
          <p:cNvSpPr txBox="1"/>
          <p:nvPr/>
        </p:nvSpPr>
        <p:spPr>
          <a:xfrm>
            <a:off x="5013852" y="533108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Distributor 1..d..D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B0F08-A9EA-66D7-5D1F-24CC8CDD6A3A}"/>
              </a:ext>
            </a:extLst>
          </p:cNvPr>
          <p:cNvSpPr txBox="1"/>
          <p:nvPr/>
        </p:nvSpPr>
        <p:spPr>
          <a:xfrm>
            <a:off x="8362305" y="3335909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 Center 1..r..R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Graphic 25" descr="Dog House with solid fill">
            <a:extLst>
              <a:ext uri="{FF2B5EF4-FFF2-40B4-BE49-F238E27FC236}">
                <a16:creationId xmlns:a16="http://schemas.microsoft.com/office/drawing/2014/main" id="{56675A24-461D-BAD4-32BD-CD9523283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4283" y="444766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9FF8E5-DBA2-9911-8D24-4E2B44DC1040}"/>
              </a:ext>
            </a:extLst>
          </p:cNvPr>
          <p:cNvSpPr txBox="1"/>
          <p:nvPr/>
        </p:nvSpPr>
        <p:spPr>
          <a:xfrm>
            <a:off x="7526564" y="533108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1..m..M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A40CA9-7789-87D4-515E-008CCE613D1A}"/>
              </a:ext>
            </a:extLst>
          </p:cNvPr>
          <p:cNvSpPr/>
          <p:nvPr/>
        </p:nvSpPr>
        <p:spPr>
          <a:xfrm rot="10625706">
            <a:off x="6736222" y="5025648"/>
            <a:ext cx="703040" cy="216010"/>
          </a:xfrm>
          <a:custGeom>
            <a:avLst/>
            <a:gdLst>
              <a:gd name="connsiteX0" fmla="*/ 703040 w 703040"/>
              <a:gd name="connsiteY0" fmla="*/ 175111 h 216010"/>
              <a:gd name="connsiteX1" fmla="*/ 331485 w 703040"/>
              <a:gd name="connsiteY1" fmla="*/ 361 h 216010"/>
              <a:gd name="connsiteX2" fmla="*/ 0 w 703040"/>
              <a:gd name="connsiteY2" fmla="*/ 216010 h 2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040" h="216010" extrusionOk="0">
                <a:moveTo>
                  <a:pt x="703040" y="175111"/>
                </a:moveTo>
                <a:cubicBezTo>
                  <a:pt x="583348" y="94846"/>
                  <a:pt x="451523" y="-18610"/>
                  <a:pt x="331485" y="361"/>
                </a:cubicBezTo>
                <a:cubicBezTo>
                  <a:pt x="206484" y="16307"/>
                  <a:pt x="85389" y="125597"/>
                  <a:pt x="0" y="216010"/>
                </a:cubicBezTo>
              </a:path>
            </a:pathLst>
          </a:custGeom>
          <a:noFill/>
          <a:ln w="38100">
            <a:solidFill>
              <a:schemeClr val="accent3"/>
            </a:solidFill>
            <a:prstDash val="sysDash"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9183DD-AEAD-2FB5-088E-0DEA5F36A5D5}"/>
              </a:ext>
            </a:extLst>
          </p:cNvPr>
          <p:cNvSpPr txBox="1"/>
          <p:nvPr/>
        </p:nvSpPr>
        <p:spPr>
          <a:xfrm>
            <a:off x="9005224" y="124227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Landfill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16BF72-6FA5-2C30-F87E-84CAFD413BF6}"/>
              </a:ext>
            </a:extLst>
          </p:cNvPr>
          <p:cNvSpPr txBox="1"/>
          <p:nvPr/>
        </p:nvSpPr>
        <p:spPr>
          <a:xfrm>
            <a:off x="635000" y="423084"/>
            <a:ext cx="5347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Unit Transportation Cost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17212B-A26E-F1CF-9150-0385A45FBC05}"/>
                  </a:ext>
                </a:extLst>
              </p:cNvPr>
              <p:cNvSpPr txBox="1"/>
              <p:nvPr/>
            </p:nvSpPr>
            <p:spPr>
              <a:xfrm>
                <a:off x="4470840" y="2705666"/>
                <a:ext cx="30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17212B-A26E-F1CF-9150-0385A45FB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840" y="2705666"/>
                <a:ext cx="309892" cy="276999"/>
              </a:xfrm>
              <a:prstGeom prst="rect">
                <a:avLst/>
              </a:prstGeom>
              <a:blipFill>
                <a:blip r:embed="rId14"/>
                <a:stretch>
                  <a:fillRect l="-15686" r="-588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785AE-2C62-45D0-B69D-B8E067584F7B}"/>
                  </a:ext>
                </a:extLst>
              </p:cNvPr>
              <p:cNvSpPr txBox="1"/>
              <p:nvPr/>
            </p:nvSpPr>
            <p:spPr>
              <a:xfrm>
                <a:off x="5132450" y="4073216"/>
                <a:ext cx="30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785AE-2C62-45D0-B69D-B8E06758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450" y="4073216"/>
                <a:ext cx="309892" cy="276999"/>
              </a:xfrm>
              <a:prstGeom prst="rect">
                <a:avLst/>
              </a:prstGeom>
              <a:blipFill>
                <a:blip r:embed="rId15"/>
                <a:stretch>
                  <a:fillRect l="-17647" r="-39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EEED2C-1C23-2D6E-3450-CDA29DE2BF5A}"/>
                  </a:ext>
                </a:extLst>
              </p:cNvPr>
              <p:cNvSpPr txBox="1"/>
              <p:nvPr/>
            </p:nvSpPr>
            <p:spPr>
              <a:xfrm>
                <a:off x="6623075" y="2171700"/>
                <a:ext cx="30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EEED2C-1C23-2D6E-3450-CDA29DE2B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75" y="2171700"/>
                <a:ext cx="309892" cy="276999"/>
              </a:xfrm>
              <a:prstGeom prst="rect">
                <a:avLst/>
              </a:prstGeom>
              <a:blipFill>
                <a:blip r:embed="rId16"/>
                <a:stretch>
                  <a:fillRect l="-15686" r="-588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F79156-B82A-9576-BCD0-05DB007C1B45}"/>
                  </a:ext>
                </a:extLst>
              </p:cNvPr>
              <p:cNvSpPr txBox="1"/>
              <p:nvPr/>
            </p:nvSpPr>
            <p:spPr>
              <a:xfrm>
                <a:off x="8615463" y="2593488"/>
                <a:ext cx="30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F79156-B82A-9576-BCD0-05DB007C1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463" y="2593488"/>
                <a:ext cx="309892" cy="276999"/>
              </a:xfrm>
              <a:prstGeom prst="rect">
                <a:avLst/>
              </a:prstGeom>
              <a:blipFill>
                <a:blip r:embed="rId17"/>
                <a:stretch>
                  <a:fillRect l="-15686" r="-588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C73E89-B4F0-13D6-209B-B3149356F5AB}"/>
                  </a:ext>
                </a:extLst>
              </p:cNvPr>
              <p:cNvSpPr txBox="1"/>
              <p:nvPr/>
            </p:nvSpPr>
            <p:spPr>
              <a:xfrm>
                <a:off x="7550931" y="4079222"/>
                <a:ext cx="315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C73E89-B4F0-13D6-209B-B3149356F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31" y="4079222"/>
                <a:ext cx="315214" cy="276999"/>
              </a:xfrm>
              <a:prstGeom prst="rect">
                <a:avLst/>
              </a:prstGeom>
              <a:blipFill>
                <a:blip r:embed="rId18"/>
                <a:stretch>
                  <a:fillRect l="-17647" r="-588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301139-21D8-B6C4-9DA2-25BDE15CE374}"/>
                  </a:ext>
                </a:extLst>
              </p:cNvPr>
              <p:cNvSpPr txBox="1"/>
              <p:nvPr/>
            </p:nvSpPr>
            <p:spPr>
              <a:xfrm>
                <a:off x="6948661" y="4710001"/>
                <a:ext cx="315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301139-21D8-B6C4-9DA2-25BDE15CE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661" y="4710001"/>
                <a:ext cx="315214" cy="276999"/>
              </a:xfrm>
              <a:prstGeom prst="rect">
                <a:avLst/>
              </a:prstGeom>
              <a:blipFill>
                <a:blip r:embed="rId19"/>
                <a:stretch>
                  <a:fillRect l="-17308" r="-384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Graphic 34" descr="Car with solid fill">
            <a:extLst>
              <a:ext uri="{FF2B5EF4-FFF2-40B4-BE49-F238E27FC236}">
                <a16:creationId xmlns:a16="http://schemas.microsoft.com/office/drawing/2014/main" id="{E3086DE5-AD4F-F7EF-582D-4158006EA12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49837" y="422965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8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uck with solid fill">
            <a:extLst>
              <a:ext uri="{FF2B5EF4-FFF2-40B4-BE49-F238E27FC236}">
                <a16:creationId xmlns:a16="http://schemas.microsoft.com/office/drawing/2014/main" id="{67EF5D8E-5EF0-C4EB-5461-18BA8429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149" y="1538086"/>
            <a:ext cx="914400" cy="914400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549" y="2916611"/>
            <a:ext cx="914400" cy="914400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C8550449-9532-DF04-0369-85AE36AD0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145" y="4416685"/>
            <a:ext cx="914400" cy="914400"/>
          </a:xfrm>
          <a:prstGeom prst="rect">
            <a:avLst/>
          </a:prstGeom>
        </p:spPr>
      </p:pic>
      <p:pic>
        <p:nvPicPr>
          <p:cNvPr id="11" name="Graphic 10" descr="Sustainability with solid fill">
            <a:extLst>
              <a:ext uri="{FF2B5EF4-FFF2-40B4-BE49-F238E27FC236}">
                <a16:creationId xmlns:a16="http://schemas.microsoft.com/office/drawing/2014/main" id="{9FC55BBB-C726-224F-E4C3-A3748FBB0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4283" y="3029759"/>
            <a:ext cx="914400" cy="914400"/>
          </a:xfrm>
          <a:prstGeom prst="rect">
            <a:avLst/>
          </a:prstGeom>
        </p:spPr>
      </p:pic>
      <p:pic>
        <p:nvPicPr>
          <p:cNvPr id="13" name="Graphic 12" descr="Garbage with solid fill">
            <a:extLst>
              <a:ext uri="{FF2B5EF4-FFF2-40B4-BE49-F238E27FC236}">
                <a16:creationId xmlns:a16="http://schemas.microsoft.com/office/drawing/2014/main" id="{DF2EBD32-088A-1017-1D42-BB9B8FFAA7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5224" y="1538086"/>
            <a:ext cx="914400" cy="9144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AE4064-3B58-4F1A-A23B-C2CCBCE7BFF3}"/>
              </a:ext>
            </a:extLst>
          </p:cNvPr>
          <p:cNvSpPr/>
          <p:nvPr/>
        </p:nvSpPr>
        <p:spPr>
          <a:xfrm>
            <a:off x="4844242" y="2403995"/>
            <a:ext cx="360218" cy="794327"/>
          </a:xfrm>
          <a:custGeom>
            <a:avLst/>
            <a:gdLst>
              <a:gd name="connsiteX0" fmla="*/ 0 w 360218"/>
              <a:gd name="connsiteY0" fmla="*/ 0 h 794327"/>
              <a:gd name="connsiteX1" fmla="*/ 138545 w 360218"/>
              <a:gd name="connsiteY1" fmla="*/ 535709 h 794327"/>
              <a:gd name="connsiteX2" fmla="*/ 360218 w 360218"/>
              <a:gd name="connsiteY2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218" h="794327" extrusionOk="0">
                <a:moveTo>
                  <a:pt x="0" y="0"/>
                </a:moveTo>
                <a:cubicBezTo>
                  <a:pt x="35468" y="216580"/>
                  <a:pt x="91203" y="418703"/>
                  <a:pt x="138545" y="535709"/>
                </a:cubicBezTo>
                <a:cubicBezTo>
                  <a:pt x="208248" y="653213"/>
                  <a:pt x="268213" y="736275"/>
                  <a:pt x="360218" y="79432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862218323">
                  <a:custGeom>
                    <a:avLst/>
                    <a:gdLst>
                      <a:gd name="connsiteX0" fmla="*/ 0 w 360218"/>
                      <a:gd name="connsiteY0" fmla="*/ 0 h 794327"/>
                      <a:gd name="connsiteX1" fmla="*/ 138545 w 360218"/>
                      <a:gd name="connsiteY1" fmla="*/ 535709 h 794327"/>
                      <a:gd name="connsiteX2" fmla="*/ 360218 w 360218"/>
                      <a:gd name="connsiteY2" fmla="*/ 794327 h 794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218" h="794327">
                        <a:moveTo>
                          <a:pt x="0" y="0"/>
                        </a:moveTo>
                        <a:cubicBezTo>
                          <a:pt x="39254" y="201660"/>
                          <a:pt x="78509" y="403321"/>
                          <a:pt x="138545" y="535709"/>
                        </a:cubicBezTo>
                        <a:cubicBezTo>
                          <a:pt x="198581" y="668097"/>
                          <a:pt x="279399" y="731212"/>
                          <a:pt x="360218" y="79432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2F2399-B03D-0021-5D85-F47625168A71}"/>
              </a:ext>
            </a:extLst>
          </p:cNvPr>
          <p:cNvSpPr/>
          <p:nvPr/>
        </p:nvSpPr>
        <p:spPr>
          <a:xfrm>
            <a:off x="5557911" y="3838694"/>
            <a:ext cx="276469" cy="601393"/>
          </a:xfrm>
          <a:custGeom>
            <a:avLst/>
            <a:gdLst>
              <a:gd name="connsiteX0" fmla="*/ 0 w 276469"/>
              <a:gd name="connsiteY0" fmla="*/ 0 h 601393"/>
              <a:gd name="connsiteX1" fmla="*/ 102561 w 276469"/>
              <a:gd name="connsiteY1" fmla="*/ 367517 h 601393"/>
              <a:gd name="connsiteX2" fmla="*/ 276469 w 276469"/>
              <a:gd name="connsiteY2" fmla="*/ 601393 h 6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69" h="601393" extrusionOk="0">
                <a:moveTo>
                  <a:pt x="0" y="0"/>
                </a:moveTo>
                <a:cubicBezTo>
                  <a:pt x="24601" y="131710"/>
                  <a:pt x="59294" y="251242"/>
                  <a:pt x="102561" y="367517"/>
                </a:cubicBezTo>
                <a:cubicBezTo>
                  <a:pt x="148859" y="463112"/>
                  <a:pt x="210671" y="541499"/>
                  <a:pt x="276469" y="60139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33589914">
                  <a:custGeom>
                    <a:avLst/>
                    <a:gdLst>
                      <a:gd name="connsiteX0" fmla="*/ 0 w 566928"/>
                      <a:gd name="connsiteY0" fmla="*/ 0 h 822960"/>
                      <a:gd name="connsiteX1" fmla="*/ 246888 w 566928"/>
                      <a:gd name="connsiteY1" fmla="*/ 466344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6928" h="822960">
                        <a:moveTo>
                          <a:pt x="0" y="0"/>
                        </a:moveTo>
                        <a:cubicBezTo>
                          <a:pt x="30480" y="192024"/>
                          <a:pt x="115824" y="365760"/>
                          <a:pt x="210312" y="502920"/>
                        </a:cubicBezTo>
                        <a:cubicBezTo>
                          <a:pt x="304800" y="640080"/>
                          <a:pt x="417576" y="749808"/>
                          <a:pt x="566928" y="82296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8A6835-04EF-4CE8-A334-78B1F91D3C59}"/>
              </a:ext>
            </a:extLst>
          </p:cNvPr>
          <p:cNvSpPr/>
          <p:nvPr/>
        </p:nvSpPr>
        <p:spPr>
          <a:xfrm>
            <a:off x="8006079" y="3944159"/>
            <a:ext cx="45719" cy="520619"/>
          </a:xfrm>
          <a:custGeom>
            <a:avLst/>
            <a:gdLst>
              <a:gd name="connsiteX0" fmla="*/ 0 w 45719"/>
              <a:gd name="connsiteY0" fmla="*/ 520619 h 520619"/>
              <a:gd name="connsiteX1" fmla="*/ 34489 w 45719"/>
              <a:gd name="connsiteY1" fmla="*/ 295806 h 520619"/>
              <a:gd name="connsiteX2" fmla="*/ 45719 w 45719"/>
              <a:gd name="connsiteY2" fmla="*/ 0 h 5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19" h="520619" extrusionOk="0">
                <a:moveTo>
                  <a:pt x="0" y="520619"/>
                </a:moveTo>
                <a:cubicBezTo>
                  <a:pt x="12381" y="455926"/>
                  <a:pt x="20525" y="376204"/>
                  <a:pt x="34489" y="295806"/>
                </a:cubicBezTo>
                <a:cubicBezTo>
                  <a:pt x="44278" y="210669"/>
                  <a:pt x="43776" y="107853"/>
                  <a:pt x="45719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879486049">
                  <a:custGeom>
                    <a:avLst/>
                    <a:gdLst>
                      <a:gd name="connsiteX0" fmla="*/ 0 w 521208"/>
                      <a:gd name="connsiteY0" fmla="*/ 804672 h 804672"/>
                      <a:gd name="connsiteX1" fmla="*/ 393192 w 521208"/>
                      <a:gd name="connsiteY1" fmla="*/ 457200 h 804672"/>
                      <a:gd name="connsiteX2" fmla="*/ 521208 w 521208"/>
                      <a:gd name="connsiteY2" fmla="*/ 0 h 804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1208" h="804672">
                        <a:moveTo>
                          <a:pt x="0" y="804672"/>
                        </a:moveTo>
                        <a:cubicBezTo>
                          <a:pt x="153162" y="697992"/>
                          <a:pt x="306324" y="591312"/>
                          <a:pt x="393192" y="457200"/>
                        </a:cubicBezTo>
                        <a:cubicBezTo>
                          <a:pt x="480060" y="323088"/>
                          <a:pt x="500634" y="161544"/>
                          <a:pt x="521208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43DFBE-1001-BC43-A360-5718BA942229}"/>
              </a:ext>
            </a:extLst>
          </p:cNvPr>
          <p:cNvSpPr/>
          <p:nvPr/>
        </p:nvSpPr>
        <p:spPr>
          <a:xfrm>
            <a:off x="8217916" y="2171700"/>
            <a:ext cx="822960" cy="850392"/>
          </a:xfrm>
          <a:custGeom>
            <a:avLst/>
            <a:gdLst>
              <a:gd name="connsiteX0" fmla="*/ 0 w 822960"/>
              <a:gd name="connsiteY0" fmla="*/ 850392 h 850392"/>
              <a:gd name="connsiteX1" fmla="*/ 283464 w 822960"/>
              <a:gd name="connsiteY1" fmla="*/ 310896 h 850392"/>
              <a:gd name="connsiteX2" fmla="*/ 822960 w 822960"/>
              <a:gd name="connsiteY2" fmla="*/ 0 h 85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850392" extrusionOk="0">
                <a:moveTo>
                  <a:pt x="0" y="850392"/>
                </a:moveTo>
                <a:cubicBezTo>
                  <a:pt x="55735" y="670496"/>
                  <a:pt x="177085" y="462525"/>
                  <a:pt x="283464" y="310896"/>
                </a:cubicBezTo>
                <a:cubicBezTo>
                  <a:pt x="381252" y="150927"/>
                  <a:pt x="620983" y="76210"/>
                  <a:pt x="8229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591628020">
                  <a:custGeom>
                    <a:avLst/>
                    <a:gdLst>
                      <a:gd name="connsiteX0" fmla="*/ 0 w 822960"/>
                      <a:gd name="connsiteY0" fmla="*/ 850392 h 850392"/>
                      <a:gd name="connsiteX1" fmla="*/ 283464 w 822960"/>
                      <a:gd name="connsiteY1" fmla="*/ 310896 h 850392"/>
                      <a:gd name="connsiteX2" fmla="*/ 822960 w 822960"/>
                      <a:gd name="connsiteY2" fmla="*/ 0 h 850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2960" h="850392">
                        <a:moveTo>
                          <a:pt x="0" y="850392"/>
                        </a:moveTo>
                        <a:cubicBezTo>
                          <a:pt x="73152" y="651510"/>
                          <a:pt x="146304" y="452628"/>
                          <a:pt x="283464" y="310896"/>
                        </a:cubicBezTo>
                        <a:cubicBezTo>
                          <a:pt x="420624" y="169164"/>
                          <a:pt x="621792" y="84582"/>
                          <a:pt x="82296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1EE39-5348-EA65-920A-8EC72FA5E5BB}"/>
              </a:ext>
            </a:extLst>
          </p:cNvPr>
          <p:cNvSpPr/>
          <p:nvPr/>
        </p:nvSpPr>
        <p:spPr>
          <a:xfrm>
            <a:off x="5904484" y="2509140"/>
            <a:ext cx="1764792" cy="531240"/>
          </a:xfrm>
          <a:custGeom>
            <a:avLst/>
            <a:gdLst>
              <a:gd name="connsiteX0" fmla="*/ 1764792 w 1764792"/>
              <a:gd name="connsiteY0" fmla="*/ 430656 h 531240"/>
              <a:gd name="connsiteX1" fmla="*/ 832104 w 1764792"/>
              <a:gd name="connsiteY1" fmla="*/ 888 h 531240"/>
              <a:gd name="connsiteX2" fmla="*/ 0 w 1764792"/>
              <a:gd name="connsiteY2" fmla="*/ 531240 h 5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92" h="531240" extrusionOk="0">
                <a:moveTo>
                  <a:pt x="1764792" y="430656"/>
                </a:moveTo>
                <a:cubicBezTo>
                  <a:pt x="1462845" y="231702"/>
                  <a:pt x="1133105" y="-45017"/>
                  <a:pt x="832104" y="888"/>
                </a:cubicBezTo>
                <a:cubicBezTo>
                  <a:pt x="531036" y="25742"/>
                  <a:pt x="206623" y="314570"/>
                  <a:pt x="0" y="5312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1AD555-080B-CF51-3C77-EAE20090A412}"/>
                  </a:ext>
                </a:extLst>
              </p:cNvPr>
              <p:cNvSpPr txBox="1"/>
              <p:nvPr/>
            </p:nvSpPr>
            <p:spPr>
              <a:xfrm>
                <a:off x="3714420" y="1839352"/>
                <a:ext cx="406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1AD555-080B-CF51-3C77-EAE20090A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20" y="1839352"/>
                <a:ext cx="406843" cy="276999"/>
              </a:xfrm>
              <a:prstGeom prst="rect">
                <a:avLst/>
              </a:prstGeom>
              <a:blipFill>
                <a:blip r:embed="rId12"/>
                <a:stretch>
                  <a:fillRect l="-11940" r="-149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714EF1C-57DA-F756-9E5D-B68EAEEB6772}"/>
              </a:ext>
            </a:extLst>
          </p:cNvPr>
          <p:cNvSpPr txBox="1"/>
          <p:nvPr/>
        </p:nvSpPr>
        <p:spPr>
          <a:xfrm>
            <a:off x="3929378" y="119835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1..s..S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CA263-D9C3-AB90-4068-8BD8C3E8E20B}"/>
              </a:ext>
            </a:extLst>
          </p:cNvPr>
          <p:cNvSpPr txBox="1"/>
          <p:nvPr/>
        </p:nvSpPr>
        <p:spPr>
          <a:xfrm>
            <a:off x="3798764" y="36463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1..f..F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0C8EB-3EA8-15C7-4487-B6DC106B1939}"/>
              </a:ext>
            </a:extLst>
          </p:cNvPr>
          <p:cNvSpPr txBox="1"/>
          <p:nvPr/>
        </p:nvSpPr>
        <p:spPr>
          <a:xfrm>
            <a:off x="5013852" y="533108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Distributor 1..d..D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B0F08-A9EA-66D7-5D1F-24CC8CDD6A3A}"/>
              </a:ext>
            </a:extLst>
          </p:cNvPr>
          <p:cNvSpPr txBox="1"/>
          <p:nvPr/>
        </p:nvSpPr>
        <p:spPr>
          <a:xfrm>
            <a:off x="8394684" y="3566635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 Center 1..r..R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Graphic 25" descr="Dog House with solid fill">
            <a:extLst>
              <a:ext uri="{FF2B5EF4-FFF2-40B4-BE49-F238E27FC236}">
                <a16:creationId xmlns:a16="http://schemas.microsoft.com/office/drawing/2014/main" id="{56675A24-461D-BAD4-32BD-CD95232833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44283" y="444766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9FF8E5-DBA2-9911-8D24-4E2B44DC1040}"/>
              </a:ext>
            </a:extLst>
          </p:cNvPr>
          <p:cNvSpPr txBox="1"/>
          <p:nvPr/>
        </p:nvSpPr>
        <p:spPr>
          <a:xfrm>
            <a:off x="7526564" y="533108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1..m..M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A40CA9-7789-87D4-515E-008CCE613D1A}"/>
              </a:ext>
            </a:extLst>
          </p:cNvPr>
          <p:cNvSpPr/>
          <p:nvPr/>
        </p:nvSpPr>
        <p:spPr>
          <a:xfrm rot="10625706">
            <a:off x="6736222" y="5025648"/>
            <a:ext cx="703040" cy="216010"/>
          </a:xfrm>
          <a:custGeom>
            <a:avLst/>
            <a:gdLst>
              <a:gd name="connsiteX0" fmla="*/ 703040 w 703040"/>
              <a:gd name="connsiteY0" fmla="*/ 175111 h 216010"/>
              <a:gd name="connsiteX1" fmla="*/ 331485 w 703040"/>
              <a:gd name="connsiteY1" fmla="*/ 361 h 216010"/>
              <a:gd name="connsiteX2" fmla="*/ 0 w 703040"/>
              <a:gd name="connsiteY2" fmla="*/ 216010 h 2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040" h="216010" extrusionOk="0">
                <a:moveTo>
                  <a:pt x="703040" y="175111"/>
                </a:moveTo>
                <a:cubicBezTo>
                  <a:pt x="583348" y="94846"/>
                  <a:pt x="451523" y="-18610"/>
                  <a:pt x="331485" y="361"/>
                </a:cubicBezTo>
                <a:cubicBezTo>
                  <a:pt x="206484" y="16307"/>
                  <a:pt x="85389" y="125597"/>
                  <a:pt x="0" y="21601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9183DD-AEAD-2FB5-088E-0DEA5F36A5D5}"/>
              </a:ext>
            </a:extLst>
          </p:cNvPr>
          <p:cNvSpPr txBox="1"/>
          <p:nvPr/>
        </p:nvSpPr>
        <p:spPr>
          <a:xfrm>
            <a:off x="9005224" y="124227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Landfill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16BF72-6FA5-2C30-F87E-84CAFD413BF6}"/>
              </a:ext>
            </a:extLst>
          </p:cNvPr>
          <p:cNvSpPr txBox="1"/>
          <p:nvPr/>
        </p:nvSpPr>
        <p:spPr>
          <a:xfrm>
            <a:off x="635000" y="423084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Facility Capacity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646D57-A4BB-FBA8-932C-29B4F72139AF}"/>
                  </a:ext>
                </a:extLst>
              </p:cNvPr>
              <p:cNvSpPr txBox="1"/>
              <p:nvPr/>
            </p:nvSpPr>
            <p:spPr>
              <a:xfrm>
                <a:off x="4566927" y="3335909"/>
                <a:ext cx="4172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646D57-A4BB-FBA8-932C-29B4F721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927" y="3335909"/>
                <a:ext cx="417294" cy="299249"/>
              </a:xfrm>
              <a:prstGeom prst="rect">
                <a:avLst/>
              </a:prstGeom>
              <a:blipFill>
                <a:blip r:embed="rId15"/>
                <a:stretch>
                  <a:fillRect l="-11594" r="-869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839C24-989E-52EB-622B-0BEC95C63462}"/>
                  </a:ext>
                </a:extLst>
              </p:cNvPr>
              <p:cNvSpPr txBox="1"/>
              <p:nvPr/>
            </p:nvSpPr>
            <p:spPr>
              <a:xfrm>
                <a:off x="5218524" y="4817513"/>
                <a:ext cx="469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839C24-989E-52EB-622B-0BEC95C6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524" y="4817513"/>
                <a:ext cx="469424" cy="276999"/>
              </a:xfrm>
              <a:prstGeom prst="rect">
                <a:avLst/>
              </a:prstGeom>
              <a:blipFill>
                <a:blip r:embed="rId16"/>
                <a:stretch>
                  <a:fillRect l="-10390" r="-389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A35B20-EF6F-BA77-2DE5-89C4F3C5D5AC}"/>
                  </a:ext>
                </a:extLst>
              </p:cNvPr>
              <p:cNvSpPr txBox="1"/>
              <p:nvPr/>
            </p:nvSpPr>
            <p:spPr>
              <a:xfrm>
                <a:off x="8394684" y="3181431"/>
                <a:ext cx="4485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A35B20-EF6F-BA77-2DE5-89C4F3C5D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684" y="3181431"/>
                <a:ext cx="448520" cy="276999"/>
              </a:xfrm>
              <a:prstGeom prst="rect">
                <a:avLst/>
              </a:prstGeom>
              <a:blipFill>
                <a:blip r:embed="rId17"/>
                <a:stretch>
                  <a:fillRect l="-1081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67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uck with solid fill">
            <a:extLst>
              <a:ext uri="{FF2B5EF4-FFF2-40B4-BE49-F238E27FC236}">
                <a16:creationId xmlns:a16="http://schemas.microsoft.com/office/drawing/2014/main" id="{67EF5D8E-5EF0-C4EB-5461-18BA8429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149" y="1538086"/>
            <a:ext cx="914400" cy="914400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549" y="2916611"/>
            <a:ext cx="914400" cy="914400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C8550449-9532-DF04-0369-85AE36AD0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145" y="4416685"/>
            <a:ext cx="914400" cy="914400"/>
          </a:xfrm>
          <a:prstGeom prst="rect">
            <a:avLst/>
          </a:prstGeom>
        </p:spPr>
      </p:pic>
      <p:pic>
        <p:nvPicPr>
          <p:cNvPr id="11" name="Graphic 10" descr="Sustainability with solid fill">
            <a:extLst>
              <a:ext uri="{FF2B5EF4-FFF2-40B4-BE49-F238E27FC236}">
                <a16:creationId xmlns:a16="http://schemas.microsoft.com/office/drawing/2014/main" id="{9FC55BBB-C726-224F-E4C3-A3748FBB0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4283" y="3029759"/>
            <a:ext cx="914400" cy="914400"/>
          </a:xfrm>
          <a:prstGeom prst="rect">
            <a:avLst/>
          </a:prstGeom>
        </p:spPr>
      </p:pic>
      <p:pic>
        <p:nvPicPr>
          <p:cNvPr id="13" name="Graphic 12" descr="Garbage with solid fill">
            <a:extLst>
              <a:ext uri="{FF2B5EF4-FFF2-40B4-BE49-F238E27FC236}">
                <a16:creationId xmlns:a16="http://schemas.microsoft.com/office/drawing/2014/main" id="{DF2EBD32-088A-1017-1D42-BB9B8FFAA7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5224" y="1538086"/>
            <a:ext cx="914400" cy="9144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AE4064-3B58-4F1A-A23B-C2CCBCE7BFF3}"/>
              </a:ext>
            </a:extLst>
          </p:cNvPr>
          <p:cNvSpPr/>
          <p:nvPr/>
        </p:nvSpPr>
        <p:spPr>
          <a:xfrm>
            <a:off x="4844242" y="2403995"/>
            <a:ext cx="360218" cy="794327"/>
          </a:xfrm>
          <a:custGeom>
            <a:avLst/>
            <a:gdLst>
              <a:gd name="connsiteX0" fmla="*/ 0 w 360218"/>
              <a:gd name="connsiteY0" fmla="*/ 0 h 794327"/>
              <a:gd name="connsiteX1" fmla="*/ 138545 w 360218"/>
              <a:gd name="connsiteY1" fmla="*/ 535709 h 794327"/>
              <a:gd name="connsiteX2" fmla="*/ 360218 w 360218"/>
              <a:gd name="connsiteY2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218" h="794327" extrusionOk="0">
                <a:moveTo>
                  <a:pt x="0" y="0"/>
                </a:moveTo>
                <a:cubicBezTo>
                  <a:pt x="35468" y="216580"/>
                  <a:pt x="91203" y="418703"/>
                  <a:pt x="138545" y="535709"/>
                </a:cubicBezTo>
                <a:cubicBezTo>
                  <a:pt x="208248" y="653213"/>
                  <a:pt x="268213" y="736275"/>
                  <a:pt x="360218" y="79432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862218323">
                  <a:custGeom>
                    <a:avLst/>
                    <a:gdLst>
                      <a:gd name="connsiteX0" fmla="*/ 0 w 360218"/>
                      <a:gd name="connsiteY0" fmla="*/ 0 h 794327"/>
                      <a:gd name="connsiteX1" fmla="*/ 138545 w 360218"/>
                      <a:gd name="connsiteY1" fmla="*/ 535709 h 794327"/>
                      <a:gd name="connsiteX2" fmla="*/ 360218 w 360218"/>
                      <a:gd name="connsiteY2" fmla="*/ 794327 h 794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218" h="794327">
                        <a:moveTo>
                          <a:pt x="0" y="0"/>
                        </a:moveTo>
                        <a:cubicBezTo>
                          <a:pt x="39254" y="201660"/>
                          <a:pt x="78509" y="403321"/>
                          <a:pt x="138545" y="535709"/>
                        </a:cubicBezTo>
                        <a:cubicBezTo>
                          <a:pt x="198581" y="668097"/>
                          <a:pt x="279399" y="731212"/>
                          <a:pt x="360218" y="79432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2F2399-B03D-0021-5D85-F47625168A71}"/>
              </a:ext>
            </a:extLst>
          </p:cNvPr>
          <p:cNvSpPr/>
          <p:nvPr/>
        </p:nvSpPr>
        <p:spPr>
          <a:xfrm>
            <a:off x="5557911" y="3838694"/>
            <a:ext cx="276469" cy="601393"/>
          </a:xfrm>
          <a:custGeom>
            <a:avLst/>
            <a:gdLst>
              <a:gd name="connsiteX0" fmla="*/ 0 w 276469"/>
              <a:gd name="connsiteY0" fmla="*/ 0 h 601393"/>
              <a:gd name="connsiteX1" fmla="*/ 102561 w 276469"/>
              <a:gd name="connsiteY1" fmla="*/ 367517 h 601393"/>
              <a:gd name="connsiteX2" fmla="*/ 276469 w 276469"/>
              <a:gd name="connsiteY2" fmla="*/ 601393 h 6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69" h="601393" extrusionOk="0">
                <a:moveTo>
                  <a:pt x="0" y="0"/>
                </a:moveTo>
                <a:cubicBezTo>
                  <a:pt x="24601" y="131710"/>
                  <a:pt x="59294" y="251242"/>
                  <a:pt x="102561" y="367517"/>
                </a:cubicBezTo>
                <a:cubicBezTo>
                  <a:pt x="148859" y="463112"/>
                  <a:pt x="210671" y="541499"/>
                  <a:pt x="276469" y="60139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33589914">
                  <a:custGeom>
                    <a:avLst/>
                    <a:gdLst>
                      <a:gd name="connsiteX0" fmla="*/ 0 w 566928"/>
                      <a:gd name="connsiteY0" fmla="*/ 0 h 822960"/>
                      <a:gd name="connsiteX1" fmla="*/ 246888 w 566928"/>
                      <a:gd name="connsiteY1" fmla="*/ 466344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6928" h="822960">
                        <a:moveTo>
                          <a:pt x="0" y="0"/>
                        </a:moveTo>
                        <a:cubicBezTo>
                          <a:pt x="30480" y="192024"/>
                          <a:pt x="115824" y="365760"/>
                          <a:pt x="210312" y="502920"/>
                        </a:cubicBezTo>
                        <a:cubicBezTo>
                          <a:pt x="304800" y="640080"/>
                          <a:pt x="417576" y="749808"/>
                          <a:pt x="566928" y="82296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8A6835-04EF-4CE8-A334-78B1F91D3C59}"/>
              </a:ext>
            </a:extLst>
          </p:cNvPr>
          <p:cNvSpPr/>
          <p:nvPr/>
        </p:nvSpPr>
        <p:spPr>
          <a:xfrm>
            <a:off x="8006079" y="3944159"/>
            <a:ext cx="45719" cy="520619"/>
          </a:xfrm>
          <a:custGeom>
            <a:avLst/>
            <a:gdLst>
              <a:gd name="connsiteX0" fmla="*/ 0 w 45719"/>
              <a:gd name="connsiteY0" fmla="*/ 520619 h 520619"/>
              <a:gd name="connsiteX1" fmla="*/ 34489 w 45719"/>
              <a:gd name="connsiteY1" fmla="*/ 295806 h 520619"/>
              <a:gd name="connsiteX2" fmla="*/ 45719 w 45719"/>
              <a:gd name="connsiteY2" fmla="*/ 0 h 5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19" h="520619" extrusionOk="0">
                <a:moveTo>
                  <a:pt x="0" y="520619"/>
                </a:moveTo>
                <a:cubicBezTo>
                  <a:pt x="12381" y="455926"/>
                  <a:pt x="20525" y="376204"/>
                  <a:pt x="34489" y="295806"/>
                </a:cubicBezTo>
                <a:cubicBezTo>
                  <a:pt x="44278" y="210669"/>
                  <a:pt x="43776" y="107853"/>
                  <a:pt x="45719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879486049">
                  <a:custGeom>
                    <a:avLst/>
                    <a:gdLst>
                      <a:gd name="connsiteX0" fmla="*/ 0 w 521208"/>
                      <a:gd name="connsiteY0" fmla="*/ 804672 h 804672"/>
                      <a:gd name="connsiteX1" fmla="*/ 393192 w 521208"/>
                      <a:gd name="connsiteY1" fmla="*/ 457200 h 804672"/>
                      <a:gd name="connsiteX2" fmla="*/ 521208 w 521208"/>
                      <a:gd name="connsiteY2" fmla="*/ 0 h 804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1208" h="804672">
                        <a:moveTo>
                          <a:pt x="0" y="804672"/>
                        </a:moveTo>
                        <a:cubicBezTo>
                          <a:pt x="153162" y="697992"/>
                          <a:pt x="306324" y="591312"/>
                          <a:pt x="393192" y="457200"/>
                        </a:cubicBezTo>
                        <a:cubicBezTo>
                          <a:pt x="480060" y="323088"/>
                          <a:pt x="500634" y="161544"/>
                          <a:pt x="521208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43DFBE-1001-BC43-A360-5718BA942229}"/>
              </a:ext>
            </a:extLst>
          </p:cNvPr>
          <p:cNvSpPr/>
          <p:nvPr/>
        </p:nvSpPr>
        <p:spPr>
          <a:xfrm>
            <a:off x="8217916" y="2171700"/>
            <a:ext cx="822960" cy="850392"/>
          </a:xfrm>
          <a:custGeom>
            <a:avLst/>
            <a:gdLst>
              <a:gd name="connsiteX0" fmla="*/ 0 w 822960"/>
              <a:gd name="connsiteY0" fmla="*/ 850392 h 850392"/>
              <a:gd name="connsiteX1" fmla="*/ 283464 w 822960"/>
              <a:gd name="connsiteY1" fmla="*/ 310896 h 850392"/>
              <a:gd name="connsiteX2" fmla="*/ 822960 w 822960"/>
              <a:gd name="connsiteY2" fmla="*/ 0 h 85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850392" extrusionOk="0">
                <a:moveTo>
                  <a:pt x="0" y="850392"/>
                </a:moveTo>
                <a:cubicBezTo>
                  <a:pt x="55735" y="670496"/>
                  <a:pt x="177085" y="462525"/>
                  <a:pt x="283464" y="310896"/>
                </a:cubicBezTo>
                <a:cubicBezTo>
                  <a:pt x="381252" y="150927"/>
                  <a:pt x="620983" y="76210"/>
                  <a:pt x="8229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591628020">
                  <a:custGeom>
                    <a:avLst/>
                    <a:gdLst>
                      <a:gd name="connsiteX0" fmla="*/ 0 w 822960"/>
                      <a:gd name="connsiteY0" fmla="*/ 850392 h 850392"/>
                      <a:gd name="connsiteX1" fmla="*/ 283464 w 822960"/>
                      <a:gd name="connsiteY1" fmla="*/ 310896 h 850392"/>
                      <a:gd name="connsiteX2" fmla="*/ 822960 w 822960"/>
                      <a:gd name="connsiteY2" fmla="*/ 0 h 850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2960" h="850392">
                        <a:moveTo>
                          <a:pt x="0" y="850392"/>
                        </a:moveTo>
                        <a:cubicBezTo>
                          <a:pt x="73152" y="651510"/>
                          <a:pt x="146304" y="452628"/>
                          <a:pt x="283464" y="310896"/>
                        </a:cubicBezTo>
                        <a:cubicBezTo>
                          <a:pt x="420624" y="169164"/>
                          <a:pt x="621792" y="84582"/>
                          <a:pt x="82296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1EE39-5348-EA65-920A-8EC72FA5E5BB}"/>
              </a:ext>
            </a:extLst>
          </p:cNvPr>
          <p:cNvSpPr/>
          <p:nvPr/>
        </p:nvSpPr>
        <p:spPr>
          <a:xfrm>
            <a:off x="5904484" y="2509140"/>
            <a:ext cx="1764792" cy="531240"/>
          </a:xfrm>
          <a:custGeom>
            <a:avLst/>
            <a:gdLst>
              <a:gd name="connsiteX0" fmla="*/ 1764792 w 1764792"/>
              <a:gd name="connsiteY0" fmla="*/ 430656 h 531240"/>
              <a:gd name="connsiteX1" fmla="*/ 832104 w 1764792"/>
              <a:gd name="connsiteY1" fmla="*/ 888 h 531240"/>
              <a:gd name="connsiteX2" fmla="*/ 0 w 1764792"/>
              <a:gd name="connsiteY2" fmla="*/ 531240 h 5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92" h="531240" extrusionOk="0">
                <a:moveTo>
                  <a:pt x="1764792" y="430656"/>
                </a:moveTo>
                <a:cubicBezTo>
                  <a:pt x="1462845" y="231702"/>
                  <a:pt x="1133105" y="-45017"/>
                  <a:pt x="832104" y="888"/>
                </a:cubicBezTo>
                <a:cubicBezTo>
                  <a:pt x="531036" y="25742"/>
                  <a:pt x="206623" y="314570"/>
                  <a:pt x="0" y="5312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4EF1C-57DA-F756-9E5D-B68EAEEB6772}"/>
              </a:ext>
            </a:extLst>
          </p:cNvPr>
          <p:cNvSpPr txBox="1"/>
          <p:nvPr/>
        </p:nvSpPr>
        <p:spPr>
          <a:xfrm>
            <a:off x="3929378" y="119835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1..s..S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CA263-D9C3-AB90-4068-8BD8C3E8E20B}"/>
              </a:ext>
            </a:extLst>
          </p:cNvPr>
          <p:cNvSpPr txBox="1"/>
          <p:nvPr/>
        </p:nvSpPr>
        <p:spPr>
          <a:xfrm>
            <a:off x="3798764" y="36463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1..f..F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0C8EB-3EA8-15C7-4487-B6DC106B1939}"/>
              </a:ext>
            </a:extLst>
          </p:cNvPr>
          <p:cNvSpPr txBox="1"/>
          <p:nvPr/>
        </p:nvSpPr>
        <p:spPr>
          <a:xfrm>
            <a:off x="5013852" y="533108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Distributor 1..d..D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B0F08-A9EA-66D7-5D1F-24CC8CDD6A3A}"/>
              </a:ext>
            </a:extLst>
          </p:cNvPr>
          <p:cNvSpPr txBox="1"/>
          <p:nvPr/>
        </p:nvSpPr>
        <p:spPr>
          <a:xfrm>
            <a:off x="8396677" y="3337787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 Center 1..r..R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Graphic 25" descr="Dog House with solid fill">
            <a:extLst>
              <a:ext uri="{FF2B5EF4-FFF2-40B4-BE49-F238E27FC236}">
                <a16:creationId xmlns:a16="http://schemas.microsoft.com/office/drawing/2014/main" id="{56675A24-461D-BAD4-32BD-CD9523283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4283" y="444766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9FF8E5-DBA2-9911-8D24-4E2B44DC1040}"/>
              </a:ext>
            </a:extLst>
          </p:cNvPr>
          <p:cNvSpPr txBox="1"/>
          <p:nvPr/>
        </p:nvSpPr>
        <p:spPr>
          <a:xfrm>
            <a:off x="7526564" y="533108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1..m..M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A40CA9-7789-87D4-515E-008CCE613D1A}"/>
              </a:ext>
            </a:extLst>
          </p:cNvPr>
          <p:cNvSpPr/>
          <p:nvPr/>
        </p:nvSpPr>
        <p:spPr>
          <a:xfrm rot="10625706">
            <a:off x="6736222" y="5025648"/>
            <a:ext cx="703040" cy="216010"/>
          </a:xfrm>
          <a:custGeom>
            <a:avLst/>
            <a:gdLst>
              <a:gd name="connsiteX0" fmla="*/ 703040 w 703040"/>
              <a:gd name="connsiteY0" fmla="*/ 175111 h 216010"/>
              <a:gd name="connsiteX1" fmla="*/ 331485 w 703040"/>
              <a:gd name="connsiteY1" fmla="*/ 361 h 216010"/>
              <a:gd name="connsiteX2" fmla="*/ 0 w 703040"/>
              <a:gd name="connsiteY2" fmla="*/ 216010 h 2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040" h="216010" extrusionOk="0">
                <a:moveTo>
                  <a:pt x="703040" y="175111"/>
                </a:moveTo>
                <a:cubicBezTo>
                  <a:pt x="583348" y="94846"/>
                  <a:pt x="451523" y="-18610"/>
                  <a:pt x="331485" y="361"/>
                </a:cubicBezTo>
                <a:cubicBezTo>
                  <a:pt x="206484" y="16307"/>
                  <a:pt x="85389" y="125597"/>
                  <a:pt x="0" y="21601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9183DD-AEAD-2FB5-088E-0DEA5F36A5D5}"/>
              </a:ext>
            </a:extLst>
          </p:cNvPr>
          <p:cNvSpPr txBox="1"/>
          <p:nvPr/>
        </p:nvSpPr>
        <p:spPr>
          <a:xfrm>
            <a:off x="9005224" y="124227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Landfill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16BF72-6FA5-2C30-F87E-84CAFD413BF6}"/>
              </a:ext>
            </a:extLst>
          </p:cNvPr>
          <p:cNvSpPr txBox="1"/>
          <p:nvPr/>
        </p:nvSpPr>
        <p:spPr>
          <a:xfrm>
            <a:off x="360167" y="398726"/>
            <a:ext cx="4001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Demand &amp; Return</a:t>
            </a:r>
          </a:p>
          <a:p>
            <a:r>
              <a:rPr lang="en-US" altLang="zh-CN" sz="3600" b="1" dirty="0"/>
              <a:t>&amp; Recycle Rate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839C24-989E-52EB-622B-0BEC95C63462}"/>
                  </a:ext>
                </a:extLst>
              </p:cNvPr>
              <p:cNvSpPr txBox="1"/>
              <p:nvPr/>
            </p:nvSpPr>
            <p:spPr>
              <a:xfrm>
                <a:off x="7138702" y="4596886"/>
                <a:ext cx="387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839C24-989E-52EB-622B-0BEC95C6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702" y="4596886"/>
                <a:ext cx="387862" cy="276999"/>
              </a:xfrm>
              <a:prstGeom prst="rect">
                <a:avLst/>
              </a:prstGeom>
              <a:blipFill>
                <a:blip r:embed="rId14"/>
                <a:stretch>
                  <a:fillRect l="-10938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4E4D05-85E8-BC30-5FB0-94AEC9742BA1}"/>
                  </a:ext>
                </a:extLst>
              </p:cNvPr>
              <p:cNvSpPr txBox="1"/>
              <p:nvPr/>
            </p:nvSpPr>
            <p:spPr>
              <a:xfrm>
                <a:off x="8238556" y="4350202"/>
                <a:ext cx="375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4E4D05-85E8-BC30-5FB0-94AEC974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556" y="4350202"/>
                <a:ext cx="375038" cy="276999"/>
              </a:xfrm>
              <a:prstGeom prst="rect">
                <a:avLst/>
              </a:prstGeom>
              <a:blipFill>
                <a:blip r:embed="rId15"/>
                <a:stretch>
                  <a:fillRect l="-1290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AFDE72-BA3D-7BF2-9F33-10F7C7021B97}"/>
                  </a:ext>
                </a:extLst>
              </p:cNvPr>
              <p:cNvSpPr txBox="1"/>
              <p:nvPr/>
            </p:nvSpPr>
            <p:spPr>
              <a:xfrm>
                <a:off x="8322393" y="2019215"/>
                <a:ext cx="207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AFDE72-BA3D-7BF2-9F33-10F7C7021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93" y="2019215"/>
                <a:ext cx="207364" cy="276999"/>
              </a:xfrm>
              <a:prstGeom prst="rect">
                <a:avLst/>
              </a:prstGeom>
              <a:blipFill>
                <a:blip r:embed="rId16"/>
                <a:stretch>
                  <a:fillRect l="-14706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04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uck with solid fill">
            <a:extLst>
              <a:ext uri="{FF2B5EF4-FFF2-40B4-BE49-F238E27FC236}">
                <a16:creationId xmlns:a16="http://schemas.microsoft.com/office/drawing/2014/main" id="{67EF5D8E-5EF0-C4EB-5461-18BA8429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149" y="1538086"/>
            <a:ext cx="914400" cy="914400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549" y="2916611"/>
            <a:ext cx="914400" cy="914400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C8550449-9532-DF04-0369-85AE36AD0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145" y="4416685"/>
            <a:ext cx="914400" cy="914400"/>
          </a:xfrm>
          <a:prstGeom prst="rect">
            <a:avLst/>
          </a:prstGeom>
        </p:spPr>
      </p:pic>
      <p:pic>
        <p:nvPicPr>
          <p:cNvPr id="11" name="Graphic 10" descr="Sustainability with solid fill">
            <a:extLst>
              <a:ext uri="{FF2B5EF4-FFF2-40B4-BE49-F238E27FC236}">
                <a16:creationId xmlns:a16="http://schemas.microsoft.com/office/drawing/2014/main" id="{9FC55BBB-C726-224F-E4C3-A3748FBB0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4283" y="3029759"/>
            <a:ext cx="914400" cy="914400"/>
          </a:xfrm>
          <a:prstGeom prst="rect">
            <a:avLst/>
          </a:prstGeom>
        </p:spPr>
      </p:pic>
      <p:pic>
        <p:nvPicPr>
          <p:cNvPr id="13" name="Graphic 12" descr="Garbage with solid fill">
            <a:extLst>
              <a:ext uri="{FF2B5EF4-FFF2-40B4-BE49-F238E27FC236}">
                <a16:creationId xmlns:a16="http://schemas.microsoft.com/office/drawing/2014/main" id="{DF2EBD32-088A-1017-1D42-BB9B8FFAA7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5224" y="1538086"/>
            <a:ext cx="914400" cy="9144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AE4064-3B58-4F1A-A23B-C2CCBCE7BFF3}"/>
              </a:ext>
            </a:extLst>
          </p:cNvPr>
          <p:cNvSpPr/>
          <p:nvPr/>
        </p:nvSpPr>
        <p:spPr>
          <a:xfrm>
            <a:off x="4844242" y="2403995"/>
            <a:ext cx="360218" cy="794327"/>
          </a:xfrm>
          <a:custGeom>
            <a:avLst/>
            <a:gdLst>
              <a:gd name="connsiteX0" fmla="*/ 0 w 360218"/>
              <a:gd name="connsiteY0" fmla="*/ 0 h 794327"/>
              <a:gd name="connsiteX1" fmla="*/ 138545 w 360218"/>
              <a:gd name="connsiteY1" fmla="*/ 535709 h 794327"/>
              <a:gd name="connsiteX2" fmla="*/ 360218 w 360218"/>
              <a:gd name="connsiteY2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218" h="794327" extrusionOk="0">
                <a:moveTo>
                  <a:pt x="0" y="0"/>
                </a:moveTo>
                <a:cubicBezTo>
                  <a:pt x="35468" y="216580"/>
                  <a:pt x="91203" y="418703"/>
                  <a:pt x="138545" y="535709"/>
                </a:cubicBezTo>
                <a:cubicBezTo>
                  <a:pt x="208248" y="653213"/>
                  <a:pt x="268213" y="736275"/>
                  <a:pt x="360218" y="79432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862218323">
                  <a:custGeom>
                    <a:avLst/>
                    <a:gdLst>
                      <a:gd name="connsiteX0" fmla="*/ 0 w 360218"/>
                      <a:gd name="connsiteY0" fmla="*/ 0 h 794327"/>
                      <a:gd name="connsiteX1" fmla="*/ 138545 w 360218"/>
                      <a:gd name="connsiteY1" fmla="*/ 535709 h 794327"/>
                      <a:gd name="connsiteX2" fmla="*/ 360218 w 360218"/>
                      <a:gd name="connsiteY2" fmla="*/ 794327 h 794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218" h="794327">
                        <a:moveTo>
                          <a:pt x="0" y="0"/>
                        </a:moveTo>
                        <a:cubicBezTo>
                          <a:pt x="39254" y="201660"/>
                          <a:pt x="78509" y="403321"/>
                          <a:pt x="138545" y="535709"/>
                        </a:cubicBezTo>
                        <a:cubicBezTo>
                          <a:pt x="198581" y="668097"/>
                          <a:pt x="279399" y="731212"/>
                          <a:pt x="360218" y="79432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2F2399-B03D-0021-5D85-F47625168A71}"/>
              </a:ext>
            </a:extLst>
          </p:cNvPr>
          <p:cNvSpPr/>
          <p:nvPr/>
        </p:nvSpPr>
        <p:spPr>
          <a:xfrm>
            <a:off x="5557911" y="3838694"/>
            <a:ext cx="276469" cy="601393"/>
          </a:xfrm>
          <a:custGeom>
            <a:avLst/>
            <a:gdLst>
              <a:gd name="connsiteX0" fmla="*/ 0 w 276469"/>
              <a:gd name="connsiteY0" fmla="*/ 0 h 601393"/>
              <a:gd name="connsiteX1" fmla="*/ 102561 w 276469"/>
              <a:gd name="connsiteY1" fmla="*/ 367517 h 601393"/>
              <a:gd name="connsiteX2" fmla="*/ 276469 w 276469"/>
              <a:gd name="connsiteY2" fmla="*/ 601393 h 6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69" h="601393" extrusionOk="0">
                <a:moveTo>
                  <a:pt x="0" y="0"/>
                </a:moveTo>
                <a:cubicBezTo>
                  <a:pt x="24601" y="131710"/>
                  <a:pt x="59294" y="251242"/>
                  <a:pt x="102561" y="367517"/>
                </a:cubicBezTo>
                <a:cubicBezTo>
                  <a:pt x="148859" y="463112"/>
                  <a:pt x="210671" y="541499"/>
                  <a:pt x="276469" y="60139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33589914">
                  <a:custGeom>
                    <a:avLst/>
                    <a:gdLst>
                      <a:gd name="connsiteX0" fmla="*/ 0 w 566928"/>
                      <a:gd name="connsiteY0" fmla="*/ 0 h 822960"/>
                      <a:gd name="connsiteX1" fmla="*/ 246888 w 566928"/>
                      <a:gd name="connsiteY1" fmla="*/ 466344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6928" h="822960">
                        <a:moveTo>
                          <a:pt x="0" y="0"/>
                        </a:moveTo>
                        <a:cubicBezTo>
                          <a:pt x="30480" y="192024"/>
                          <a:pt x="115824" y="365760"/>
                          <a:pt x="210312" y="502920"/>
                        </a:cubicBezTo>
                        <a:cubicBezTo>
                          <a:pt x="304800" y="640080"/>
                          <a:pt x="417576" y="749808"/>
                          <a:pt x="566928" y="82296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8A6835-04EF-4CE8-A334-78B1F91D3C59}"/>
              </a:ext>
            </a:extLst>
          </p:cNvPr>
          <p:cNvSpPr/>
          <p:nvPr/>
        </p:nvSpPr>
        <p:spPr>
          <a:xfrm>
            <a:off x="8006079" y="3944159"/>
            <a:ext cx="45719" cy="520619"/>
          </a:xfrm>
          <a:custGeom>
            <a:avLst/>
            <a:gdLst>
              <a:gd name="connsiteX0" fmla="*/ 0 w 45719"/>
              <a:gd name="connsiteY0" fmla="*/ 520619 h 520619"/>
              <a:gd name="connsiteX1" fmla="*/ 34489 w 45719"/>
              <a:gd name="connsiteY1" fmla="*/ 295806 h 520619"/>
              <a:gd name="connsiteX2" fmla="*/ 45719 w 45719"/>
              <a:gd name="connsiteY2" fmla="*/ 0 h 5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19" h="520619" extrusionOk="0">
                <a:moveTo>
                  <a:pt x="0" y="520619"/>
                </a:moveTo>
                <a:cubicBezTo>
                  <a:pt x="12381" y="455926"/>
                  <a:pt x="20525" y="376204"/>
                  <a:pt x="34489" y="295806"/>
                </a:cubicBezTo>
                <a:cubicBezTo>
                  <a:pt x="44278" y="210669"/>
                  <a:pt x="43776" y="107853"/>
                  <a:pt x="45719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879486049">
                  <a:custGeom>
                    <a:avLst/>
                    <a:gdLst>
                      <a:gd name="connsiteX0" fmla="*/ 0 w 521208"/>
                      <a:gd name="connsiteY0" fmla="*/ 804672 h 804672"/>
                      <a:gd name="connsiteX1" fmla="*/ 393192 w 521208"/>
                      <a:gd name="connsiteY1" fmla="*/ 457200 h 804672"/>
                      <a:gd name="connsiteX2" fmla="*/ 521208 w 521208"/>
                      <a:gd name="connsiteY2" fmla="*/ 0 h 804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1208" h="804672">
                        <a:moveTo>
                          <a:pt x="0" y="804672"/>
                        </a:moveTo>
                        <a:cubicBezTo>
                          <a:pt x="153162" y="697992"/>
                          <a:pt x="306324" y="591312"/>
                          <a:pt x="393192" y="457200"/>
                        </a:cubicBezTo>
                        <a:cubicBezTo>
                          <a:pt x="480060" y="323088"/>
                          <a:pt x="500634" y="161544"/>
                          <a:pt x="521208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43DFBE-1001-BC43-A360-5718BA942229}"/>
              </a:ext>
            </a:extLst>
          </p:cNvPr>
          <p:cNvSpPr/>
          <p:nvPr/>
        </p:nvSpPr>
        <p:spPr>
          <a:xfrm>
            <a:off x="8217916" y="2171700"/>
            <a:ext cx="822960" cy="850392"/>
          </a:xfrm>
          <a:custGeom>
            <a:avLst/>
            <a:gdLst>
              <a:gd name="connsiteX0" fmla="*/ 0 w 822960"/>
              <a:gd name="connsiteY0" fmla="*/ 850392 h 850392"/>
              <a:gd name="connsiteX1" fmla="*/ 283464 w 822960"/>
              <a:gd name="connsiteY1" fmla="*/ 310896 h 850392"/>
              <a:gd name="connsiteX2" fmla="*/ 822960 w 822960"/>
              <a:gd name="connsiteY2" fmla="*/ 0 h 85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850392" extrusionOk="0">
                <a:moveTo>
                  <a:pt x="0" y="850392"/>
                </a:moveTo>
                <a:cubicBezTo>
                  <a:pt x="55735" y="670496"/>
                  <a:pt x="177085" y="462525"/>
                  <a:pt x="283464" y="310896"/>
                </a:cubicBezTo>
                <a:cubicBezTo>
                  <a:pt x="381252" y="150927"/>
                  <a:pt x="620983" y="76210"/>
                  <a:pt x="8229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591628020">
                  <a:custGeom>
                    <a:avLst/>
                    <a:gdLst>
                      <a:gd name="connsiteX0" fmla="*/ 0 w 822960"/>
                      <a:gd name="connsiteY0" fmla="*/ 850392 h 850392"/>
                      <a:gd name="connsiteX1" fmla="*/ 283464 w 822960"/>
                      <a:gd name="connsiteY1" fmla="*/ 310896 h 850392"/>
                      <a:gd name="connsiteX2" fmla="*/ 822960 w 822960"/>
                      <a:gd name="connsiteY2" fmla="*/ 0 h 850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2960" h="850392">
                        <a:moveTo>
                          <a:pt x="0" y="850392"/>
                        </a:moveTo>
                        <a:cubicBezTo>
                          <a:pt x="73152" y="651510"/>
                          <a:pt x="146304" y="452628"/>
                          <a:pt x="283464" y="310896"/>
                        </a:cubicBezTo>
                        <a:cubicBezTo>
                          <a:pt x="420624" y="169164"/>
                          <a:pt x="621792" y="84582"/>
                          <a:pt x="82296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1EE39-5348-EA65-920A-8EC72FA5E5BB}"/>
              </a:ext>
            </a:extLst>
          </p:cNvPr>
          <p:cNvSpPr/>
          <p:nvPr/>
        </p:nvSpPr>
        <p:spPr>
          <a:xfrm>
            <a:off x="5904484" y="2509140"/>
            <a:ext cx="1764792" cy="531240"/>
          </a:xfrm>
          <a:custGeom>
            <a:avLst/>
            <a:gdLst>
              <a:gd name="connsiteX0" fmla="*/ 1764792 w 1764792"/>
              <a:gd name="connsiteY0" fmla="*/ 430656 h 531240"/>
              <a:gd name="connsiteX1" fmla="*/ 832104 w 1764792"/>
              <a:gd name="connsiteY1" fmla="*/ 888 h 531240"/>
              <a:gd name="connsiteX2" fmla="*/ 0 w 1764792"/>
              <a:gd name="connsiteY2" fmla="*/ 531240 h 5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92" h="531240" extrusionOk="0">
                <a:moveTo>
                  <a:pt x="1764792" y="430656"/>
                </a:moveTo>
                <a:cubicBezTo>
                  <a:pt x="1462845" y="231702"/>
                  <a:pt x="1133105" y="-45017"/>
                  <a:pt x="832104" y="888"/>
                </a:cubicBezTo>
                <a:cubicBezTo>
                  <a:pt x="531036" y="25742"/>
                  <a:pt x="206623" y="314570"/>
                  <a:pt x="0" y="5312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1AD555-080B-CF51-3C77-EAE20090A412}"/>
                  </a:ext>
                </a:extLst>
              </p:cNvPr>
              <p:cNvSpPr txBox="1"/>
              <p:nvPr/>
            </p:nvSpPr>
            <p:spPr>
              <a:xfrm>
                <a:off x="3714420" y="1839352"/>
                <a:ext cx="421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1AD555-080B-CF51-3C77-EAE20090A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20" y="1839352"/>
                <a:ext cx="421269" cy="276999"/>
              </a:xfrm>
              <a:prstGeom prst="rect">
                <a:avLst/>
              </a:prstGeom>
              <a:blipFill>
                <a:blip r:embed="rId12"/>
                <a:stretch>
                  <a:fillRect l="-11594" r="-144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714EF1C-57DA-F756-9E5D-B68EAEEB6772}"/>
              </a:ext>
            </a:extLst>
          </p:cNvPr>
          <p:cNvSpPr txBox="1"/>
          <p:nvPr/>
        </p:nvSpPr>
        <p:spPr>
          <a:xfrm>
            <a:off x="3929378" y="119835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1..s..S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CA263-D9C3-AB90-4068-8BD8C3E8E20B}"/>
              </a:ext>
            </a:extLst>
          </p:cNvPr>
          <p:cNvSpPr txBox="1"/>
          <p:nvPr/>
        </p:nvSpPr>
        <p:spPr>
          <a:xfrm>
            <a:off x="3798764" y="36463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1..f..F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0C8EB-3EA8-15C7-4487-B6DC106B1939}"/>
              </a:ext>
            </a:extLst>
          </p:cNvPr>
          <p:cNvSpPr txBox="1"/>
          <p:nvPr/>
        </p:nvSpPr>
        <p:spPr>
          <a:xfrm>
            <a:off x="5013852" y="533108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Distributor 1..d..D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B0F08-A9EA-66D7-5D1F-24CC8CDD6A3A}"/>
              </a:ext>
            </a:extLst>
          </p:cNvPr>
          <p:cNvSpPr txBox="1"/>
          <p:nvPr/>
        </p:nvSpPr>
        <p:spPr>
          <a:xfrm>
            <a:off x="8394684" y="3566635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 Center 1..r..R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Graphic 25" descr="Dog House with solid fill">
            <a:extLst>
              <a:ext uri="{FF2B5EF4-FFF2-40B4-BE49-F238E27FC236}">
                <a16:creationId xmlns:a16="http://schemas.microsoft.com/office/drawing/2014/main" id="{56675A24-461D-BAD4-32BD-CD95232833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44283" y="444766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9FF8E5-DBA2-9911-8D24-4E2B44DC1040}"/>
              </a:ext>
            </a:extLst>
          </p:cNvPr>
          <p:cNvSpPr txBox="1"/>
          <p:nvPr/>
        </p:nvSpPr>
        <p:spPr>
          <a:xfrm>
            <a:off x="7526564" y="533108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1..m..M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A40CA9-7789-87D4-515E-008CCE613D1A}"/>
              </a:ext>
            </a:extLst>
          </p:cNvPr>
          <p:cNvSpPr/>
          <p:nvPr/>
        </p:nvSpPr>
        <p:spPr>
          <a:xfrm rot="10625706">
            <a:off x="6736222" y="5025648"/>
            <a:ext cx="703040" cy="216010"/>
          </a:xfrm>
          <a:custGeom>
            <a:avLst/>
            <a:gdLst>
              <a:gd name="connsiteX0" fmla="*/ 703040 w 703040"/>
              <a:gd name="connsiteY0" fmla="*/ 175111 h 216010"/>
              <a:gd name="connsiteX1" fmla="*/ 331485 w 703040"/>
              <a:gd name="connsiteY1" fmla="*/ 361 h 216010"/>
              <a:gd name="connsiteX2" fmla="*/ 0 w 703040"/>
              <a:gd name="connsiteY2" fmla="*/ 216010 h 2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040" h="216010" extrusionOk="0">
                <a:moveTo>
                  <a:pt x="703040" y="175111"/>
                </a:moveTo>
                <a:cubicBezTo>
                  <a:pt x="583348" y="94846"/>
                  <a:pt x="451523" y="-18610"/>
                  <a:pt x="331485" y="361"/>
                </a:cubicBezTo>
                <a:cubicBezTo>
                  <a:pt x="206484" y="16307"/>
                  <a:pt x="85389" y="125597"/>
                  <a:pt x="0" y="21601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9183DD-AEAD-2FB5-088E-0DEA5F36A5D5}"/>
              </a:ext>
            </a:extLst>
          </p:cNvPr>
          <p:cNvSpPr txBox="1"/>
          <p:nvPr/>
        </p:nvSpPr>
        <p:spPr>
          <a:xfrm>
            <a:off x="9005224" y="124227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Landfill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16BF72-6FA5-2C30-F87E-84CAFD413BF6}"/>
              </a:ext>
            </a:extLst>
          </p:cNvPr>
          <p:cNvSpPr txBox="1"/>
          <p:nvPr/>
        </p:nvSpPr>
        <p:spPr>
          <a:xfrm>
            <a:off x="635000" y="423084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Binary Variables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646D57-A4BB-FBA8-932C-29B4F72139AF}"/>
                  </a:ext>
                </a:extLst>
              </p:cNvPr>
              <p:cNvSpPr txBox="1"/>
              <p:nvPr/>
            </p:nvSpPr>
            <p:spPr>
              <a:xfrm>
                <a:off x="4566927" y="3335909"/>
                <a:ext cx="43172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646D57-A4BB-FBA8-932C-29B4F721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927" y="3335909"/>
                <a:ext cx="431721" cy="299249"/>
              </a:xfrm>
              <a:prstGeom prst="rect">
                <a:avLst/>
              </a:prstGeom>
              <a:blipFill>
                <a:blip r:embed="rId15"/>
                <a:stretch>
                  <a:fillRect l="-11268" r="-845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839C24-989E-52EB-622B-0BEC95C63462}"/>
                  </a:ext>
                </a:extLst>
              </p:cNvPr>
              <p:cNvSpPr txBox="1"/>
              <p:nvPr/>
            </p:nvSpPr>
            <p:spPr>
              <a:xfrm>
                <a:off x="5218524" y="4817513"/>
                <a:ext cx="483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839C24-989E-52EB-622B-0BEC95C6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524" y="4817513"/>
                <a:ext cx="483850" cy="276999"/>
              </a:xfrm>
              <a:prstGeom prst="rect">
                <a:avLst/>
              </a:prstGeom>
              <a:blipFill>
                <a:blip r:embed="rId16"/>
                <a:stretch>
                  <a:fillRect l="-10127" r="-379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A35B20-EF6F-BA77-2DE5-89C4F3C5D5AC}"/>
                  </a:ext>
                </a:extLst>
              </p:cNvPr>
              <p:cNvSpPr txBox="1"/>
              <p:nvPr/>
            </p:nvSpPr>
            <p:spPr>
              <a:xfrm>
                <a:off x="8394684" y="3181431"/>
                <a:ext cx="462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A35B20-EF6F-BA77-2DE5-89C4F3C5D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684" y="3181431"/>
                <a:ext cx="462947" cy="276999"/>
              </a:xfrm>
              <a:prstGeom prst="rect">
                <a:avLst/>
              </a:prstGeom>
              <a:blipFill>
                <a:blip r:embed="rId17"/>
                <a:stretch>
                  <a:fillRect l="-1052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4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uck with solid fill">
            <a:extLst>
              <a:ext uri="{FF2B5EF4-FFF2-40B4-BE49-F238E27FC236}">
                <a16:creationId xmlns:a16="http://schemas.microsoft.com/office/drawing/2014/main" id="{67EF5D8E-5EF0-C4EB-5461-18BA8429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149" y="1538086"/>
            <a:ext cx="914400" cy="914400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549" y="2916611"/>
            <a:ext cx="914400" cy="914400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C8550449-9532-DF04-0369-85AE36AD0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145" y="4416685"/>
            <a:ext cx="914400" cy="914400"/>
          </a:xfrm>
          <a:prstGeom prst="rect">
            <a:avLst/>
          </a:prstGeom>
        </p:spPr>
      </p:pic>
      <p:pic>
        <p:nvPicPr>
          <p:cNvPr id="11" name="Graphic 10" descr="Sustainability with solid fill">
            <a:extLst>
              <a:ext uri="{FF2B5EF4-FFF2-40B4-BE49-F238E27FC236}">
                <a16:creationId xmlns:a16="http://schemas.microsoft.com/office/drawing/2014/main" id="{9FC55BBB-C726-224F-E4C3-A3748FBB0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4283" y="3029759"/>
            <a:ext cx="914400" cy="914400"/>
          </a:xfrm>
          <a:prstGeom prst="rect">
            <a:avLst/>
          </a:prstGeom>
        </p:spPr>
      </p:pic>
      <p:pic>
        <p:nvPicPr>
          <p:cNvPr id="13" name="Graphic 12" descr="Garbage with solid fill">
            <a:extLst>
              <a:ext uri="{FF2B5EF4-FFF2-40B4-BE49-F238E27FC236}">
                <a16:creationId xmlns:a16="http://schemas.microsoft.com/office/drawing/2014/main" id="{DF2EBD32-088A-1017-1D42-BB9B8FFAA7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5224" y="1538086"/>
            <a:ext cx="914400" cy="9144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AE4064-3B58-4F1A-A23B-C2CCBCE7BFF3}"/>
              </a:ext>
            </a:extLst>
          </p:cNvPr>
          <p:cNvSpPr/>
          <p:nvPr/>
        </p:nvSpPr>
        <p:spPr>
          <a:xfrm>
            <a:off x="4844242" y="2403995"/>
            <a:ext cx="360218" cy="794327"/>
          </a:xfrm>
          <a:custGeom>
            <a:avLst/>
            <a:gdLst>
              <a:gd name="connsiteX0" fmla="*/ 0 w 360218"/>
              <a:gd name="connsiteY0" fmla="*/ 0 h 794327"/>
              <a:gd name="connsiteX1" fmla="*/ 138545 w 360218"/>
              <a:gd name="connsiteY1" fmla="*/ 535709 h 794327"/>
              <a:gd name="connsiteX2" fmla="*/ 360218 w 360218"/>
              <a:gd name="connsiteY2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218" h="794327" extrusionOk="0">
                <a:moveTo>
                  <a:pt x="0" y="0"/>
                </a:moveTo>
                <a:cubicBezTo>
                  <a:pt x="35468" y="216580"/>
                  <a:pt x="91203" y="418703"/>
                  <a:pt x="138545" y="535709"/>
                </a:cubicBezTo>
                <a:cubicBezTo>
                  <a:pt x="208248" y="653213"/>
                  <a:pt x="268213" y="736275"/>
                  <a:pt x="360218" y="79432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862218323">
                  <a:custGeom>
                    <a:avLst/>
                    <a:gdLst>
                      <a:gd name="connsiteX0" fmla="*/ 0 w 360218"/>
                      <a:gd name="connsiteY0" fmla="*/ 0 h 794327"/>
                      <a:gd name="connsiteX1" fmla="*/ 138545 w 360218"/>
                      <a:gd name="connsiteY1" fmla="*/ 535709 h 794327"/>
                      <a:gd name="connsiteX2" fmla="*/ 360218 w 360218"/>
                      <a:gd name="connsiteY2" fmla="*/ 794327 h 794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218" h="794327">
                        <a:moveTo>
                          <a:pt x="0" y="0"/>
                        </a:moveTo>
                        <a:cubicBezTo>
                          <a:pt x="39254" y="201660"/>
                          <a:pt x="78509" y="403321"/>
                          <a:pt x="138545" y="535709"/>
                        </a:cubicBezTo>
                        <a:cubicBezTo>
                          <a:pt x="198581" y="668097"/>
                          <a:pt x="279399" y="731212"/>
                          <a:pt x="360218" y="79432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2F2399-B03D-0021-5D85-F47625168A71}"/>
              </a:ext>
            </a:extLst>
          </p:cNvPr>
          <p:cNvSpPr/>
          <p:nvPr/>
        </p:nvSpPr>
        <p:spPr>
          <a:xfrm>
            <a:off x="5557911" y="3838694"/>
            <a:ext cx="276469" cy="601393"/>
          </a:xfrm>
          <a:custGeom>
            <a:avLst/>
            <a:gdLst>
              <a:gd name="connsiteX0" fmla="*/ 0 w 276469"/>
              <a:gd name="connsiteY0" fmla="*/ 0 h 601393"/>
              <a:gd name="connsiteX1" fmla="*/ 102561 w 276469"/>
              <a:gd name="connsiteY1" fmla="*/ 367517 h 601393"/>
              <a:gd name="connsiteX2" fmla="*/ 276469 w 276469"/>
              <a:gd name="connsiteY2" fmla="*/ 601393 h 6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69" h="601393" extrusionOk="0">
                <a:moveTo>
                  <a:pt x="0" y="0"/>
                </a:moveTo>
                <a:cubicBezTo>
                  <a:pt x="24601" y="131710"/>
                  <a:pt x="59294" y="251242"/>
                  <a:pt x="102561" y="367517"/>
                </a:cubicBezTo>
                <a:cubicBezTo>
                  <a:pt x="148859" y="463112"/>
                  <a:pt x="210671" y="541499"/>
                  <a:pt x="276469" y="60139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33589914">
                  <a:custGeom>
                    <a:avLst/>
                    <a:gdLst>
                      <a:gd name="connsiteX0" fmla="*/ 0 w 566928"/>
                      <a:gd name="connsiteY0" fmla="*/ 0 h 822960"/>
                      <a:gd name="connsiteX1" fmla="*/ 246888 w 566928"/>
                      <a:gd name="connsiteY1" fmla="*/ 466344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6928" h="822960">
                        <a:moveTo>
                          <a:pt x="0" y="0"/>
                        </a:moveTo>
                        <a:cubicBezTo>
                          <a:pt x="30480" y="192024"/>
                          <a:pt x="115824" y="365760"/>
                          <a:pt x="210312" y="502920"/>
                        </a:cubicBezTo>
                        <a:cubicBezTo>
                          <a:pt x="304800" y="640080"/>
                          <a:pt x="417576" y="749808"/>
                          <a:pt x="566928" y="82296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8A6835-04EF-4CE8-A334-78B1F91D3C59}"/>
              </a:ext>
            </a:extLst>
          </p:cNvPr>
          <p:cNvSpPr/>
          <p:nvPr/>
        </p:nvSpPr>
        <p:spPr>
          <a:xfrm>
            <a:off x="8006079" y="3944159"/>
            <a:ext cx="45719" cy="520619"/>
          </a:xfrm>
          <a:custGeom>
            <a:avLst/>
            <a:gdLst>
              <a:gd name="connsiteX0" fmla="*/ 0 w 45719"/>
              <a:gd name="connsiteY0" fmla="*/ 520619 h 520619"/>
              <a:gd name="connsiteX1" fmla="*/ 34489 w 45719"/>
              <a:gd name="connsiteY1" fmla="*/ 295806 h 520619"/>
              <a:gd name="connsiteX2" fmla="*/ 45719 w 45719"/>
              <a:gd name="connsiteY2" fmla="*/ 0 h 5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19" h="520619" extrusionOk="0">
                <a:moveTo>
                  <a:pt x="0" y="520619"/>
                </a:moveTo>
                <a:cubicBezTo>
                  <a:pt x="12381" y="455926"/>
                  <a:pt x="20525" y="376204"/>
                  <a:pt x="34489" y="295806"/>
                </a:cubicBezTo>
                <a:cubicBezTo>
                  <a:pt x="44278" y="210669"/>
                  <a:pt x="43776" y="107853"/>
                  <a:pt x="45719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879486049">
                  <a:custGeom>
                    <a:avLst/>
                    <a:gdLst>
                      <a:gd name="connsiteX0" fmla="*/ 0 w 521208"/>
                      <a:gd name="connsiteY0" fmla="*/ 804672 h 804672"/>
                      <a:gd name="connsiteX1" fmla="*/ 393192 w 521208"/>
                      <a:gd name="connsiteY1" fmla="*/ 457200 h 804672"/>
                      <a:gd name="connsiteX2" fmla="*/ 521208 w 521208"/>
                      <a:gd name="connsiteY2" fmla="*/ 0 h 804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1208" h="804672">
                        <a:moveTo>
                          <a:pt x="0" y="804672"/>
                        </a:moveTo>
                        <a:cubicBezTo>
                          <a:pt x="153162" y="697992"/>
                          <a:pt x="306324" y="591312"/>
                          <a:pt x="393192" y="457200"/>
                        </a:cubicBezTo>
                        <a:cubicBezTo>
                          <a:pt x="480060" y="323088"/>
                          <a:pt x="500634" y="161544"/>
                          <a:pt x="521208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43DFBE-1001-BC43-A360-5718BA942229}"/>
              </a:ext>
            </a:extLst>
          </p:cNvPr>
          <p:cNvSpPr/>
          <p:nvPr/>
        </p:nvSpPr>
        <p:spPr>
          <a:xfrm>
            <a:off x="8217916" y="2171700"/>
            <a:ext cx="822960" cy="850392"/>
          </a:xfrm>
          <a:custGeom>
            <a:avLst/>
            <a:gdLst>
              <a:gd name="connsiteX0" fmla="*/ 0 w 822960"/>
              <a:gd name="connsiteY0" fmla="*/ 850392 h 850392"/>
              <a:gd name="connsiteX1" fmla="*/ 283464 w 822960"/>
              <a:gd name="connsiteY1" fmla="*/ 310896 h 850392"/>
              <a:gd name="connsiteX2" fmla="*/ 822960 w 822960"/>
              <a:gd name="connsiteY2" fmla="*/ 0 h 85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850392" extrusionOk="0">
                <a:moveTo>
                  <a:pt x="0" y="850392"/>
                </a:moveTo>
                <a:cubicBezTo>
                  <a:pt x="55735" y="670496"/>
                  <a:pt x="177085" y="462525"/>
                  <a:pt x="283464" y="310896"/>
                </a:cubicBezTo>
                <a:cubicBezTo>
                  <a:pt x="381252" y="150927"/>
                  <a:pt x="620983" y="76210"/>
                  <a:pt x="8229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591628020">
                  <a:custGeom>
                    <a:avLst/>
                    <a:gdLst>
                      <a:gd name="connsiteX0" fmla="*/ 0 w 822960"/>
                      <a:gd name="connsiteY0" fmla="*/ 850392 h 850392"/>
                      <a:gd name="connsiteX1" fmla="*/ 283464 w 822960"/>
                      <a:gd name="connsiteY1" fmla="*/ 310896 h 850392"/>
                      <a:gd name="connsiteX2" fmla="*/ 822960 w 822960"/>
                      <a:gd name="connsiteY2" fmla="*/ 0 h 850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2960" h="850392">
                        <a:moveTo>
                          <a:pt x="0" y="850392"/>
                        </a:moveTo>
                        <a:cubicBezTo>
                          <a:pt x="73152" y="651510"/>
                          <a:pt x="146304" y="452628"/>
                          <a:pt x="283464" y="310896"/>
                        </a:cubicBezTo>
                        <a:cubicBezTo>
                          <a:pt x="420624" y="169164"/>
                          <a:pt x="621792" y="84582"/>
                          <a:pt x="82296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1EE39-5348-EA65-920A-8EC72FA5E5BB}"/>
              </a:ext>
            </a:extLst>
          </p:cNvPr>
          <p:cNvSpPr/>
          <p:nvPr/>
        </p:nvSpPr>
        <p:spPr>
          <a:xfrm>
            <a:off x="5904484" y="2509140"/>
            <a:ext cx="1764792" cy="531240"/>
          </a:xfrm>
          <a:custGeom>
            <a:avLst/>
            <a:gdLst>
              <a:gd name="connsiteX0" fmla="*/ 1764792 w 1764792"/>
              <a:gd name="connsiteY0" fmla="*/ 430656 h 531240"/>
              <a:gd name="connsiteX1" fmla="*/ 832104 w 1764792"/>
              <a:gd name="connsiteY1" fmla="*/ 888 h 531240"/>
              <a:gd name="connsiteX2" fmla="*/ 0 w 1764792"/>
              <a:gd name="connsiteY2" fmla="*/ 531240 h 5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92" h="531240" extrusionOk="0">
                <a:moveTo>
                  <a:pt x="1764792" y="430656"/>
                </a:moveTo>
                <a:cubicBezTo>
                  <a:pt x="1462845" y="231702"/>
                  <a:pt x="1133105" y="-45017"/>
                  <a:pt x="832104" y="888"/>
                </a:cubicBezTo>
                <a:cubicBezTo>
                  <a:pt x="531036" y="25742"/>
                  <a:pt x="206623" y="314570"/>
                  <a:pt x="0" y="5312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1AD555-080B-CF51-3C77-EAE20090A412}"/>
                  </a:ext>
                </a:extLst>
              </p:cNvPr>
              <p:cNvSpPr txBox="1"/>
              <p:nvPr/>
            </p:nvSpPr>
            <p:spPr>
              <a:xfrm>
                <a:off x="3714420" y="1839352"/>
                <a:ext cx="421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1AD555-080B-CF51-3C77-EAE20090A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20" y="1839352"/>
                <a:ext cx="421269" cy="276999"/>
              </a:xfrm>
              <a:prstGeom prst="rect">
                <a:avLst/>
              </a:prstGeom>
              <a:blipFill>
                <a:blip r:embed="rId12"/>
                <a:stretch>
                  <a:fillRect l="-10145" r="-144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714EF1C-57DA-F756-9E5D-B68EAEEB6772}"/>
              </a:ext>
            </a:extLst>
          </p:cNvPr>
          <p:cNvSpPr txBox="1"/>
          <p:nvPr/>
        </p:nvSpPr>
        <p:spPr>
          <a:xfrm>
            <a:off x="3929378" y="119835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1..s..S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CA263-D9C3-AB90-4068-8BD8C3E8E20B}"/>
              </a:ext>
            </a:extLst>
          </p:cNvPr>
          <p:cNvSpPr txBox="1"/>
          <p:nvPr/>
        </p:nvSpPr>
        <p:spPr>
          <a:xfrm>
            <a:off x="3798764" y="36463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1..f..F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0C8EB-3EA8-15C7-4487-B6DC106B1939}"/>
              </a:ext>
            </a:extLst>
          </p:cNvPr>
          <p:cNvSpPr txBox="1"/>
          <p:nvPr/>
        </p:nvSpPr>
        <p:spPr>
          <a:xfrm>
            <a:off x="5013852" y="533108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Distributor 1..d..D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B0F08-A9EA-66D7-5D1F-24CC8CDD6A3A}"/>
              </a:ext>
            </a:extLst>
          </p:cNvPr>
          <p:cNvSpPr txBox="1"/>
          <p:nvPr/>
        </p:nvSpPr>
        <p:spPr>
          <a:xfrm>
            <a:off x="8394684" y="3566635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 Center 1..r..R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Graphic 25" descr="Dog House with solid fill">
            <a:extLst>
              <a:ext uri="{FF2B5EF4-FFF2-40B4-BE49-F238E27FC236}">
                <a16:creationId xmlns:a16="http://schemas.microsoft.com/office/drawing/2014/main" id="{56675A24-461D-BAD4-32BD-CD95232833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44283" y="444766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9FF8E5-DBA2-9911-8D24-4E2B44DC1040}"/>
              </a:ext>
            </a:extLst>
          </p:cNvPr>
          <p:cNvSpPr txBox="1"/>
          <p:nvPr/>
        </p:nvSpPr>
        <p:spPr>
          <a:xfrm>
            <a:off x="7526564" y="533108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1..m..M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A40CA9-7789-87D4-515E-008CCE613D1A}"/>
              </a:ext>
            </a:extLst>
          </p:cNvPr>
          <p:cNvSpPr/>
          <p:nvPr/>
        </p:nvSpPr>
        <p:spPr>
          <a:xfrm rot="10625706">
            <a:off x="6736222" y="5025648"/>
            <a:ext cx="703040" cy="216010"/>
          </a:xfrm>
          <a:custGeom>
            <a:avLst/>
            <a:gdLst>
              <a:gd name="connsiteX0" fmla="*/ 703040 w 703040"/>
              <a:gd name="connsiteY0" fmla="*/ 175111 h 216010"/>
              <a:gd name="connsiteX1" fmla="*/ 331485 w 703040"/>
              <a:gd name="connsiteY1" fmla="*/ 361 h 216010"/>
              <a:gd name="connsiteX2" fmla="*/ 0 w 703040"/>
              <a:gd name="connsiteY2" fmla="*/ 216010 h 2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040" h="216010" extrusionOk="0">
                <a:moveTo>
                  <a:pt x="703040" y="175111"/>
                </a:moveTo>
                <a:cubicBezTo>
                  <a:pt x="583348" y="94846"/>
                  <a:pt x="451523" y="-18610"/>
                  <a:pt x="331485" y="361"/>
                </a:cubicBezTo>
                <a:cubicBezTo>
                  <a:pt x="206484" y="16307"/>
                  <a:pt x="85389" y="125597"/>
                  <a:pt x="0" y="21601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9183DD-AEAD-2FB5-088E-0DEA5F36A5D5}"/>
              </a:ext>
            </a:extLst>
          </p:cNvPr>
          <p:cNvSpPr txBox="1"/>
          <p:nvPr/>
        </p:nvSpPr>
        <p:spPr>
          <a:xfrm>
            <a:off x="9005224" y="124227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Landfill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16BF72-6FA5-2C30-F87E-84CAFD413BF6}"/>
              </a:ext>
            </a:extLst>
          </p:cNvPr>
          <p:cNvSpPr txBox="1"/>
          <p:nvPr/>
        </p:nvSpPr>
        <p:spPr>
          <a:xfrm>
            <a:off x="635000" y="423084"/>
            <a:ext cx="357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Agreement Cost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646D57-A4BB-FBA8-932C-29B4F72139AF}"/>
                  </a:ext>
                </a:extLst>
              </p:cNvPr>
              <p:cNvSpPr txBox="1"/>
              <p:nvPr/>
            </p:nvSpPr>
            <p:spPr>
              <a:xfrm>
                <a:off x="4566927" y="3335909"/>
                <a:ext cx="43172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646D57-A4BB-FBA8-932C-29B4F721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927" y="3335909"/>
                <a:ext cx="431721" cy="299249"/>
              </a:xfrm>
              <a:prstGeom prst="rect">
                <a:avLst/>
              </a:prstGeom>
              <a:blipFill>
                <a:blip r:embed="rId15"/>
                <a:stretch>
                  <a:fillRect l="-9859" r="-7042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839C24-989E-52EB-622B-0BEC95C63462}"/>
                  </a:ext>
                </a:extLst>
              </p:cNvPr>
              <p:cNvSpPr txBox="1"/>
              <p:nvPr/>
            </p:nvSpPr>
            <p:spPr>
              <a:xfrm>
                <a:off x="5218524" y="4817513"/>
                <a:ext cx="483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839C24-989E-52EB-622B-0BEC95C6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524" y="4817513"/>
                <a:ext cx="483850" cy="276999"/>
              </a:xfrm>
              <a:prstGeom prst="rect">
                <a:avLst/>
              </a:prstGeom>
              <a:blipFill>
                <a:blip r:embed="rId16"/>
                <a:stretch>
                  <a:fillRect l="-8861" r="-379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A35B20-EF6F-BA77-2DE5-89C4F3C5D5AC}"/>
                  </a:ext>
                </a:extLst>
              </p:cNvPr>
              <p:cNvSpPr txBox="1"/>
              <p:nvPr/>
            </p:nvSpPr>
            <p:spPr>
              <a:xfrm>
                <a:off x="8394684" y="3181431"/>
                <a:ext cx="462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A35B20-EF6F-BA77-2DE5-89C4F3C5D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684" y="3181431"/>
                <a:ext cx="462947" cy="276999"/>
              </a:xfrm>
              <a:prstGeom prst="rect">
                <a:avLst/>
              </a:prstGeom>
              <a:blipFill>
                <a:blip r:embed="rId17"/>
                <a:stretch>
                  <a:fillRect l="-921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67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uck with solid fill">
            <a:extLst>
              <a:ext uri="{FF2B5EF4-FFF2-40B4-BE49-F238E27FC236}">
                <a16:creationId xmlns:a16="http://schemas.microsoft.com/office/drawing/2014/main" id="{67EF5D8E-5EF0-C4EB-5461-18BA8429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149" y="1538086"/>
            <a:ext cx="914400" cy="914400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3A1DCC80-8436-96C7-7285-EA9AEB4A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549" y="2916611"/>
            <a:ext cx="914400" cy="914400"/>
          </a:xfrm>
          <a:prstGeom prst="rect">
            <a:avLst/>
          </a:prstGeom>
        </p:spPr>
      </p:pic>
      <p:pic>
        <p:nvPicPr>
          <p:cNvPr id="9" name="Graphic 8" descr="Store with solid fill">
            <a:extLst>
              <a:ext uri="{FF2B5EF4-FFF2-40B4-BE49-F238E27FC236}">
                <a16:creationId xmlns:a16="http://schemas.microsoft.com/office/drawing/2014/main" id="{C8550449-9532-DF04-0369-85AE36AD0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145" y="4416685"/>
            <a:ext cx="914400" cy="914400"/>
          </a:xfrm>
          <a:prstGeom prst="rect">
            <a:avLst/>
          </a:prstGeom>
        </p:spPr>
      </p:pic>
      <p:pic>
        <p:nvPicPr>
          <p:cNvPr id="11" name="Graphic 10" descr="Sustainability with solid fill">
            <a:extLst>
              <a:ext uri="{FF2B5EF4-FFF2-40B4-BE49-F238E27FC236}">
                <a16:creationId xmlns:a16="http://schemas.microsoft.com/office/drawing/2014/main" id="{9FC55BBB-C726-224F-E4C3-A3748FBB0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4283" y="3029759"/>
            <a:ext cx="914400" cy="914400"/>
          </a:xfrm>
          <a:prstGeom prst="rect">
            <a:avLst/>
          </a:prstGeom>
        </p:spPr>
      </p:pic>
      <p:pic>
        <p:nvPicPr>
          <p:cNvPr id="13" name="Graphic 12" descr="Garbage with solid fill">
            <a:extLst>
              <a:ext uri="{FF2B5EF4-FFF2-40B4-BE49-F238E27FC236}">
                <a16:creationId xmlns:a16="http://schemas.microsoft.com/office/drawing/2014/main" id="{DF2EBD32-088A-1017-1D42-BB9B8FFAA7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5224" y="1538086"/>
            <a:ext cx="914400" cy="9144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AE4064-3B58-4F1A-A23B-C2CCBCE7BFF3}"/>
              </a:ext>
            </a:extLst>
          </p:cNvPr>
          <p:cNvSpPr/>
          <p:nvPr/>
        </p:nvSpPr>
        <p:spPr>
          <a:xfrm>
            <a:off x="4844242" y="2403995"/>
            <a:ext cx="360218" cy="794327"/>
          </a:xfrm>
          <a:custGeom>
            <a:avLst/>
            <a:gdLst>
              <a:gd name="connsiteX0" fmla="*/ 0 w 360218"/>
              <a:gd name="connsiteY0" fmla="*/ 0 h 794327"/>
              <a:gd name="connsiteX1" fmla="*/ 138545 w 360218"/>
              <a:gd name="connsiteY1" fmla="*/ 535709 h 794327"/>
              <a:gd name="connsiteX2" fmla="*/ 360218 w 360218"/>
              <a:gd name="connsiteY2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218" h="794327" extrusionOk="0">
                <a:moveTo>
                  <a:pt x="0" y="0"/>
                </a:moveTo>
                <a:cubicBezTo>
                  <a:pt x="35468" y="216580"/>
                  <a:pt x="91203" y="418703"/>
                  <a:pt x="138545" y="535709"/>
                </a:cubicBezTo>
                <a:cubicBezTo>
                  <a:pt x="208248" y="653213"/>
                  <a:pt x="268213" y="736275"/>
                  <a:pt x="360218" y="79432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862218323">
                  <a:custGeom>
                    <a:avLst/>
                    <a:gdLst>
                      <a:gd name="connsiteX0" fmla="*/ 0 w 360218"/>
                      <a:gd name="connsiteY0" fmla="*/ 0 h 794327"/>
                      <a:gd name="connsiteX1" fmla="*/ 138545 w 360218"/>
                      <a:gd name="connsiteY1" fmla="*/ 535709 h 794327"/>
                      <a:gd name="connsiteX2" fmla="*/ 360218 w 360218"/>
                      <a:gd name="connsiteY2" fmla="*/ 794327 h 794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0218" h="794327">
                        <a:moveTo>
                          <a:pt x="0" y="0"/>
                        </a:moveTo>
                        <a:cubicBezTo>
                          <a:pt x="39254" y="201660"/>
                          <a:pt x="78509" y="403321"/>
                          <a:pt x="138545" y="535709"/>
                        </a:cubicBezTo>
                        <a:cubicBezTo>
                          <a:pt x="198581" y="668097"/>
                          <a:pt x="279399" y="731212"/>
                          <a:pt x="360218" y="79432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2F2399-B03D-0021-5D85-F47625168A71}"/>
              </a:ext>
            </a:extLst>
          </p:cNvPr>
          <p:cNvSpPr/>
          <p:nvPr/>
        </p:nvSpPr>
        <p:spPr>
          <a:xfrm>
            <a:off x="5557911" y="3838694"/>
            <a:ext cx="276469" cy="601393"/>
          </a:xfrm>
          <a:custGeom>
            <a:avLst/>
            <a:gdLst>
              <a:gd name="connsiteX0" fmla="*/ 0 w 276469"/>
              <a:gd name="connsiteY0" fmla="*/ 0 h 601393"/>
              <a:gd name="connsiteX1" fmla="*/ 102561 w 276469"/>
              <a:gd name="connsiteY1" fmla="*/ 367517 h 601393"/>
              <a:gd name="connsiteX2" fmla="*/ 276469 w 276469"/>
              <a:gd name="connsiteY2" fmla="*/ 601393 h 6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69" h="601393" extrusionOk="0">
                <a:moveTo>
                  <a:pt x="0" y="0"/>
                </a:moveTo>
                <a:cubicBezTo>
                  <a:pt x="24601" y="131710"/>
                  <a:pt x="59294" y="251242"/>
                  <a:pt x="102561" y="367517"/>
                </a:cubicBezTo>
                <a:cubicBezTo>
                  <a:pt x="148859" y="463112"/>
                  <a:pt x="210671" y="541499"/>
                  <a:pt x="276469" y="60139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33589914">
                  <a:custGeom>
                    <a:avLst/>
                    <a:gdLst>
                      <a:gd name="connsiteX0" fmla="*/ 0 w 566928"/>
                      <a:gd name="connsiteY0" fmla="*/ 0 h 822960"/>
                      <a:gd name="connsiteX1" fmla="*/ 246888 w 566928"/>
                      <a:gd name="connsiteY1" fmla="*/ 466344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  <a:gd name="connsiteX0" fmla="*/ 0 w 566928"/>
                      <a:gd name="connsiteY0" fmla="*/ 0 h 822960"/>
                      <a:gd name="connsiteX1" fmla="*/ 210312 w 566928"/>
                      <a:gd name="connsiteY1" fmla="*/ 502920 h 822960"/>
                      <a:gd name="connsiteX2" fmla="*/ 566928 w 566928"/>
                      <a:gd name="connsiteY2" fmla="*/ 822960 h 822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6928" h="822960">
                        <a:moveTo>
                          <a:pt x="0" y="0"/>
                        </a:moveTo>
                        <a:cubicBezTo>
                          <a:pt x="30480" y="192024"/>
                          <a:pt x="115824" y="365760"/>
                          <a:pt x="210312" y="502920"/>
                        </a:cubicBezTo>
                        <a:cubicBezTo>
                          <a:pt x="304800" y="640080"/>
                          <a:pt x="417576" y="749808"/>
                          <a:pt x="566928" y="82296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8A6835-04EF-4CE8-A334-78B1F91D3C59}"/>
              </a:ext>
            </a:extLst>
          </p:cNvPr>
          <p:cNvSpPr/>
          <p:nvPr/>
        </p:nvSpPr>
        <p:spPr>
          <a:xfrm>
            <a:off x="8006079" y="3944159"/>
            <a:ext cx="45719" cy="520619"/>
          </a:xfrm>
          <a:custGeom>
            <a:avLst/>
            <a:gdLst>
              <a:gd name="connsiteX0" fmla="*/ 0 w 45719"/>
              <a:gd name="connsiteY0" fmla="*/ 520619 h 520619"/>
              <a:gd name="connsiteX1" fmla="*/ 34489 w 45719"/>
              <a:gd name="connsiteY1" fmla="*/ 295806 h 520619"/>
              <a:gd name="connsiteX2" fmla="*/ 45719 w 45719"/>
              <a:gd name="connsiteY2" fmla="*/ 0 h 5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19" h="520619" extrusionOk="0">
                <a:moveTo>
                  <a:pt x="0" y="520619"/>
                </a:moveTo>
                <a:cubicBezTo>
                  <a:pt x="12381" y="455926"/>
                  <a:pt x="20525" y="376204"/>
                  <a:pt x="34489" y="295806"/>
                </a:cubicBezTo>
                <a:cubicBezTo>
                  <a:pt x="44278" y="210669"/>
                  <a:pt x="43776" y="107853"/>
                  <a:pt x="45719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879486049">
                  <a:custGeom>
                    <a:avLst/>
                    <a:gdLst>
                      <a:gd name="connsiteX0" fmla="*/ 0 w 521208"/>
                      <a:gd name="connsiteY0" fmla="*/ 804672 h 804672"/>
                      <a:gd name="connsiteX1" fmla="*/ 393192 w 521208"/>
                      <a:gd name="connsiteY1" fmla="*/ 457200 h 804672"/>
                      <a:gd name="connsiteX2" fmla="*/ 521208 w 521208"/>
                      <a:gd name="connsiteY2" fmla="*/ 0 h 804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1208" h="804672">
                        <a:moveTo>
                          <a:pt x="0" y="804672"/>
                        </a:moveTo>
                        <a:cubicBezTo>
                          <a:pt x="153162" y="697992"/>
                          <a:pt x="306324" y="591312"/>
                          <a:pt x="393192" y="457200"/>
                        </a:cubicBezTo>
                        <a:cubicBezTo>
                          <a:pt x="480060" y="323088"/>
                          <a:pt x="500634" y="161544"/>
                          <a:pt x="521208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43DFBE-1001-BC43-A360-5718BA942229}"/>
              </a:ext>
            </a:extLst>
          </p:cNvPr>
          <p:cNvSpPr/>
          <p:nvPr/>
        </p:nvSpPr>
        <p:spPr>
          <a:xfrm>
            <a:off x="8217916" y="2171700"/>
            <a:ext cx="822960" cy="850392"/>
          </a:xfrm>
          <a:custGeom>
            <a:avLst/>
            <a:gdLst>
              <a:gd name="connsiteX0" fmla="*/ 0 w 822960"/>
              <a:gd name="connsiteY0" fmla="*/ 850392 h 850392"/>
              <a:gd name="connsiteX1" fmla="*/ 283464 w 822960"/>
              <a:gd name="connsiteY1" fmla="*/ 310896 h 850392"/>
              <a:gd name="connsiteX2" fmla="*/ 822960 w 822960"/>
              <a:gd name="connsiteY2" fmla="*/ 0 h 85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850392" extrusionOk="0">
                <a:moveTo>
                  <a:pt x="0" y="850392"/>
                </a:moveTo>
                <a:cubicBezTo>
                  <a:pt x="55735" y="670496"/>
                  <a:pt x="177085" y="462525"/>
                  <a:pt x="283464" y="310896"/>
                </a:cubicBezTo>
                <a:cubicBezTo>
                  <a:pt x="381252" y="150927"/>
                  <a:pt x="620983" y="76210"/>
                  <a:pt x="8229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591628020">
                  <a:custGeom>
                    <a:avLst/>
                    <a:gdLst>
                      <a:gd name="connsiteX0" fmla="*/ 0 w 822960"/>
                      <a:gd name="connsiteY0" fmla="*/ 850392 h 850392"/>
                      <a:gd name="connsiteX1" fmla="*/ 283464 w 822960"/>
                      <a:gd name="connsiteY1" fmla="*/ 310896 h 850392"/>
                      <a:gd name="connsiteX2" fmla="*/ 822960 w 822960"/>
                      <a:gd name="connsiteY2" fmla="*/ 0 h 850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2960" h="850392">
                        <a:moveTo>
                          <a:pt x="0" y="850392"/>
                        </a:moveTo>
                        <a:cubicBezTo>
                          <a:pt x="73152" y="651510"/>
                          <a:pt x="146304" y="452628"/>
                          <a:pt x="283464" y="310896"/>
                        </a:cubicBezTo>
                        <a:cubicBezTo>
                          <a:pt x="420624" y="169164"/>
                          <a:pt x="621792" y="84582"/>
                          <a:pt x="82296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1EE39-5348-EA65-920A-8EC72FA5E5BB}"/>
              </a:ext>
            </a:extLst>
          </p:cNvPr>
          <p:cNvSpPr/>
          <p:nvPr/>
        </p:nvSpPr>
        <p:spPr>
          <a:xfrm>
            <a:off x="5904484" y="2509140"/>
            <a:ext cx="1764792" cy="531240"/>
          </a:xfrm>
          <a:custGeom>
            <a:avLst/>
            <a:gdLst>
              <a:gd name="connsiteX0" fmla="*/ 1764792 w 1764792"/>
              <a:gd name="connsiteY0" fmla="*/ 430656 h 531240"/>
              <a:gd name="connsiteX1" fmla="*/ 832104 w 1764792"/>
              <a:gd name="connsiteY1" fmla="*/ 888 h 531240"/>
              <a:gd name="connsiteX2" fmla="*/ 0 w 1764792"/>
              <a:gd name="connsiteY2" fmla="*/ 531240 h 5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92" h="531240" extrusionOk="0">
                <a:moveTo>
                  <a:pt x="1764792" y="430656"/>
                </a:moveTo>
                <a:cubicBezTo>
                  <a:pt x="1462845" y="231702"/>
                  <a:pt x="1133105" y="-45017"/>
                  <a:pt x="832104" y="888"/>
                </a:cubicBezTo>
                <a:cubicBezTo>
                  <a:pt x="531036" y="25742"/>
                  <a:pt x="206623" y="314570"/>
                  <a:pt x="0" y="53124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4EF1C-57DA-F756-9E5D-B68EAEEB6772}"/>
              </a:ext>
            </a:extLst>
          </p:cNvPr>
          <p:cNvSpPr txBox="1"/>
          <p:nvPr/>
        </p:nvSpPr>
        <p:spPr>
          <a:xfrm>
            <a:off x="3929378" y="119835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1..s..S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CA263-D9C3-AB90-4068-8BD8C3E8E20B}"/>
              </a:ext>
            </a:extLst>
          </p:cNvPr>
          <p:cNvSpPr txBox="1"/>
          <p:nvPr/>
        </p:nvSpPr>
        <p:spPr>
          <a:xfrm>
            <a:off x="3798764" y="36463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1..f..F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0C8EB-3EA8-15C7-4487-B6DC106B1939}"/>
              </a:ext>
            </a:extLst>
          </p:cNvPr>
          <p:cNvSpPr txBox="1"/>
          <p:nvPr/>
        </p:nvSpPr>
        <p:spPr>
          <a:xfrm>
            <a:off x="5013852" y="533108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Distributor 1..d..D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B0F08-A9EA-66D7-5D1F-24CC8CDD6A3A}"/>
              </a:ext>
            </a:extLst>
          </p:cNvPr>
          <p:cNvSpPr txBox="1"/>
          <p:nvPr/>
        </p:nvSpPr>
        <p:spPr>
          <a:xfrm>
            <a:off x="8394684" y="3566635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 Center 1..r..R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Graphic 25" descr="Dog House with solid fill">
            <a:extLst>
              <a:ext uri="{FF2B5EF4-FFF2-40B4-BE49-F238E27FC236}">
                <a16:creationId xmlns:a16="http://schemas.microsoft.com/office/drawing/2014/main" id="{56675A24-461D-BAD4-32BD-CD9523283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4283" y="444766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9FF8E5-DBA2-9911-8D24-4E2B44DC1040}"/>
              </a:ext>
            </a:extLst>
          </p:cNvPr>
          <p:cNvSpPr txBox="1"/>
          <p:nvPr/>
        </p:nvSpPr>
        <p:spPr>
          <a:xfrm>
            <a:off x="7526564" y="533108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1..m..M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A40CA9-7789-87D4-515E-008CCE613D1A}"/>
              </a:ext>
            </a:extLst>
          </p:cNvPr>
          <p:cNvSpPr/>
          <p:nvPr/>
        </p:nvSpPr>
        <p:spPr>
          <a:xfrm rot="10625706">
            <a:off x="6736222" y="5025648"/>
            <a:ext cx="703040" cy="216010"/>
          </a:xfrm>
          <a:custGeom>
            <a:avLst/>
            <a:gdLst>
              <a:gd name="connsiteX0" fmla="*/ 703040 w 703040"/>
              <a:gd name="connsiteY0" fmla="*/ 175111 h 216010"/>
              <a:gd name="connsiteX1" fmla="*/ 331485 w 703040"/>
              <a:gd name="connsiteY1" fmla="*/ 361 h 216010"/>
              <a:gd name="connsiteX2" fmla="*/ 0 w 703040"/>
              <a:gd name="connsiteY2" fmla="*/ 216010 h 2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040" h="216010" extrusionOk="0">
                <a:moveTo>
                  <a:pt x="703040" y="175111"/>
                </a:moveTo>
                <a:cubicBezTo>
                  <a:pt x="583348" y="94846"/>
                  <a:pt x="451523" y="-18610"/>
                  <a:pt x="331485" y="361"/>
                </a:cubicBezTo>
                <a:cubicBezTo>
                  <a:pt x="206484" y="16307"/>
                  <a:pt x="85389" y="125597"/>
                  <a:pt x="0" y="21601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672288932">
                  <a:custGeom>
                    <a:avLst/>
                    <a:gdLst>
                      <a:gd name="connsiteX0" fmla="*/ 1764792 w 1764792"/>
                      <a:gd name="connsiteY0" fmla="*/ 430656 h 531240"/>
                      <a:gd name="connsiteX1" fmla="*/ 832104 w 1764792"/>
                      <a:gd name="connsiteY1" fmla="*/ 888 h 531240"/>
                      <a:gd name="connsiteX2" fmla="*/ 0 w 1764792"/>
                      <a:gd name="connsiteY2" fmla="*/ 531240 h 531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4792" h="531240">
                        <a:moveTo>
                          <a:pt x="1764792" y="430656"/>
                        </a:moveTo>
                        <a:cubicBezTo>
                          <a:pt x="1445514" y="207390"/>
                          <a:pt x="1126236" y="-15876"/>
                          <a:pt x="832104" y="888"/>
                        </a:cubicBezTo>
                        <a:cubicBezTo>
                          <a:pt x="537972" y="17652"/>
                          <a:pt x="268986" y="274446"/>
                          <a:pt x="0" y="53124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9183DD-AEAD-2FB5-088E-0DEA5F36A5D5}"/>
              </a:ext>
            </a:extLst>
          </p:cNvPr>
          <p:cNvSpPr txBox="1"/>
          <p:nvPr/>
        </p:nvSpPr>
        <p:spPr>
          <a:xfrm>
            <a:off x="9005224" y="124227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Landfill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16BF72-6FA5-2C30-F87E-84CAFD413BF6}"/>
              </a:ext>
            </a:extLst>
          </p:cNvPr>
          <p:cNvSpPr txBox="1"/>
          <p:nvPr/>
        </p:nvSpPr>
        <p:spPr>
          <a:xfrm>
            <a:off x="635000" y="423084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Unit Manufacturing and Recycle Cost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646D57-A4BB-FBA8-932C-29B4F72139AF}"/>
                  </a:ext>
                </a:extLst>
              </p:cNvPr>
              <p:cNvSpPr txBox="1"/>
              <p:nvPr/>
            </p:nvSpPr>
            <p:spPr>
              <a:xfrm>
                <a:off x="4566927" y="3335909"/>
                <a:ext cx="347275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646D57-A4BB-FBA8-932C-29B4F721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927" y="3335909"/>
                <a:ext cx="347275" cy="299249"/>
              </a:xfrm>
              <a:prstGeom prst="rect">
                <a:avLst/>
              </a:prstGeom>
              <a:blipFill>
                <a:blip r:embed="rId14"/>
                <a:stretch>
                  <a:fillRect l="-14035" r="-1052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A35B20-EF6F-BA77-2DE5-89C4F3C5D5AC}"/>
                  </a:ext>
                </a:extLst>
              </p:cNvPr>
              <p:cNvSpPr txBox="1"/>
              <p:nvPr/>
            </p:nvSpPr>
            <p:spPr>
              <a:xfrm>
                <a:off x="8394684" y="3181431"/>
                <a:ext cx="316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A35B20-EF6F-BA77-2DE5-89C4F3C5D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684" y="3181431"/>
                <a:ext cx="316305" cy="276999"/>
              </a:xfrm>
              <a:prstGeom prst="rect">
                <a:avLst/>
              </a:prstGeom>
              <a:blipFill>
                <a:blip r:embed="rId15"/>
                <a:stretch>
                  <a:fillRect l="-15385" r="-192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508FB-0CB1-A480-70DA-9E64D2313D27}"/>
                  </a:ext>
                </a:extLst>
              </p:cNvPr>
              <p:cNvSpPr txBox="1"/>
              <p:nvPr/>
            </p:nvSpPr>
            <p:spPr>
              <a:xfrm>
                <a:off x="4012426" y="1809896"/>
                <a:ext cx="300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508FB-0CB1-A480-70DA-9E64D2313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26" y="1809896"/>
                <a:ext cx="300723" cy="276999"/>
              </a:xfrm>
              <a:prstGeom prst="rect">
                <a:avLst/>
              </a:prstGeom>
              <a:blipFill>
                <a:blip r:embed="rId16"/>
                <a:stretch>
                  <a:fillRect l="-16000" r="-2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49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763</Words>
  <Application>Microsoft Office PowerPoint</Application>
  <PresentationFormat>Widescreen</PresentationFormat>
  <Paragraphs>267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Google Sans</vt:lpstr>
      <vt:lpstr>hhAgendaMedium</vt:lpstr>
      <vt:lpstr>Arial</vt:lpstr>
      <vt:lpstr>Cambria Math</vt:lpstr>
      <vt:lpstr>Roboto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shadowdu@student.ubc.ca</dc:creator>
  <cp:lastModifiedBy>shadowdu@student.ubc.ca</cp:lastModifiedBy>
  <cp:revision>8</cp:revision>
  <dcterms:created xsi:type="dcterms:W3CDTF">2024-08-02T05:48:20Z</dcterms:created>
  <dcterms:modified xsi:type="dcterms:W3CDTF">2024-08-03T04:01:46Z</dcterms:modified>
</cp:coreProperties>
</file>