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6" r:id="rId6"/>
    <p:sldId id="259" r:id="rId7"/>
    <p:sldId id="265" r:id="rId8"/>
    <p:sldId id="264" r:id="rId9"/>
    <p:sldId id="260" r:id="rId10"/>
    <p:sldId id="261" r:id="rId11"/>
    <p:sldId id="267" r:id="rId12"/>
    <p:sldId id="262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3F8"/>
    <a:srgbClr val="FCE9D0"/>
    <a:srgbClr val="F1B4F2"/>
    <a:srgbClr val="FF99FF"/>
    <a:srgbClr val="A81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49706-93FC-79B8-7DF1-57BD850F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6AA26CC-4113-E1F6-2009-4443FAEF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A6C6C3-733E-7FBF-3487-B02C752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35892F-E44C-40FF-8876-3505CF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66AB9B-FDD8-FF1C-1F64-29C439A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091ED-DF0C-B8FD-3ECD-20056B7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07BA69-DE39-CAF3-9EB9-FF94475CC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3D8C15-C891-A517-A7C3-79B1848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F337D-2E41-B006-9892-2A24EE5A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946D98-28A7-3972-F7E1-FAB89785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A89E27-1D80-16F1-4BF1-0B4B52D25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F68AB7-EF66-4B29-BA3E-9395E1F1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672293-FEEC-D07D-A86B-6A83B98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11CF3D-132F-424C-5397-23D8AA6E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0357D-E668-A794-6147-F4B1893E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9891B-7AD6-D65C-147A-9004DF8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268022-CD8A-3FC4-07F6-4B7F1AF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89FF0A-0A80-97F4-48CB-5743FF7C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95FD0D-FF54-678D-73A2-9933E46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8017E7-27C9-E834-21D6-CF1F8DC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E2B18-F03B-D6AD-6AD7-5EA63742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074A5C-357F-4CEF-5187-CF24581B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30654-DE5C-26FA-AEC9-2B095B5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8DEEC-4281-C6BD-4432-99E261E0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753A56-7F8D-96DB-E6C1-FBD1D71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249AA-BB80-6B9C-A64F-B0A8EE4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7B10B-2BF0-C0D5-973F-A26D6DAA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BB2F2F-22F2-5AAF-EF25-F6AABE3D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419F2B-64C7-8FD4-8DA9-6086D1BE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CD57C9-C250-A16D-F127-CAA3C84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E1E4D9-A177-7F27-B93C-E5509552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8B052-E936-4043-CF3E-597FC84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48EB08-FC2A-732C-F2C0-F0DBE266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303DAA-7C8F-E5FB-8394-797CA14C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584A39-952B-713F-15FF-97F5A250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B34635-4D18-E600-332F-D4D490CB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CCC710-23C7-109E-71B1-B04F886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BD8CAC-F457-ACF6-5F76-D16C610D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7F737D7-15C3-2340-FF4B-5EDC136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EB47D-3C3A-66F0-AF63-69BFD3C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289744-EDE7-22BA-1B6F-EFC893A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58AAAA-0C00-57CA-0FB3-6189100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F77A38-B783-1B58-D997-C809F07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D84F1F-6770-5648-F2EC-D1BA3EC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62CB9E-7CAC-B4DB-8A54-81D0C24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D3D6DD-3786-AE37-D96D-1B8AF2F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C4458-D4B2-928D-B576-A8F17FA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341AA8-1D5C-2739-72A2-15CE4F88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A78EB5-A16E-C57E-4B68-74B8106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9C68A2-EF24-D364-8107-9D66BB4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172316-51FA-91B0-78F1-9F074579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F6E832-5140-A814-320F-2B8AD1A3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27F34-DB66-A7E2-EE6E-316AAC9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BD0E7D-7EB8-7E25-8736-E5194DBD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893122-3051-C1AD-BBA1-E5431E13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A9BEF4-E469-D946-4F61-E7FCC02F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42DD1F-69BE-E4EF-27EC-CDFAD3D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FDA54C-1563-4DBD-1639-5724CD2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E6AD9CE-9D4F-9D45-0B67-8054259A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D37BCE-B847-E7F1-49C8-82984D9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E9FB1D-FA34-D6BA-ACE3-3DA3FDE3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1E4C-3028-44DF-8906-7D85A0669A0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5CB2E6-0F86-B928-9C21-137E8CAE3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6EB90-15A8-AFAF-8E88-3AE18AA6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582F6-0201-10E6-F5A1-1E2D630BE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 Recognition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2FC989-8035-2071-15D5-3BE02396D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/>
              <a:t>ENGR518 </a:t>
            </a:r>
            <a:r>
              <a:rPr lang="en-US" altLang="zh-CN" dirty="0"/>
              <a:t>Applied Machine Learning for Engineers ::</a:t>
            </a:r>
            <a:r>
              <a:rPr lang="en-CA" altLang="zh-CN" dirty="0"/>
              <a:t> Group 14</a:t>
            </a:r>
          </a:p>
          <a:p>
            <a:endParaRPr lang="en-CA" altLang="zh-CN" dirty="0"/>
          </a:p>
          <a:p>
            <a:r>
              <a:rPr lang="en-US" altLang="zh-CN" dirty="0" err="1"/>
              <a:t>Juliya</a:t>
            </a:r>
            <a:r>
              <a:rPr lang="en-US" altLang="zh-CN" dirty="0"/>
              <a:t> Johnson	Shubham Mohapatra	</a:t>
            </a:r>
            <a:r>
              <a:rPr lang="en-US" altLang="zh-CN" dirty="0" err="1"/>
              <a:t>Kaimeng</a:t>
            </a:r>
            <a:r>
              <a:rPr lang="en-US" altLang="zh-CN" dirty="0"/>
              <a:t> 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Regularization</a:t>
            </a:r>
            <a:endParaRPr lang="zh-CN" altLang="en-US" b="1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xmlns="" id="{F3178A28-7638-ED19-470C-F13752EA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39" y="2503111"/>
            <a:ext cx="5297574" cy="425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882F2DD-E563-65BB-7A47-BD97A42F6D53}"/>
                  </a:ext>
                </a:extLst>
              </p:cNvPr>
              <p:cNvSpPr txBox="1"/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0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xmlns="" id="{762B2B2A-B5F3-3A77-3AB9-064CCE2B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94" y="1480376"/>
            <a:ext cx="6939454" cy="49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9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Features </a:t>
            </a:r>
            <a:r>
              <a:rPr lang="en-GB" altLang="zh-CN" dirty="0" err="1" smtClean="0"/>
              <a:t>vs</a:t>
            </a:r>
            <a:r>
              <a:rPr lang="en-GB" altLang="zh-CN" dirty="0" smtClean="0"/>
              <a:t> Weights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637458" y="1586777"/>
            <a:ext cx="5839745" cy="4742161"/>
            <a:chOff x="3176127" y="1586777"/>
            <a:chExt cx="5839745" cy="4742161"/>
          </a:xfrm>
        </p:grpSpPr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xmlns="" id="{A8CFABE6-13A9-96A9-781A-B7E824BA5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85"/>
            <a:stretch/>
          </p:blipFill>
          <p:spPr>
            <a:xfrm>
              <a:off x="3176127" y="1586777"/>
              <a:ext cx="5839745" cy="4742161"/>
            </a:xfrm>
            <a:prstGeom prst="rect">
              <a:avLst/>
            </a:prstGeom>
          </p:spPr>
        </p:pic>
        <p:pic>
          <p:nvPicPr>
            <p:cNvPr id="5" name="Picture 26">
              <a:extLst>
                <a:ext uri="{FF2B5EF4-FFF2-40B4-BE49-F238E27FC236}">
                  <a16:creationId xmlns:a16="http://schemas.microsoft.com/office/drawing/2014/main" xmlns="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2476" y="4497566"/>
              <a:ext cx="188992" cy="213378"/>
            </a:xfrm>
            <a:prstGeom prst="rect">
              <a:avLst/>
            </a:prstGeom>
          </p:spPr>
        </p:pic>
        <p:pic>
          <p:nvPicPr>
            <p:cNvPr id="6" name="Picture 26">
              <a:extLst>
                <a:ext uri="{FF2B5EF4-FFF2-40B4-BE49-F238E27FC236}">
                  <a16:creationId xmlns:a16="http://schemas.microsoft.com/office/drawing/2014/main" xmlns="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2476" y="1822733"/>
              <a:ext cx="188992" cy="213378"/>
            </a:xfrm>
            <a:prstGeom prst="rect">
              <a:avLst/>
            </a:prstGeom>
          </p:spPr>
        </p:pic>
        <p:pic>
          <p:nvPicPr>
            <p:cNvPr id="9" name="Picture 26">
              <a:extLst>
                <a:ext uri="{FF2B5EF4-FFF2-40B4-BE49-F238E27FC236}">
                  <a16:creationId xmlns:a16="http://schemas.microsoft.com/office/drawing/2014/main" xmlns="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905" y="4778872"/>
              <a:ext cx="188992" cy="213378"/>
            </a:xfrm>
            <a:prstGeom prst="rect">
              <a:avLst/>
            </a:prstGeom>
          </p:spPr>
        </p:pic>
        <p:pic>
          <p:nvPicPr>
            <p:cNvPr id="10" name="Picture 26">
              <a:extLst>
                <a:ext uri="{FF2B5EF4-FFF2-40B4-BE49-F238E27FC236}">
                  <a16:creationId xmlns:a16="http://schemas.microsoft.com/office/drawing/2014/main" xmlns="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V="1">
              <a:off x="4205905" y="2895065"/>
              <a:ext cx="193687" cy="21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33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65CD96-C880-4965-6E0B-5150F7C2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6</a:t>
            </a:r>
            <a:r>
              <a:rPr lang="en-CA" altLang="zh-CN" dirty="0"/>
              <a:t> </a:t>
            </a:r>
            <a:r>
              <a:rPr lang="en-CA" altLang="zh-CN" dirty="0" smtClean="0"/>
              <a:t>Frequency Bands</a:t>
            </a:r>
          </a:p>
          <a:p>
            <a:pPr lvl="1"/>
            <a:r>
              <a:rPr lang="en-CA" altLang="zh-CN" dirty="0" smtClean="0"/>
              <a:t>7.8Hz, 31Hz, 47Hz</a:t>
            </a:r>
          </a:p>
          <a:p>
            <a:pPr lvl="1"/>
            <a:r>
              <a:rPr lang="en-CA" altLang="zh-CN" dirty="0" smtClean="0"/>
              <a:t>94</a:t>
            </a:r>
            <a:r>
              <a:rPr lang="en-CA" altLang="zh-CN" dirty="0"/>
              <a:t>Hz</a:t>
            </a:r>
            <a:r>
              <a:rPr lang="en-CA" altLang="zh-CN" dirty="0" smtClean="0"/>
              <a:t>, 109Hz, 226Hz</a:t>
            </a:r>
          </a:p>
          <a:p>
            <a:r>
              <a:rPr lang="en-CA" altLang="zh-CN" dirty="0" smtClean="0"/>
              <a:t>~</a:t>
            </a:r>
            <a:r>
              <a:rPr lang="en-CA" altLang="zh-CN" b="1" dirty="0" smtClean="0"/>
              <a:t>82</a:t>
            </a:r>
            <a:r>
              <a:rPr lang="en-CA" altLang="zh-CN" b="1" dirty="0"/>
              <a:t>%</a:t>
            </a:r>
            <a:r>
              <a:rPr lang="en-CA" altLang="zh-CN" dirty="0"/>
              <a:t> Accuracy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35383F4-69BD-BEC8-3803-CAB4B267F997}"/>
              </a:ext>
            </a:extLst>
          </p:cNvPr>
          <p:cNvGrpSpPr/>
          <p:nvPr/>
        </p:nvGrpSpPr>
        <p:grpSpPr>
          <a:xfrm>
            <a:off x="4310829" y="1515048"/>
            <a:ext cx="6939454" cy="4977827"/>
            <a:chOff x="4414346" y="940086"/>
            <a:chExt cx="6939454" cy="4977827"/>
          </a:xfrm>
        </p:grpSpPr>
        <p:pic>
          <p:nvPicPr>
            <p:cNvPr id="5" name="图片 1">
              <a:extLst>
                <a:ext uri="{FF2B5EF4-FFF2-40B4-BE49-F238E27FC236}">
                  <a16:creationId xmlns:a16="http://schemas.microsoft.com/office/drawing/2014/main" xmlns="" id="{762B2B2A-B5F3-3A77-3AB9-064CCE2B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346" y="940086"/>
              <a:ext cx="6939454" cy="497782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4192ACA-5F25-6D56-74B3-C8D6E7F64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1364385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FA43078-8FE4-8108-644D-B8DDAD868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2999221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548C43E-6BC2-FA6E-329D-67932D2F0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4652530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7D15AF63-20F5-11D2-D86E-F7135026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1218078"/>
              <a:ext cx="188992" cy="2133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4C77BE66-A29F-9E7F-F899-49839A49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1218078"/>
              <a:ext cx="188992" cy="2133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E5B6501C-B53C-BFFA-EEA9-F8B7E7AD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1239224"/>
              <a:ext cx="188992" cy="2133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AE383ACF-3FA5-C344-BFEA-AF6D1B93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1218078"/>
              <a:ext cx="188992" cy="2133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4EB4EF8B-8CD0-1AC3-46C3-FC381F96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1239224"/>
              <a:ext cx="188992" cy="21337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1239224"/>
              <a:ext cx="188992" cy="21337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753137C8-801C-6590-E0B5-3C5663B3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2850240"/>
              <a:ext cx="188992" cy="2133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AF7A2854-D67F-0EE5-7C4B-A5CD47C0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2850240"/>
              <a:ext cx="188992" cy="2133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A5EEB393-8FAF-696C-E449-26EED5EFA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2871386"/>
              <a:ext cx="188992" cy="2133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9E2B7BC3-A8B2-A92F-74B4-D4131BAD6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2850240"/>
              <a:ext cx="188992" cy="2133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FDEF50D1-B2A7-578B-DA6B-CD62357D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2871386"/>
              <a:ext cx="188992" cy="2133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F4E4630-5E13-B893-FD63-719B402F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2871386"/>
              <a:ext cx="188992" cy="2133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EDF6083B-0F85-BF2C-351C-76BC377D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4524695"/>
              <a:ext cx="188992" cy="2133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57222F16-F4A7-F4A2-A9C5-788EC53C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4524695"/>
              <a:ext cx="188992" cy="21337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F74D773C-21FD-6169-4B6F-51E00264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4545841"/>
              <a:ext cx="188992" cy="21337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9F7971B5-69D2-6087-EB10-F80B158C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4524695"/>
              <a:ext cx="188992" cy="2133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1C0308FE-718E-F925-62E3-48F28F748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4545841"/>
              <a:ext cx="188992" cy="2133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3C7B6905-DB6B-50CA-B29A-19C2F4CE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4545841"/>
              <a:ext cx="188992" cy="213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47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Conclusion</a:t>
            </a:r>
            <a:endParaRPr lang="zh-CN" alt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704E234-18D1-A5B6-DCEF-CC757FD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Why Fourier Transform</a:t>
            </a:r>
          </a:p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Feature Selection via Regularization</a:t>
            </a:r>
          </a:p>
          <a:p>
            <a:r>
              <a:rPr lang="en-CA" altLang="zh-CN" dirty="0" smtClean="0"/>
              <a:t>Demo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1704E234-18D1-A5B6-DCEF-CC757FDAA9EB}"/>
              </a:ext>
            </a:extLst>
          </p:cNvPr>
          <p:cNvSpPr txBox="1">
            <a:spLocks/>
          </p:cNvSpPr>
          <p:nvPr/>
        </p:nvSpPr>
        <p:spPr>
          <a:xfrm>
            <a:off x="838200" y="48569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43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Speaker Recognition on Smart Home Devices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D246D7-6D1F-2EBD-F5EC-79DCFAAF5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85" y="2547219"/>
            <a:ext cx="8907457" cy="38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1028" name="Picture 4" descr="原图 'HEAD AND NECK'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7"/>
          <a:stretch/>
        </p:blipFill>
        <p:spPr bwMode="auto">
          <a:xfrm>
            <a:off x="838200" y="1409863"/>
            <a:ext cx="5887480" cy="51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873240" y="5902106"/>
            <a:ext cx="519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</a:rPr>
              <a:t>Drake, Richard L., et al. </a:t>
            </a:r>
            <a:r>
              <a:rPr lang="en-GB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Gray's Atlas of Anatomy E-Book</a:t>
            </a: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Elsevier Health Sciences, 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67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1026" name="Picture 2" descr="Anatomy of the human ear with a schematic view of the unrolled cochlea. Adapted from [52]. ">
            <a:extLst>
              <a:ext uri="{FF2B5EF4-FFF2-40B4-BE49-F238E27FC236}">
                <a16:creationId xmlns:a16="http://schemas.microsoft.com/office/drawing/2014/main" xmlns="" id="{A04C8B5D-88DD-D82E-DBF7-B0645091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55" y="1537485"/>
            <a:ext cx="76866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693830" y="55481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Kern, Albert, et al. "Biophysical parameters modification could overcome essential hearing gaps." </a:t>
            </a:r>
            <a:r>
              <a:rPr lang="en-GB" altLang="zh-CN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GB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GB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 4.8 (2008): e1000161.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616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Prescreening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Short Time Fourier Transform</a:t>
            </a:r>
          </a:p>
          <a:p>
            <a:r>
              <a:rPr lang="en-CA" altLang="zh-CN" dirty="0"/>
              <a:t>2048 Points moving window</a:t>
            </a:r>
          </a:p>
          <a:p>
            <a:r>
              <a:rPr lang="en-CA" altLang="zh-CN" dirty="0"/>
              <a:t>512 Points overlap</a:t>
            </a:r>
          </a:p>
          <a:p>
            <a:endParaRPr lang="en-CA" altLang="zh-CN" dirty="0"/>
          </a:p>
          <a:p>
            <a:r>
              <a:rPr lang="en-CA" altLang="zh-CN" dirty="0"/>
              <a:t>~95% Accuracy in MATLAB</a:t>
            </a:r>
            <a:br>
              <a:rPr lang="en-CA" altLang="zh-CN" dirty="0"/>
            </a:br>
            <a:r>
              <a:rPr lang="en-CA" altLang="zh-CN" dirty="0"/>
              <a:t>Neural Network </a:t>
            </a:r>
            <a:r>
              <a:rPr lang="en-CA" altLang="zh-CN" dirty="0" err="1"/>
              <a:t>Patt</a:t>
            </a:r>
            <a:r>
              <a:rPr lang="en-CA" altLang="zh-CN" dirty="0"/>
              <a:t>. </a:t>
            </a:r>
            <a:r>
              <a:rPr lang="en-CA" altLang="zh-CN" dirty="0" err="1"/>
              <a:t>Recg</a:t>
            </a:r>
            <a:r>
              <a:rPr lang="en-CA" altLang="zh-CN" dirty="0"/>
              <a:t>. Toolbox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DD8B76-55D3-35D8-D4E8-CCAB28C8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55" y="453188"/>
            <a:ext cx="4607708" cy="59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Project Flow</a:t>
            </a:r>
            <a:endParaRPr lang="zh-CN" alt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0B2CCB0-4F61-2F2A-BD4D-D05CA21A3181}"/>
              </a:ext>
            </a:extLst>
          </p:cNvPr>
          <p:cNvGrpSpPr/>
          <p:nvPr/>
        </p:nvGrpSpPr>
        <p:grpSpPr>
          <a:xfrm>
            <a:off x="388196" y="2088196"/>
            <a:ext cx="11489768" cy="4404679"/>
            <a:chOff x="132655" y="1277312"/>
            <a:chExt cx="11489768" cy="440467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60562801-6CC5-79BF-F68A-09D14F48D450}"/>
                </a:ext>
              </a:extLst>
            </p:cNvPr>
            <p:cNvSpPr/>
            <p:nvPr/>
          </p:nvSpPr>
          <p:spPr>
            <a:xfrm>
              <a:off x="3737336" y="2488853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Record Shuffling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F6F591EA-9F04-196B-FB87-C438767BF5D8}"/>
                </a:ext>
              </a:extLst>
            </p:cNvPr>
            <p:cNvSpPr/>
            <p:nvPr/>
          </p:nvSpPr>
          <p:spPr>
            <a:xfrm>
              <a:off x="1929953" y="2496831"/>
              <a:ext cx="1457205" cy="71761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Feature Extraction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AE8D10E2-03AC-E8D5-8909-B4770B396ADC}"/>
                </a:ext>
              </a:extLst>
            </p:cNvPr>
            <p:cNvSpPr/>
            <p:nvPr/>
          </p:nvSpPr>
          <p:spPr>
            <a:xfrm>
              <a:off x="132655" y="2485105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Processing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xmlns="" id="{9886C936-DC02-5071-1AE3-13E44464A83A}"/>
                </a:ext>
              </a:extLst>
            </p:cNvPr>
            <p:cNvSpPr/>
            <p:nvPr/>
          </p:nvSpPr>
          <p:spPr>
            <a:xfrm>
              <a:off x="132655" y="1325221"/>
              <a:ext cx="1457205" cy="7129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Acquisition 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xmlns="" id="{9F418DDF-06BA-16C8-1653-EDD24050045E}"/>
                </a:ext>
              </a:extLst>
            </p:cNvPr>
            <p:cNvSpPr/>
            <p:nvPr/>
          </p:nvSpPr>
          <p:spPr>
            <a:xfrm>
              <a:off x="772784" y="2045529"/>
              <a:ext cx="176945" cy="432187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xmlns="" id="{5589C0E3-7D06-5183-612A-F1997B68171E}"/>
                </a:ext>
              </a:extLst>
            </p:cNvPr>
            <p:cNvSpPr/>
            <p:nvPr/>
          </p:nvSpPr>
          <p:spPr>
            <a:xfrm>
              <a:off x="1589860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xmlns="" id="{9A055727-BAA7-7A9C-A51B-D23A6A19E1EA}"/>
                </a:ext>
              </a:extLst>
            </p:cNvPr>
            <p:cNvSpPr/>
            <p:nvPr/>
          </p:nvSpPr>
          <p:spPr>
            <a:xfrm>
              <a:off x="3397243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CEC90EC-2708-ADB2-9899-62265FFAC081}"/>
                </a:ext>
              </a:extLst>
            </p:cNvPr>
            <p:cNvSpPr/>
            <p:nvPr/>
          </p:nvSpPr>
          <p:spPr>
            <a:xfrm>
              <a:off x="5868600" y="1409175"/>
              <a:ext cx="1430443" cy="11950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Training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AC18E90B-31E5-A7EB-78D6-4B484726A619}"/>
                </a:ext>
              </a:extLst>
            </p:cNvPr>
            <p:cNvSpPr/>
            <p:nvPr/>
          </p:nvSpPr>
          <p:spPr>
            <a:xfrm>
              <a:off x="5874468" y="2698092"/>
              <a:ext cx="1430443" cy="4919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Validation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3A3DB851-3961-C018-1E23-9C61039FB93D}"/>
                </a:ext>
              </a:extLst>
            </p:cNvPr>
            <p:cNvSpPr/>
            <p:nvPr/>
          </p:nvSpPr>
          <p:spPr>
            <a:xfrm>
              <a:off x="5871496" y="3258713"/>
              <a:ext cx="1430443" cy="4919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Testing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xmlns="" id="{836ED881-D14A-D038-36DF-396AD5BF40B1}"/>
                </a:ext>
              </a:extLst>
            </p:cNvPr>
            <p:cNvSpPr/>
            <p:nvPr/>
          </p:nvSpPr>
          <p:spPr>
            <a:xfrm rot="20015366">
              <a:off x="5264504" y="2442145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9E9C20A2-2C00-0CA9-BE4D-9638F7110C6B}"/>
                </a:ext>
              </a:extLst>
            </p:cNvPr>
            <p:cNvSpPr/>
            <p:nvPr/>
          </p:nvSpPr>
          <p:spPr>
            <a:xfrm>
              <a:off x="7918621" y="1277312"/>
              <a:ext cx="1262420" cy="802480"/>
            </a:xfrm>
            <a:prstGeom prst="ellipse">
              <a:avLst/>
            </a:prstGeom>
            <a:solidFill>
              <a:srgbClr val="F1B4F2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1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3538FD55-6C00-1C0B-2A9B-D4035972A179}"/>
                </a:ext>
              </a:extLst>
            </p:cNvPr>
            <p:cNvSpPr/>
            <p:nvPr/>
          </p:nvSpPr>
          <p:spPr>
            <a:xfrm>
              <a:off x="8042988" y="1656073"/>
              <a:ext cx="1262420" cy="802480"/>
            </a:xfrm>
            <a:prstGeom prst="ellipse">
              <a:avLst/>
            </a:prstGeom>
            <a:solidFill>
              <a:srgbClr val="FCE9D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2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CD427F2D-3293-B49A-7B15-0430AAF624AB}"/>
                </a:ext>
              </a:extLst>
            </p:cNvPr>
            <p:cNvSpPr/>
            <p:nvPr/>
          </p:nvSpPr>
          <p:spPr>
            <a:xfrm>
              <a:off x="8232227" y="2082357"/>
              <a:ext cx="1262420" cy="802480"/>
            </a:xfrm>
            <a:prstGeom prst="ellipse">
              <a:avLst/>
            </a:prstGeom>
            <a:solidFill>
              <a:srgbClr val="AEE3F8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3</a:t>
              </a:r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xmlns="" id="{B21A7F71-2DE2-7971-2B96-F282D50372AF}"/>
                </a:ext>
              </a:extLst>
            </p:cNvPr>
            <p:cNvSpPr/>
            <p:nvPr/>
          </p:nvSpPr>
          <p:spPr>
            <a:xfrm>
              <a:off x="10033769" y="3162678"/>
              <a:ext cx="1588654" cy="940959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037C276C-3CBB-B1B3-6545-8164A2CAE4EF}"/>
                </a:ext>
              </a:extLst>
            </p:cNvPr>
            <p:cNvSpPr/>
            <p:nvPr/>
          </p:nvSpPr>
          <p:spPr>
            <a:xfrm>
              <a:off x="10217779" y="4879511"/>
              <a:ext cx="1214097" cy="8024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Evaluation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xmlns="" id="{C586908F-0E55-E7CC-6CBA-3F1CA256B6C8}"/>
                </a:ext>
              </a:extLst>
            </p:cNvPr>
            <p:cNvSpPr/>
            <p:nvPr/>
          </p:nvSpPr>
          <p:spPr>
            <a:xfrm>
              <a:off x="5320424" y="2873562"/>
              <a:ext cx="488434" cy="18568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xmlns="" id="{3CD1AEBD-B94A-597C-3360-9AE3CAF1C1A7}"/>
                </a:ext>
              </a:extLst>
            </p:cNvPr>
            <p:cNvSpPr/>
            <p:nvPr/>
          </p:nvSpPr>
          <p:spPr>
            <a:xfrm rot="1546270">
              <a:off x="5278941" y="3262720"/>
              <a:ext cx="496261" cy="15765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xmlns="" id="{876E5A58-791E-7D27-1BAF-EE2E585ACC2A}"/>
                </a:ext>
              </a:extLst>
            </p:cNvPr>
            <p:cNvSpPr/>
            <p:nvPr/>
          </p:nvSpPr>
          <p:spPr>
            <a:xfrm rot="21409047">
              <a:off x="7380586" y="2012596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xmlns="" id="{EC6824EA-928C-F167-8CEE-1C712924C8D9}"/>
                </a:ext>
              </a:extLst>
            </p:cNvPr>
            <p:cNvSpPr/>
            <p:nvPr/>
          </p:nvSpPr>
          <p:spPr>
            <a:xfrm rot="20015366">
              <a:off x="7383811" y="2728125"/>
              <a:ext cx="749321" cy="18669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xmlns="" id="{91F4F581-A454-AACA-C87C-76041CC51223}"/>
                </a:ext>
              </a:extLst>
            </p:cNvPr>
            <p:cNvSpPr/>
            <p:nvPr/>
          </p:nvSpPr>
          <p:spPr>
            <a:xfrm rot="200427">
              <a:off x="7466197" y="3448185"/>
              <a:ext cx="2473912" cy="18235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xmlns="" id="{8D92222F-A1EF-E533-9382-B85ED23F13FD}"/>
                </a:ext>
              </a:extLst>
            </p:cNvPr>
            <p:cNvSpPr/>
            <p:nvPr/>
          </p:nvSpPr>
          <p:spPr>
            <a:xfrm rot="5400000">
              <a:off x="10576696" y="4412747"/>
              <a:ext cx="496261" cy="15765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xmlns="" id="{5089B101-FE4B-515D-381F-E7953C85A6D0}"/>
                </a:ext>
              </a:extLst>
            </p:cNvPr>
            <p:cNvSpPr/>
            <p:nvPr/>
          </p:nvSpPr>
          <p:spPr>
            <a:xfrm rot="5400000">
              <a:off x="9761608" y="1865331"/>
              <a:ext cx="940959" cy="1446868"/>
            </a:xfrm>
            <a:prstGeom prst="bentArrow">
              <a:avLst>
                <a:gd name="adj1" fmla="val 12037"/>
                <a:gd name="adj2" fmla="val 13426"/>
                <a:gd name="adj3" fmla="val 15741"/>
                <a:gd name="adj4" fmla="val 4375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679" y1="45867" x2="29811" y2="41067"/>
                        <a14:foregroundMark x1="19245" y1="68800" x2="19245" y2="68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775" y="1678487"/>
            <a:ext cx="284044" cy="401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4086" y1="36119" x2="44086" y2="36119"/>
                        <a14:foregroundMark x1="15591" y1="38209" x2="15591" y2="38209"/>
                        <a14:foregroundMark x1="46505" y1="53731" x2="46505" y2="53731"/>
                        <a14:foregroundMark x1="28226" y1="77015" x2="28226" y2="770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7201" y="3973562"/>
            <a:ext cx="1700587" cy="153144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3636" y1="53846" x2="13636" y2="53846"/>
                        <a14:foregroundMark x1="21970" y1="51795" x2="21970" y2="51795"/>
                        <a14:foregroundMark x1="31061" y1="54359" x2="31061" y2="54359"/>
                        <a14:foregroundMark x1="49242" y1="56410" x2="49242" y2="56410"/>
                        <a14:foregroundMark x1="57955" y1="57436" x2="57955" y2="57436"/>
                        <a14:foregroundMark x1="66288" y1="54359" x2="66288" y2="54359"/>
                        <a14:foregroundMark x1="75758" y1="53846" x2="75758" y2="53846"/>
                        <a14:foregroundMark x1="84091" y1="54359" x2="84091" y2="54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420" y="4179722"/>
            <a:ext cx="1080273" cy="58307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3636" y1="53846" x2="13636" y2="53846"/>
                        <a14:foregroundMark x1="21970" y1="51795" x2="21970" y2="51795"/>
                        <a14:foregroundMark x1="31061" y1="54359" x2="31061" y2="54359"/>
                        <a14:foregroundMark x1="49242" y1="56410" x2="49242" y2="56410"/>
                        <a14:foregroundMark x1="57955" y1="57436" x2="57955" y2="57436"/>
                        <a14:foregroundMark x1="66288" y1="54359" x2="66288" y2="54359"/>
                        <a14:foregroundMark x1="75758" y1="53846" x2="75758" y2="53846"/>
                        <a14:foregroundMark x1="84091" y1="54359" x2="84091" y2="54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420" y="4762792"/>
            <a:ext cx="1080273" cy="58307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67112" y="4331300"/>
            <a:ext cx="1976085" cy="962154"/>
            <a:chOff x="4477846" y="5215873"/>
            <a:chExt cx="1976085" cy="962154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553911" y="5319485"/>
              <a:ext cx="1700587" cy="59859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682909" y="5515170"/>
              <a:ext cx="1700587" cy="598595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753344" y="5579432"/>
              <a:ext cx="1700587" cy="598595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625752" y="5406569"/>
              <a:ext cx="1700587" cy="59859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086" y1="36119" x2="44086" y2="36119"/>
                          <a14:foregroundMark x1="15591" y1="38209" x2="15591" y2="38209"/>
                          <a14:foregroundMark x1="46505" y1="53731" x2="46505" y2="53731"/>
                          <a14:foregroundMark x1="28226" y1="77015" x2="28226" y2="77015"/>
                        </a14:backgroundRemoval>
                      </a14:imgEffect>
                    </a14:imgLayer>
                  </a14:imgProps>
                </a:ext>
              </a:extLst>
            </a:blip>
            <a:srcRect t="60913"/>
            <a:stretch/>
          </p:blipFill>
          <p:spPr>
            <a:xfrm>
              <a:off x="4477846" y="5215873"/>
              <a:ext cx="1700587" cy="598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48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b="1" dirty="0" err="1" smtClean="0"/>
              <a:t>Ar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Logistic Regression</a:t>
            </a:r>
            <a:endParaRPr lang="zh-CN" alt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394E948-6C8C-C58E-2C7D-FF5F99AB07A5}"/>
              </a:ext>
            </a:extLst>
          </p:cNvPr>
          <p:cNvCxnSpPr/>
          <p:nvPr/>
        </p:nvCxnSpPr>
        <p:spPr>
          <a:xfrm>
            <a:off x="5710843" y="4102577"/>
            <a:ext cx="0" cy="863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49CC3A7D-3D2C-F3A4-B950-51B4E1D29A43}"/>
              </a:ext>
            </a:extLst>
          </p:cNvPr>
          <p:cNvSpPr/>
          <p:nvPr/>
        </p:nvSpPr>
        <p:spPr>
          <a:xfrm>
            <a:off x="5140259" y="4981907"/>
            <a:ext cx="1141167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x150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DE66DD39-F1A8-D433-4A90-FFFF142103E4}"/>
              </a:ext>
            </a:extLst>
          </p:cNvPr>
          <p:cNvSpPr/>
          <p:nvPr/>
        </p:nvSpPr>
        <p:spPr>
          <a:xfrm>
            <a:off x="5375563" y="1690688"/>
            <a:ext cx="690880" cy="4826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1</a:t>
            </a:r>
            <a:r>
              <a:rPr lang="en-IN" sz="1400" dirty="0"/>
              <a:t>	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1F60B4C-5B0E-C217-5E24-9DC8065DF20B}"/>
              </a:ext>
            </a:extLst>
          </p:cNvPr>
          <p:cNvSpPr/>
          <p:nvPr/>
        </p:nvSpPr>
        <p:spPr>
          <a:xfrm>
            <a:off x="5375563" y="2308228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4E8EB632-193B-C2AF-C47A-FDD7F30D7ADA}"/>
              </a:ext>
            </a:extLst>
          </p:cNvPr>
          <p:cNvSpPr/>
          <p:nvPr/>
        </p:nvSpPr>
        <p:spPr>
          <a:xfrm>
            <a:off x="5375563" y="2950209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440B11B4-2656-F353-1AB1-A3A3B3FF0C1B}"/>
              </a:ext>
            </a:extLst>
          </p:cNvPr>
          <p:cNvSpPr/>
          <p:nvPr/>
        </p:nvSpPr>
        <p:spPr>
          <a:xfrm>
            <a:off x="5375563" y="3596644"/>
            <a:ext cx="690880" cy="4826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x3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29840F9-E5AC-5B95-DC26-894A70421E66}"/>
              </a:ext>
            </a:extLst>
          </p:cNvPr>
          <p:cNvSpPr/>
          <p:nvPr/>
        </p:nvSpPr>
        <p:spPr>
          <a:xfrm>
            <a:off x="7504082" y="4524601"/>
            <a:ext cx="238745" cy="235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xmlns="" id="{0CEA4E69-59C2-97D4-B6EF-695DBB72D853}"/>
              </a:ext>
            </a:extLst>
          </p:cNvPr>
          <p:cNvSpPr/>
          <p:nvPr/>
        </p:nvSpPr>
        <p:spPr>
          <a:xfrm>
            <a:off x="7524270" y="4539249"/>
            <a:ext cx="198369" cy="205938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DB12F63-BBC3-7BA2-FDE3-3C7DC7B0CABF}"/>
              </a:ext>
            </a:extLst>
          </p:cNvPr>
          <p:cNvSpPr/>
          <p:nvPr/>
        </p:nvSpPr>
        <p:spPr>
          <a:xfrm>
            <a:off x="7504083" y="3281686"/>
            <a:ext cx="238745" cy="2352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xmlns="" id="{B7BCB5D3-A02A-0C6F-D92A-809D381F81D9}"/>
              </a:ext>
            </a:extLst>
          </p:cNvPr>
          <p:cNvSpPr/>
          <p:nvPr/>
        </p:nvSpPr>
        <p:spPr>
          <a:xfrm>
            <a:off x="7524271" y="3296334"/>
            <a:ext cx="198369" cy="205938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9B2F495B-D990-B610-90F1-B7B10079A0C7}"/>
              </a:ext>
            </a:extLst>
          </p:cNvPr>
          <p:cNvSpPr/>
          <p:nvPr/>
        </p:nvSpPr>
        <p:spPr>
          <a:xfrm>
            <a:off x="7504083" y="2215513"/>
            <a:ext cx="239434" cy="2359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xmlns="" id="{5CB5993D-30D0-475D-AE9E-2E902F0488D7}"/>
              </a:ext>
            </a:extLst>
          </p:cNvPr>
          <p:cNvSpPr/>
          <p:nvPr/>
        </p:nvSpPr>
        <p:spPr>
          <a:xfrm>
            <a:off x="7524329" y="2230203"/>
            <a:ext cx="198941" cy="206532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0DBAF56E-1337-7E76-1B8F-BC7F9E10A0C2}"/>
              </a:ext>
            </a:extLst>
          </p:cNvPr>
          <p:cNvSpPr/>
          <p:nvPr/>
        </p:nvSpPr>
        <p:spPr>
          <a:xfrm>
            <a:off x="7667181" y="2024445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FD79C323-2A8B-5647-7845-2828F6F90102}"/>
              </a:ext>
            </a:extLst>
          </p:cNvPr>
          <p:cNvSpPr/>
          <p:nvPr/>
        </p:nvSpPr>
        <p:spPr>
          <a:xfrm>
            <a:off x="7674363" y="4521528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0BB3FC3-3FF6-879C-1463-67931F5CBD50}"/>
              </a:ext>
            </a:extLst>
          </p:cNvPr>
          <p:cNvSpPr/>
          <p:nvPr/>
        </p:nvSpPr>
        <p:spPr>
          <a:xfrm>
            <a:off x="7569212" y="3037163"/>
            <a:ext cx="574040" cy="4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A58179C-5566-E217-5B7D-9DCC4EA785FA}"/>
              </a:ext>
            </a:extLst>
          </p:cNvPr>
          <p:cNvSpPr/>
          <p:nvPr/>
        </p:nvSpPr>
        <p:spPr>
          <a:xfrm>
            <a:off x="8314326" y="3084458"/>
            <a:ext cx="1047702" cy="590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Argmax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8D6F594-CC05-9450-0CC4-DC08C21E54AC}"/>
              </a:ext>
            </a:extLst>
          </p:cNvPr>
          <p:cNvSpPr/>
          <p:nvPr/>
        </p:nvSpPr>
        <p:spPr>
          <a:xfrm>
            <a:off x="9602849" y="3080116"/>
            <a:ext cx="1047702" cy="590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Output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BE95429E-F5A8-E516-4163-CCA169E184F2}"/>
              </a:ext>
            </a:extLst>
          </p:cNvPr>
          <p:cNvCxnSpPr>
            <a:stCxn id="44" idx="6"/>
            <a:endCxn id="52" idx="2"/>
          </p:cNvCxnSpPr>
          <p:nvPr/>
        </p:nvCxnSpPr>
        <p:spPr>
          <a:xfrm>
            <a:off x="6066443" y="1931990"/>
            <a:ext cx="1437640" cy="401480"/>
          </a:xfrm>
          <a:prstGeom prst="straightConnector1">
            <a:avLst/>
          </a:prstGeom>
          <a:ln w="28575" cap="flat" cmpd="sng" algn="ctr">
            <a:solidFill>
              <a:srgbClr val="A810A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4638C905-0D91-2399-C37D-4C0E55C1D46A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066443" y="2549530"/>
            <a:ext cx="1437640" cy="84977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ED346F2-FCAC-759F-21A7-0D1B3A900688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6066443" y="1931990"/>
            <a:ext cx="1437640" cy="146731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6EAFD92B-9CB8-2DF8-8C05-2D6C27063238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6066443" y="1931990"/>
            <a:ext cx="1437639" cy="27102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E44CFF00-F412-7142-7948-EF18E73C870C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6066443" y="3191511"/>
            <a:ext cx="1437639" cy="145070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3D65C88E-7032-5705-A87B-457F70F2F0E2}"/>
              </a:ext>
            </a:extLst>
          </p:cNvPr>
          <p:cNvCxnSpPr>
            <a:cxnSpLocks/>
            <a:stCxn id="45" idx="6"/>
            <a:endCxn id="52" idx="2"/>
          </p:cNvCxnSpPr>
          <p:nvPr/>
        </p:nvCxnSpPr>
        <p:spPr>
          <a:xfrm flipV="1">
            <a:off x="6066443" y="2333470"/>
            <a:ext cx="1437640" cy="216060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52AD8EFB-71C9-5320-0233-257292A132AD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6066443" y="2549530"/>
            <a:ext cx="1437639" cy="20926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DDC654C-FF9B-68BC-ECC3-393B4AA238EE}"/>
              </a:ext>
            </a:extLst>
          </p:cNvPr>
          <p:cNvCxnSpPr>
            <a:cxnSpLocks/>
            <a:stCxn id="46" idx="6"/>
            <a:endCxn id="52" idx="2"/>
          </p:cNvCxnSpPr>
          <p:nvPr/>
        </p:nvCxnSpPr>
        <p:spPr>
          <a:xfrm flipV="1">
            <a:off x="6066443" y="2333470"/>
            <a:ext cx="1437640" cy="858041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B28DC24C-C580-3EB3-134C-946668B589DE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>
            <a:off x="6066443" y="3191511"/>
            <a:ext cx="1437640" cy="20779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E3E1CC3E-692B-0746-093D-1674AB0C36F7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 flipV="1">
            <a:off x="6066443" y="2333470"/>
            <a:ext cx="1437640" cy="1504476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A344EB60-8422-4B72-AB8D-F3579965FF17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6066443" y="3399303"/>
            <a:ext cx="1437640" cy="43864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8B9A24B0-277C-6835-882D-7AD91883A46E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6066443" y="3837946"/>
            <a:ext cx="1437639" cy="8042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7909AF-AE82-6EC4-0246-583E50E3BC6C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6281426" y="2333470"/>
            <a:ext cx="1222657" cy="2889739"/>
          </a:xfrm>
          <a:prstGeom prst="straightConnector1">
            <a:avLst/>
          </a:prstGeom>
          <a:ln w="28575">
            <a:solidFill>
              <a:srgbClr val="A810A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B6FED31F-2B6E-AFBC-E56A-896E614D0EE3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6281426" y="3399303"/>
            <a:ext cx="1222657" cy="18239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7F2868D-5AD8-76D4-F821-C505B15AF62F}"/>
              </a:ext>
            </a:extLst>
          </p:cNvPr>
          <p:cNvCxnSpPr>
            <a:cxnSpLocks/>
            <a:stCxn id="43" idx="6"/>
            <a:endCxn id="48" idx="2"/>
          </p:cNvCxnSpPr>
          <p:nvPr/>
        </p:nvCxnSpPr>
        <p:spPr>
          <a:xfrm flipV="1">
            <a:off x="6281426" y="4642218"/>
            <a:ext cx="1222656" cy="58099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CD16A7C7-3FFE-D097-0980-716C8B13CC21}"/>
              </a:ext>
            </a:extLst>
          </p:cNvPr>
          <p:cNvCxnSpPr>
            <a:cxnSpLocks/>
            <a:stCxn id="50" idx="6"/>
            <a:endCxn id="72" idx="1"/>
          </p:cNvCxnSpPr>
          <p:nvPr/>
        </p:nvCxnSpPr>
        <p:spPr>
          <a:xfrm flipV="1">
            <a:off x="7742828" y="3379586"/>
            <a:ext cx="571498" cy="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E5E42DA2-E4FB-ABD4-71E9-2DF3D2CBF198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 flipV="1">
            <a:off x="9362028" y="3375244"/>
            <a:ext cx="240821" cy="4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xmlns="" id="{C07B5679-EAD8-FA1B-619E-3960DBE68613}"/>
              </a:ext>
            </a:extLst>
          </p:cNvPr>
          <p:cNvCxnSpPr>
            <a:stCxn id="52" idx="6"/>
            <a:endCxn id="72" idx="1"/>
          </p:cNvCxnSpPr>
          <p:nvPr/>
        </p:nvCxnSpPr>
        <p:spPr>
          <a:xfrm>
            <a:off x="7743517" y="2333470"/>
            <a:ext cx="570809" cy="104611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xmlns="" id="{7B149EAF-2A5D-79D2-CEC6-7D5D6BA4612E}"/>
              </a:ext>
            </a:extLst>
          </p:cNvPr>
          <p:cNvCxnSpPr>
            <a:cxnSpLocks/>
            <a:stCxn id="48" idx="6"/>
            <a:endCxn id="72" idx="1"/>
          </p:cNvCxnSpPr>
          <p:nvPr/>
        </p:nvCxnSpPr>
        <p:spPr>
          <a:xfrm flipV="1">
            <a:off x="7742827" y="3379586"/>
            <a:ext cx="571499" cy="12626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3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Cost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C8F0EE8-C626-BDC2-3D2F-F7253B14D393}"/>
                  </a:ext>
                </a:extLst>
              </p:cNvPr>
              <p:cNvSpPr txBox="1"/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18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r>
              <a:rPr lang="en-CA" altLang="zh-CN" dirty="0"/>
              <a:t>Performance ~</a:t>
            </a:r>
            <a:r>
              <a:rPr lang="en-CA" altLang="zh-CN" b="1" dirty="0"/>
              <a:t>95%</a:t>
            </a:r>
            <a:r>
              <a:rPr lang="en-CA" altLang="zh-CN" dirty="0"/>
              <a:t> Accuracy</a:t>
            </a:r>
          </a:p>
          <a:p>
            <a:r>
              <a:rPr lang="en-CA" altLang="zh-CN" dirty="0"/>
              <a:t>Comparable to single layer neural network in MATLAB with 150 neurons in hidden layer, ~</a:t>
            </a:r>
            <a:r>
              <a:rPr lang="en-CA" altLang="zh-CN" b="1" dirty="0"/>
              <a:t>95%</a:t>
            </a:r>
            <a:r>
              <a:rPr lang="en-CA" altLang="zh-CN" dirty="0"/>
              <a:t> 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355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314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Theme</vt:lpstr>
      <vt:lpstr>Speaker Recognition</vt:lpstr>
      <vt:lpstr>Introduction</vt:lpstr>
      <vt:lpstr>Introduction: Anatomy</vt:lpstr>
      <vt:lpstr>Introduction: Anatomy</vt:lpstr>
      <vt:lpstr>Data Prescreening</vt:lpstr>
      <vt:lpstr>Project Flow</vt:lpstr>
      <vt:lpstr>Model Ar</vt:lpstr>
      <vt:lpstr>Model Training</vt:lpstr>
      <vt:lpstr>Model Training</vt:lpstr>
      <vt:lpstr>Regularization</vt:lpstr>
      <vt:lpstr>Feature Selection via Regularization</vt:lpstr>
      <vt:lpstr>Feature Selection via Regularization</vt:lpstr>
      <vt:lpstr>Feature Selection via Regularization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</dc:title>
  <dc:creator>Shadow DU</dc:creator>
  <cp:lastModifiedBy>Microsoft 帐户</cp:lastModifiedBy>
  <cp:revision>20</cp:revision>
  <dcterms:created xsi:type="dcterms:W3CDTF">2023-11-30T19:51:47Z</dcterms:created>
  <dcterms:modified xsi:type="dcterms:W3CDTF">2023-12-02T02:11:42Z</dcterms:modified>
</cp:coreProperties>
</file>