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58" r:id="rId6"/>
    <p:sldId id="266" r:id="rId7"/>
    <p:sldId id="265" r:id="rId8"/>
    <p:sldId id="264" r:id="rId9"/>
    <p:sldId id="260" r:id="rId10"/>
    <p:sldId id="261" r:id="rId11"/>
    <p:sldId id="267" r:id="rId12"/>
    <p:sldId id="262" r:id="rId13"/>
    <p:sldId id="269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9706-93FC-79B8-7DF1-57BD850FC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A26CC-4113-E1F6-2009-4443FAEFE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6C6C3-733E-7FBF-3487-B02C752D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1E4C-3028-44DF-8906-7D85A0669A03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5892F-E44C-40FF-8876-3505CF4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6AB9B-FDD8-FF1C-1F64-29C439AC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E0A9-8349-4199-959D-9C6B5FFFC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28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91ED-DF0C-B8FD-3ECD-20056B7A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7BA69-DE39-CAF3-9EB9-FF94475CC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D8C15-C891-A517-A7C3-79B1848E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1E4C-3028-44DF-8906-7D85A0669A03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F337D-2E41-B006-9892-2A24EE5A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46D98-28A7-3972-F7E1-FAB89785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E0A9-8349-4199-959D-9C6B5FFFC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37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89E27-1D80-16F1-4BF1-0B4B52D25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68AB7-EF66-4B29-BA3E-9395E1F18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72293-FEEC-D07D-A86B-6A83B985D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1E4C-3028-44DF-8906-7D85A0669A03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1CF3D-132F-424C-5397-23D8AA6E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0357D-E668-A794-6147-F4B1893E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E0A9-8349-4199-959D-9C6B5FFFC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92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9891B-7AD6-D65C-147A-9004DF8F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68022-CD8A-3FC4-07F6-4B7F1AFFD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9FF0A-0A80-97F4-48CB-5743FF7C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1E4C-3028-44DF-8906-7D85A0669A03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5FD0D-FF54-678D-73A2-9933E46D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017E7-27C9-E834-21D6-CF1F8DC4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E0A9-8349-4199-959D-9C6B5FFFC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76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E2B18-F03B-D6AD-6AD7-5EA63742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74A5C-357F-4CEF-5187-CF24581BE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30654-DE5C-26FA-AEC9-2B095B50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1E4C-3028-44DF-8906-7D85A0669A03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8DEEC-4281-C6BD-4432-99E261E03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53A56-7F8D-96DB-E6C1-FBD1D71F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E0A9-8349-4199-959D-9C6B5FFFC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38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49AA-BB80-6B9C-A64F-B0A8EE417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7B10B-2BF0-C0D5-973F-A26D6DAA5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B2F2F-22F2-5AAF-EF25-F6AABE3DA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19F2B-64C7-8FD4-8DA9-6086D1BE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1E4C-3028-44DF-8906-7D85A0669A03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D57C9-C250-A16D-F127-CAA3C8495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1E4D9-A177-7F27-B93C-E55095526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E0A9-8349-4199-959D-9C6B5FFFC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97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B052-E936-4043-CF3E-597FC840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8EB08-FC2A-732C-F2C0-F0DBE266F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03DAA-7C8F-E5FB-8394-797CA14C1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584A39-952B-713F-15FF-97F5A2507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B34635-4D18-E600-332F-D4D490CB2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CCC710-23C7-109E-71B1-B04F8866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1E4C-3028-44DF-8906-7D85A0669A03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BD8CAC-F457-ACF6-5F76-D16C610D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F737D7-15C3-2340-FF4B-5EDC136B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E0A9-8349-4199-959D-9C6B5FFFC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82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EB47D-3C3A-66F0-AF63-69BFD3C4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89744-EDE7-22BA-1B6F-EFC893A9C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1E4C-3028-44DF-8906-7D85A0669A03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8AAAA-0C00-57CA-0FB3-61891004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77A38-B783-1B58-D997-C809F079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E0A9-8349-4199-959D-9C6B5FFFC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82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84F1F-6770-5648-F2EC-D1BA3EC2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1E4C-3028-44DF-8906-7D85A0669A03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62CB9E-7CAC-B4DB-8A54-81D0C249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3D6DD-3786-AE37-D96D-1B8AF2F06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E0A9-8349-4199-959D-9C6B5FFFC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35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C4458-D4B2-928D-B576-A8F17FAB1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41AA8-1D5C-2739-72A2-15CE4F88B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78EB5-A16E-C57E-4B68-74B8106A4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C68A2-EF24-D364-8107-9D66BB4A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1E4C-3028-44DF-8906-7D85A0669A03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72316-51FA-91B0-78F1-9F074579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6E832-5140-A814-320F-2B8AD1A3E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E0A9-8349-4199-959D-9C6B5FFFC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23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27F34-DB66-A7E2-EE6E-316AAC97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BD0E7D-7EB8-7E25-8736-E5194DBD7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93122-3051-C1AD-BBA1-E5431E13E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9BEF4-E469-D946-4F61-E7FCC02FA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1E4C-3028-44DF-8906-7D85A0669A03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2DD1F-69BE-E4EF-27EC-CDFAD3DCE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DA54C-1563-4DBD-1639-5724CD2A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E0A9-8349-4199-959D-9C6B5FFFC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36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6AD9CE-9D4F-9D45-0B67-8054259A6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37BCE-B847-E7F1-49C8-82984D988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9FB1D-FA34-D6BA-ACE3-3DA3FDE3C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01E4C-3028-44DF-8906-7D85A0669A03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CB2E6-0F86-B928-9C21-137E8CAE3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6EB90-15A8-AFAF-8E88-3AE18AA6C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5E0A9-8349-4199-959D-9C6B5FFFC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10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82F6-0201-10E6-F5A1-1E2D630BE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Speaker Recognition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FC989-8035-2071-15D5-3BE02396DE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altLang="zh-CN"/>
              <a:t>ENGR518 </a:t>
            </a:r>
            <a:r>
              <a:rPr lang="en-US" altLang="zh-CN" dirty="0"/>
              <a:t>Applied Machine Learning for Engineers ::</a:t>
            </a:r>
            <a:r>
              <a:rPr lang="en-CA" altLang="zh-CN" dirty="0"/>
              <a:t> Group 14</a:t>
            </a:r>
          </a:p>
          <a:p>
            <a:endParaRPr lang="en-CA" altLang="zh-CN" dirty="0"/>
          </a:p>
          <a:p>
            <a:r>
              <a:rPr lang="en-US" altLang="zh-CN" dirty="0" err="1"/>
              <a:t>Juliya</a:t>
            </a:r>
            <a:r>
              <a:rPr lang="en-US" altLang="zh-CN" dirty="0"/>
              <a:t> Johnson	Shubham Mohapatra	</a:t>
            </a:r>
            <a:r>
              <a:rPr lang="en-US" altLang="zh-CN" dirty="0" err="1"/>
              <a:t>Kaimeng</a:t>
            </a:r>
            <a:r>
              <a:rPr lang="en-US" altLang="zh-CN" dirty="0"/>
              <a:t> Du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8E3C99-945A-C640-3DEF-F520DB3488FF}"/>
              </a:ext>
            </a:extLst>
          </p:cNvPr>
          <p:cNvSpPr/>
          <p:nvPr/>
        </p:nvSpPr>
        <p:spPr>
          <a:xfrm>
            <a:off x="0" y="4987636"/>
            <a:ext cx="2392217" cy="18703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033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A409-5BAB-F452-10A6-58D328A9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b="1" dirty="0"/>
              <a:t>Regularization</a:t>
            </a:r>
            <a:endParaRPr lang="zh-CN" altLang="en-US" b="1" dirty="0"/>
          </a:p>
        </p:txBody>
      </p:sp>
      <p:pic>
        <p:nvPicPr>
          <p:cNvPr id="5" name="图片 5">
            <a:extLst>
              <a:ext uri="{FF2B5EF4-FFF2-40B4-BE49-F238E27FC236}">
                <a16:creationId xmlns:a16="http://schemas.microsoft.com/office/drawing/2014/main" id="{F3178A28-7638-ED19-470C-F13752EAD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939" y="2503111"/>
            <a:ext cx="5297574" cy="42509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82F2DD-E563-65BB-7A47-BD97A42F6D53}"/>
                  </a:ext>
                </a:extLst>
              </p:cNvPr>
              <p:cNvSpPr txBox="1"/>
              <p:nvPr/>
            </p:nvSpPr>
            <p:spPr>
              <a:xfrm>
                <a:off x="965200" y="1331700"/>
                <a:ext cx="10261600" cy="11714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smtClean="0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​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  <m:func>
                                <m:func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d>
                                        <m:dPr>
                                          <m:ctrlPr>
                                            <a:rPr lang="zh-CN" altLang="en-US" sz="2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zh-CN" altLang="en-US" sz="2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zh-CN" altLang="en-US" sz="2400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zh-CN" altLang="en-US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acc>
                                              <m:r>
                                                <a:rPr lang="zh-CN" altLang="en-US" sz="2400" b="0" i="0">
                                                  <a:latin typeface="Cambria Math" panose="02040503050406030204" pitchFamily="18" charset="0"/>
                                                </a:rPr>
                                                <m:t>​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  <m:sup>
                                              <m:r>
                                                <a:rPr lang="zh-CN" alt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zh-CN" altLang="en-US" sz="2400" b="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zh-CN" altLang="en-US" sz="2400" b="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zh-CN" altLang="en-US" sz="24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b="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zh-CN" altLang="en-US" sz="2400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sz="2400" b="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zh-CN" altLang="en-US" sz="2400" b="0" i="0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zh-CN" altLang="en-US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400" b="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2400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400" b="0" i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zh-CN" altLang="en-US" sz="2400" b="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d>
                                        <m:dPr>
                                          <m:ctrlPr>
                                            <a:rPr lang="zh-CN" altLang="en-US" sz="2400" b="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zh-CN" altLang="en-US" sz="2400" b="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zh-CN" altLang="en-US" sz="2400" b="0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zh-CN" altLang="en-US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acc>
                                              <m:r>
                                                <a:rPr lang="zh-CN" altLang="en-US" sz="2400" b="0" i="0">
                                                  <a:latin typeface="Cambria Math" panose="02040503050406030204" pitchFamily="18" charset="0"/>
                                                </a:rPr>
                                                <m:t>​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  <m:sup>
                                              <m:r>
                                                <a:rPr lang="zh-CN" alt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zh-CN" altLang="en-US" sz="2400" b="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zh-CN" altLang="en-US" sz="2400" b="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en-US" sz="2400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zh-CN" altLang="en-US" sz="24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b="0" i="0">
                                  <a:latin typeface="Cambria Math" panose="02040503050406030204" pitchFamily="18" charset="0"/>
                                </a:rPr>
                                <m:t>  ⃦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zh-CN" altLang="en-US" sz="2400" b="0" i="0">
                                  <a:latin typeface="Cambria Math" panose="02040503050406030204" pitchFamily="18" charset="0"/>
                                </a:rPr>
                                <m:t>  ⃦</m:t>
                              </m:r>
                            </m:e>
                            <m:sub>
                              <m:r>
                                <a:rPr lang="zh-CN" altLang="en-US" sz="2400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400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sz="2400" b="0" i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82F2DD-E563-65BB-7A47-BD97A42F6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00" y="1331700"/>
                <a:ext cx="10261600" cy="11714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871BD1D-644E-AC57-FF79-E638F3814BF3}"/>
              </a:ext>
            </a:extLst>
          </p:cNvPr>
          <p:cNvSpPr/>
          <p:nvPr/>
        </p:nvSpPr>
        <p:spPr>
          <a:xfrm>
            <a:off x="0" y="4987636"/>
            <a:ext cx="2392217" cy="18703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200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A409-5BAB-F452-10A6-58D328A9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b="1" dirty="0"/>
              <a:t>Feature Selection via Regularization</a:t>
            </a:r>
            <a:endParaRPr lang="zh-CN" altLang="en-US" b="1" dirty="0"/>
          </a:p>
        </p:txBody>
      </p:sp>
      <p:pic>
        <p:nvPicPr>
          <p:cNvPr id="5" name="图片 1">
            <a:extLst>
              <a:ext uri="{FF2B5EF4-FFF2-40B4-BE49-F238E27FC236}">
                <a16:creationId xmlns:a16="http://schemas.microsoft.com/office/drawing/2014/main" id="{762B2B2A-B5F3-3A77-3AB9-064CCE2BB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346" y="1515048"/>
            <a:ext cx="6939454" cy="49778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17EFA48-72A5-4383-F7F7-C52D268B63FE}"/>
              </a:ext>
            </a:extLst>
          </p:cNvPr>
          <p:cNvSpPr/>
          <p:nvPr/>
        </p:nvSpPr>
        <p:spPr>
          <a:xfrm>
            <a:off x="0" y="4987636"/>
            <a:ext cx="2392217" cy="18703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769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A409-5BAB-F452-10A6-58D328A9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b="1" dirty="0"/>
              <a:t>Feature Selection via Regularization</a:t>
            </a:r>
            <a:endParaRPr lang="zh-CN" altLang="en-US" b="1" dirty="0"/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A8CFABE6-13A9-96A9-781A-B7E824BA5A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5"/>
          <a:stretch/>
        </p:blipFill>
        <p:spPr>
          <a:xfrm>
            <a:off x="5322836" y="1535502"/>
            <a:ext cx="5839745" cy="474216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65B32FA-EAF8-7B6B-82B7-7ADE7C3EDC6F}"/>
              </a:ext>
            </a:extLst>
          </p:cNvPr>
          <p:cNvSpPr/>
          <p:nvPr/>
        </p:nvSpPr>
        <p:spPr>
          <a:xfrm>
            <a:off x="0" y="4987636"/>
            <a:ext cx="2392217" cy="18703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330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A409-5BAB-F452-10A6-58D328A9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b="1" dirty="0"/>
              <a:t>Feature Selection via Regularization</a:t>
            </a:r>
            <a:endParaRPr lang="zh-CN" alt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5CD96-C880-4965-6E0B-5150F7C21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 dirty="0"/>
              <a:t>6 Frequencies</a:t>
            </a:r>
          </a:p>
          <a:p>
            <a:r>
              <a:rPr lang="en-CA" altLang="zh-CN" dirty="0"/>
              <a:t>82% Accuracy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7EFA48-72A5-4383-F7F7-C52D268B63FE}"/>
              </a:ext>
            </a:extLst>
          </p:cNvPr>
          <p:cNvSpPr/>
          <p:nvPr/>
        </p:nvSpPr>
        <p:spPr>
          <a:xfrm>
            <a:off x="0" y="4987636"/>
            <a:ext cx="2392217" cy="18703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5383F4-69BD-BEC8-3803-CAB4B267F997}"/>
              </a:ext>
            </a:extLst>
          </p:cNvPr>
          <p:cNvGrpSpPr/>
          <p:nvPr/>
        </p:nvGrpSpPr>
        <p:grpSpPr>
          <a:xfrm>
            <a:off x="4310829" y="1515048"/>
            <a:ext cx="6939454" cy="4977827"/>
            <a:chOff x="4414346" y="940086"/>
            <a:chExt cx="6939454" cy="4977827"/>
          </a:xfrm>
        </p:grpSpPr>
        <p:pic>
          <p:nvPicPr>
            <p:cNvPr id="5" name="图片 1">
              <a:extLst>
                <a:ext uri="{FF2B5EF4-FFF2-40B4-BE49-F238E27FC236}">
                  <a16:creationId xmlns:a16="http://schemas.microsoft.com/office/drawing/2014/main" id="{762B2B2A-B5F3-3A77-3AB9-064CCE2BB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14346" y="940086"/>
              <a:ext cx="6939454" cy="4977827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192ACA-5F25-6D56-74B3-C8D6E7F64E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799" y="1364385"/>
              <a:ext cx="619102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FA43078-8FE4-8108-644D-B8DDAD868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799" y="2999221"/>
              <a:ext cx="619102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548C43E-6BC2-FA6E-329D-67932D2F01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799" y="4652530"/>
              <a:ext cx="619102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D15AF63-20F5-11D2-D86E-F7135026C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81379" y="1218078"/>
              <a:ext cx="188992" cy="21337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C77BE66-A29F-9E7F-F899-49839A490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09100" y="1218078"/>
              <a:ext cx="188992" cy="21337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5B6501C-B53C-BFFA-EEA9-F8B7E7AD5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11166" y="1239224"/>
              <a:ext cx="188992" cy="21337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E383ACF-3FA5-C344-BFEA-AF6D1B937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58154" y="1218078"/>
              <a:ext cx="188992" cy="21337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EB4EF8B-8CD0-1AC3-46C3-FC381F965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00860" y="1239224"/>
              <a:ext cx="188992" cy="21337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977E43E-0D10-1278-0893-C5433C2A9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0591" y="1239224"/>
              <a:ext cx="188992" cy="21337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53137C8-801C-6590-E0B5-3C5663B35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81379" y="2850240"/>
              <a:ext cx="188992" cy="213378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F7A2854-D67F-0EE5-7C4B-A5CD47C01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09100" y="2850240"/>
              <a:ext cx="188992" cy="213378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5EEB393-8FAF-696C-E449-26EED5EFA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11166" y="2871386"/>
              <a:ext cx="188992" cy="213378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E2B7BC3-A8B2-A92F-74B4-D4131BAD6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58154" y="2850240"/>
              <a:ext cx="188992" cy="21337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DEF50D1-B2A7-578B-DA6B-CD62357D6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00860" y="2871386"/>
              <a:ext cx="188992" cy="21337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F4E4630-5E13-B893-FD63-719B402F9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0591" y="2871386"/>
              <a:ext cx="188992" cy="213378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DF6083B-0F85-BF2C-351C-76BC377D6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81379" y="4524695"/>
              <a:ext cx="188992" cy="213378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7222F16-F4A7-F4A2-A9C5-788EC53C8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09100" y="4524695"/>
              <a:ext cx="188992" cy="213378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F74D773C-21FD-6169-4B6F-51E00264A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11166" y="4545841"/>
              <a:ext cx="188992" cy="213378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9F7971B5-69D2-6087-EB10-F80B158C1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58154" y="4524695"/>
              <a:ext cx="188992" cy="213378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1C0308FE-718E-F925-62E3-48F28F748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00860" y="4545841"/>
              <a:ext cx="188992" cy="213378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3C7B6905-DB6B-50CA-B29A-19C2F4CEB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0591" y="4545841"/>
              <a:ext cx="188992" cy="2133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9471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A409-5BAB-F452-10A6-58D328A9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b="1" dirty="0"/>
              <a:t>Conclusion</a:t>
            </a:r>
            <a:endParaRPr lang="zh-CN" alt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04E234-18D1-A5B6-DCEF-CC757FDAA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 dirty="0"/>
              <a:t>Why Fourier Transform</a:t>
            </a:r>
          </a:p>
          <a:p>
            <a:r>
              <a:rPr lang="en-CA" altLang="zh-CN" dirty="0"/>
              <a:t>3-Class Classifier</a:t>
            </a:r>
          </a:p>
          <a:p>
            <a:r>
              <a:rPr lang="en-CA" altLang="zh-CN" dirty="0"/>
              <a:t>Feature Selection via Regularization</a:t>
            </a:r>
          </a:p>
          <a:p>
            <a:r>
              <a:rPr lang="en-CA" altLang="zh-CN" dirty="0"/>
              <a:t>One more thing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D2B834-B974-9032-1C23-AB334377FFF2}"/>
              </a:ext>
            </a:extLst>
          </p:cNvPr>
          <p:cNvSpPr/>
          <p:nvPr/>
        </p:nvSpPr>
        <p:spPr>
          <a:xfrm>
            <a:off x="0" y="4987636"/>
            <a:ext cx="2392217" cy="18703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432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A409-5BAB-F452-10A6-58D328A9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Introduction</a:t>
            </a:r>
            <a:endParaRPr lang="zh-CN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9FCAA-A1C0-74B6-685B-DF90BEE11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 dirty="0"/>
              <a:t>Speaker Recognition on Smart Home Devices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18D1AF-B8FF-3883-34BC-0C0AE9E7B343}"/>
              </a:ext>
            </a:extLst>
          </p:cNvPr>
          <p:cNvSpPr/>
          <p:nvPr/>
        </p:nvSpPr>
        <p:spPr>
          <a:xfrm>
            <a:off x="0" y="4987636"/>
            <a:ext cx="2392217" cy="18703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D246D7-6D1F-2EBD-F5EC-79DCFAAF5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1785" y="2547219"/>
            <a:ext cx="8907457" cy="389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84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A409-5BAB-F452-10A6-58D328A9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Introduction</a:t>
            </a:r>
            <a:endParaRPr lang="zh-CN" altLang="en-US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BDE8D6-8D63-207A-87AF-95D56EF4AB22}"/>
              </a:ext>
            </a:extLst>
          </p:cNvPr>
          <p:cNvSpPr/>
          <p:nvPr/>
        </p:nvSpPr>
        <p:spPr>
          <a:xfrm>
            <a:off x="0" y="4987636"/>
            <a:ext cx="2392217" cy="18703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0B2CCB0-4F61-2F2A-BD4D-D05CA21A3181}"/>
              </a:ext>
            </a:extLst>
          </p:cNvPr>
          <p:cNvGrpSpPr/>
          <p:nvPr/>
        </p:nvGrpSpPr>
        <p:grpSpPr>
          <a:xfrm>
            <a:off x="388196" y="2088196"/>
            <a:ext cx="11489768" cy="4404679"/>
            <a:chOff x="132655" y="1277312"/>
            <a:chExt cx="11489768" cy="4404679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60562801-6CC5-79BF-F68A-09D14F48D450}"/>
                </a:ext>
              </a:extLst>
            </p:cNvPr>
            <p:cNvSpPr/>
            <p:nvPr/>
          </p:nvSpPr>
          <p:spPr>
            <a:xfrm>
              <a:off x="3737336" y="2488853"/>
              <a:ext cx="1457205" cy="77360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Record Shuffling</a:t>
              </a:r>
              <a:endParaRPr lang="en-IN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6F591EA-9F04-196B-FB87-C438767BF5D8}"/>
                </a:ext>
              </a:extLst>
            </p:cNvPr>
            <p:cNvSpPr/>
            <p:nvPr/>
          </p:nvSpPr>
          <p:spPr>
            <a:xfrm>
              <a:off x="1929953" y="2496831"/>
              <a:ext cx="1457205" cy="71761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Feature Extraction</a:t>
              </a:r>
              <a:endParaRPr lang="en-IN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E8D10E2-03AC-E8D5-8909-B4770B396ADC}"/>
                </a:ext>
              </a:extLst>
            </p:cNvPr>
            <p:cNvSpPr/>
            <p:nvPr/>
          </p:nvSpPr>
          <p:spPr>
            <a:xfrm>
              <a:off x="132655" y="2485105"/>
              <a:ext cx="1457205" cy="77360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Data Processing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886C936-DC02-5071-1AE3-13E44464A83A}"/>
                </a:ext>
              </a:extLst>
            </p:cNvPr>
            <p:cNvSpPr/>
            <p:nvPr/>
          </p:nvSpPr>
          <p:spPr>
            <a:xfrm>
              <a:off x="132655" y="1325221"/>
              <a:ext cx="1457205" cy="71291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Data Acquisition </a:t>
              </a:r>
            </a:p>
          </p:txBody>
        </p:sp>
        <p:sp>
          <p:nvSpPr>
            <p:cNvPr id="35" name="Arrow: Down 34">
              <a:extLst>
                <a:ext uri="{FF2B5EF4-FFF2-40B4-BE49-F238E27FC236}">
                  <a16:creationId xmlns:a16="http://schemas.microsoft.com/office/drawing/2014/main" id="{9F418DDF-06BA-16C8-1653-EDD24050045E}"/>
                </a:ext>
              </a:extLst>
            </p:cNvPr>
            <p:cNvSpPr/>
            <p:nvPr/>
          </p:nvSpPr>
          <p:spPr>
            <a:xfrm>
              <a:off x="772784" y="2045529"/>
              <a:ext cx="176945" cy="432187"/>
            </a:xfrm>
            <a:prstGeom prst="down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5589C0E3-7D06-5183-612A-F1997B68171E}"/>
                </a:ext>
              </a:extLst>
            </p:cNvPr>
            <p:cNvSpPr/>
            <p:nvPr/>
          </p:nvSpPr>
          <p:spPr>
            <a:xfrm>
              <a:off x="1589860" y="2812938"/>
              <a:ext cx="350179" cy="143799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9A055727-BAA7-7A9C-A51B-D23A6A19E1EA}"/>
                </a:ext>
              </a:extLst>
            </p:cNvPr>
            <p:cNvSpPr/>
            <p:nvPr/>
          </p:nvSpPr>
          <p:spPr>
            <a:xfrm>
              <a:off x="3397243" y="2812938"/>
              <a:ext cx="350179" cy="143799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CEC90EC-2708-ADB2-9899-62265FFAC081}"/>
                </a:ext>
              </a:extLst>
            </p:cNvPr>
            <p:cNvSpPr/>
            <p:nvPr/>
          </p:nvSpPr>
          <p:spPr>
            <a:xfrm>
              <a:off x="5868600" y="1409175"/>
              <a:ext cx="1430443" cy="119503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Training</a:t>
              </a:r>
            </a:p>
            <a:p>
              <a:pPr algn="ctr"/>
              <a:r>
                <a:rPr lang="en-IN" sz="1600" dirty="0"/>
                <a:t>Data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C18E90B-31E5-A7EB-78D6-4B484726A619}"/>
                </a:ext>
              </a:extLst>
            </p:cNvPr>
            <p:cNvSpPr/>
            <p:nvPr/>
          </p:nvSpPr>
          <p:spPr>
            <a:xfrm>
              <a:off x="5874468" y="2698092"/>
              <a:ext cx="1430443" cy="4919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Validation</a:t>
              </a:r>
            </a:p>
            <a:p>
              <a:pPr algn="ctr"/>
              <a:r>
                <a:rPr lang="en-IN" sz="1600" dirty="0"/>
                <a:t>Data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A3DB851-3961-C018-1E23-9C61039FB93D}"/>
                </a:ext>
              </a:extLst>
            </p:cNvPr>
            <p:cNvSpPr/>
            <p:nvPr/>
          </p:nvSpPr>
          <p:spPr>
            <a:xfrm>
              <a:off x="5871496" y="3258713"/>
              <a:ext cx="1430443" cy="4919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Testing</a:t>
              </a:r>
            </a:p>
            <a:p>
              <a:pPr algn="ctr"/>
              <a:r>
                <a:rPr lang="en-IN" sz="1600" dirty="0"/>
                <a:t>Data</a:t>
              </a: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836ED881-D14A-D038-36DF-396AD5BF40B1}"/>
                </a:ext>
              </a:extLst>
            </p:cNvPr>
            <p:cNvSpPr/>
            <p:nvPr/>
          </p:nvSpPr>
          <p:spPr>
            <a:xfrm rot="20015366">
              <a:off x="5264504" y="2442145"/>
              <a:ext cx="600297" cy="184423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E9C20A2-2C00-0CA9-BE4D-9638F7110C6B}"/>
                </a:ext>
              </a:extLst>
            </p:cNvPr>
            <p:cNvSpPr/>
            <p:nvPr/>
          </p:nvSpPr>
          <p:spPr>
            <a:xfrm>
              <a:off x="7918621" y="1277312"/>
              <a:ext cx="1262420" cy="80248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Class 1</a:t>
              </a:r>
            </a:p>
            <a:p>
              <a:pPr algn="ctr"/>
              <a:endParaRPr lang="en-IN" sz="160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538FD55-6C00-1C0B-2A9B-D4035972A179}"/>
                </a:ext>
              </a:extLst>
            </p:cNvPr>
            <p:cNvSpPr/>
            <p:nvPr/>
          </p:nvSpPr>
          <p:spPr>
            <a:xfrm>
              <a:off x="8042988" y="1656073"/>
              <a:ext cx="1262420" cy="80248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Class 2</a:t>
              </a:r>
            </a:p>
            <a:p>
              <a:pPr algn="ctr"/>
              <a:endParaRPr lang="en-IN" sz="16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D427F2D-3293-B49A-7B15-0430AAF624AB}"/>
                </a:ext>
              </a:extLst>
            </p:cNvPr>
            <p:cNvSpPr/>
            <p:nvPr/>
          </p:nvSpPr>
          <p:spPr>
            <a:xfrm>
              <a:off x="8232227" y="2082357"/>
              <a:ext cx="1262420" cy="80248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Class 3</a:t>
              </a:r>
            </a:p>
          </p:txBody>
        </p:sp>
        <p:sp>
          <p:nvSpPr>
            <p:cNvPr id="45" name="Diamond 44">
              <a:extLst>
                <a:ext uri="{FF2B5EF4-FFF2-40B4-BE49-F238E27FC236}">
                  <a16:creationId xmlns:a16="http://schemas.microsoft.com/office/drawing/2014/main" id="{B21A7F71-2DE2-7971-2B96-F282D50372AF}"/>
                </a:ext>
              </a:extLst>
            </p:cNvPr>
            <p:cNvSpPr/>
            <p:nvPr/>
          </p:nvSpPr>
          <p:spPr>
            <a:xfrm>
              <a:off x="10033769" y="3162678"/>
              <a:ext cx="1588654" cy="940959"/>
            </a:xfrm>
            <a:prstGeom prst="diamond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dk1"/>
                  </a:solidFill>
                </a:rPr>
                <a:t>Model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037C276C-3CBB-B1B3-6545-8164A2CAE4EF}"/>
                </a:ext>
              </a:extLst>
            </p:cNvPr>
            <p:cNvSpPr/>
            <p:nvPr/>
          </p:nvSpPr>
          <p:spPr>
            <a:xfrm>
              <a:off x="10217779" y="4879511"/>
              <a:ext cx="1214097" cy="80248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Evaluation</a:t>
              </a:r>
            </a:p>
          </p:txBody>
        </p:sp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C586908F-0E55-E7CC-6CBA-3F1CA256B6C8}"/>
                </a:ext>
              </a:extLst>
            </p:cNvPr>
            <p:cNvSpPr/>
            <p:nvPr/>
          </p:nvSpPr>
          <p:spPr>
            <a:xfrm>
              <a:off x="5320424" y="2873562"/>
              <a:ext cx="488434" cy="185681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3CD1AEBD-B94A-597C-3360-9AE3CAF1C1A7}"/>
                </a:ext>
              </a:extLst>
            </p:cNvPr>
            <p:cNvSpPr/>
            <p:nvPr/>
          </p:nvSpPr>
          <p:spPr>
            <a:xfrm rot="1546270">
              <a:off x="5278941" y="3262720"/>
              <a:ext cx="496261" cy="157654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876E5A58-791E-7D27-1BAF-EE2E585ACC2A}"/>
                </a:ext>
              </a:extLst>
            </p:cNvPr>
            <p:cNvSpPr/>
            <p:nvPr/>
          </p:nvSpPr>
          <p:spPr>
            <a:xfrm rot="21409047">
              <a:off x="7380586" y="2012596"/>
              <a:ext cx="600297" cy="184423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Arrow: Right 49">
              <a:extLst>
                <a:ext uri="{FF2B5EF4-FFF2-40B4-BE49-F238E27FC236}">
                  <a16:creationId xmlns:a16="http://schemas.microsoft.com/office/drawing/2014/main" id="{EC6824EA-928C-F167-8CEE-1C712924C8D9}"/>
                </a:ext>
              </a:extLst>
            </p:cNvPr>
            <p:cNvSpPr/>
            <p:nvPr/>
          </p:nvSpPr>
          <p:spPr>
            <a:xfrm rot="20015366">
              <a:off x="7383811" y="2728125"/>
              <a:ext cx="749321" cy="186698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91F4F581-A454-AACA-C87C-76041CC51223}"/>
                </a:ext>
              </a:extLst>
            </p:cNvPr>
            <p:cNvSpPr/>
            <p:nvPr/>
          </p:nvSpPr>
          <p:spPr>
            <a:xfrm rot="200427">
              <a:off x="7466197" y="3448185"/>
              <a:ext cx="2473912" cy="182351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8D92222F-A1EF-E533-9382-B85ED23F13FD}"/>
                </a:ext>
              </a:extLst>
            </p:cNvPr>
            <p:cNvSpPr/>
            <p:nvPr/>
          </p:nvSpPr>
          <p:spPr>
            <a:xfrm rot="5400000">
              <a:off x="10576696" y="4412747"/>
              <a:ext cx="496261" cy="157654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Arrow: Bent 52">
              <a:extLst>
                <a:ext uri="{FF2B5EF4-FFF2-40B4-BE49-F238E27FC236}">
                  <a16:creationId xmlns:a16="http://schemas.microsoft.com/office/drawing/2014/main" id="{5089B101-FE4B-515D-381F-E7953C85A6D0}"/>
                </a:ext>
              </a:extLst>
            </p:cNvPr>
            <p:cNvSpPr/>
            <p:nvPr/>
          </p:nvSpPr>
          <p:spPr>
            <a:xfrm rot="5400000">
              <a:off x="9761608" y="1865331"/>
              <a:ext cx="940959" cy="1446868"/>
            </a:xfrm>
            <a:prstGeom prst="bentArrow">
              <a:avLst>
                <a:gd name="adj1" fmla="val 12037"/>
                <a:gd name="adj2" fmla="val 13426"/>
                <a:gd name="adj3" fmla="val 15741"/>
                <a:gd name="adj4" fmla="val 4375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8485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A409-5BAB-F452-10A6-58D328A9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Introduction: Anatomy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141CFD-5CF6-35D9-D88E-1D695DF2C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1281" y="1690688"/>
            <a:ext cx="7677150" cy="3733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6BB3D9-CBC6-CAB0-8C3F-DEC4F5FF578C}"/>
              </a:ext>
            </a:extLst>
          </p:cNvPr>
          <p:cNvSpPr/>
          <p:nvPr/>
        </p:nvSpPr>
        <p:spPr>
          <a:xfrm>
            <a:off x="0" y="4987636"/>
            <a:ext cx="2392217" cy="18703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6193A1-E000-0CD1-AE2F-5D9619342428}"/>
              </a:ext>
            </a:extLst>
          </p:cNvPr>
          <p:cNvSpPr txBox="1"/>
          <p:nvPr/>
        </p:nvSpPr>
        <p:spPr>
          <a:xfrm>
            <a:off x="4147127" y="570125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https://www.facebook.com/ontmath17/photos/a.533087220198881/543919679115635/</a:t>
            </a:r>
          </a:p>
        </p:txBody>
      </p:sp>
    </p:spTree>
    <p:extLst>
      <p:ext uri="{BB962C8B-B14F-4D97-AF65-F5344CB8AC3E}">
        <p14:creationId xmlns:p14="http://schemas.microsoft.com/office/powerpoint/2010/main" val="593675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A409-5BAB-F452-10A6-58D328A9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Introduction: Anatomy</a:t>
            </a:r>
            <a:endParaRPr lang="zh-CN" altLang="en-US" dirty="0"/>
          </a:p>
        </p:txBody>
      </p:sp>
      <p:pic>
        <p:nvPicPr>
          <p:cNvPr id="1026" name="Picture 2" descr="Anatomy of the human ear with a schematic view of the unrolled cochlea. Adapted from [52]. ">
            <a:extLst>
              <a:ext uri="{FF2B5EF4-FFF2-40B4-BE49-F238E27FC236}">
                <a16:creationId xmlns:a16="http://schemas.microsoft.com/office/drawing/2014/main" id="{A04C8B5D-88DD-D82E-DBF7-B0645091B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391" y="1690688"/>
            <a:ext cx="7686675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450FB8-D6EB-C3EB-175C-DC1897B5F938}"/>
              </a:ext>
            </a:extLst>
          </p:cNvPr>
          <p:cNvSpPr/>
          <p:nvPr/>
        </p:nvSpPr>
        <p:spPr>
          <a:xfrm>
            <a:off x="0" y="4987636"/>
            <a:ext cx="2392217" cy="18703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534725-2497-7CF7-DFAD-69223971DD08}"/>
              </a:ext>
            </a:extLst>
          </p:cNvPr>
          <p:cNvSpPr txBox="1"/>
          <p:nvPr/>
        </p:nvSpPr>
        <p:spPr>
          <a:xfrm>
            <a:off x="4535055" y="576292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https://www.researchgate.net/figure/Anatomy-of-the-human-ear-with-a-schematic-view-of-the-unrolled-cochlea-Adapted-from-52_fig1_309663739</a:t>
            </a:r>
          </a:p>
        </p:txBody>
      </p:sp>
    </p:spTree>
    <p:extLst>
      <p:ext uri="{BB962C8B-B14F-4D97-AF65-F5344CB8AC3E}">
        <p14:creationId xmlns:p14="http://schemas.microsoft.com/office/powerpoint/2010/main" val="2926166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A409-5BAB-F452-10A6-58D328A9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Processing</a:t>
            </a:r>
            <a:endParaRPr lang="zh-CN" altLang="en-US" b="1" dirty="0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0C98C0F0-35A1-8D6C-65CC-9AFC52A78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 dirty="0"/>
              <a:t>Short Time Fourier Transform</a:t>
            </a:r>
          </a:p>
          <a:p>
            <a:r>
              <a:rPr lang="en-CA" altLang="zh-CN" dirty="0"/>
              <a:t>2048 Points moving window</a:t>
            </a:r>
          </a:p>
          <a:p>
            <a:r>
              <a:rPr lang="en-CA" altLang="zh-CN" dirty="0"/>
              <a:t>512 Points overlap</a:t>
            </a:r>
          </a:p>
          <a:p>
            <a:endParaRPr lang="en-CA" altLang="zh-CN" dirty="0"/>
          </a:p>
          <a:p>
            <a:r>
              <a:rPr lang="en-CA" altLang="zh-CN" dirty="0"/>
              <a:t>~95% Accuracy in MATLAB</a:t>
            </a:r>
            <a:br>
              <a:rPr lang="en-CA" altLang="zh-CN" dirty="0"/>
            </a:br>
            <a:r>
              <a:rPr lang="en-CA" altLang="zh-CN" dirty="0"/>
              <a:t>Neural Network </a:t>
            </a:r>
            <a:r>
              <a:rPr lang="en-CA" altLang="zh-CN" dirty="0" err="1"/>
              <a:t>Patt</a:t>
            </a:r>
            <a:r>
              <a:rPr lang="en-CA" altLang="zh-CN" dirty="0"/>
              <a:t>. </a:t>
            </a:r>
            <a:r>
              <a:rPr lang="en-CA" altLang="zh-CN" dirty="0" err="1"/>
              <a:t>Recg</a:t>
            </a:r>
            <a:r>
              <a:rPr lang="en-CA" altLang="zh-CN" dirty="0"/>
              <a:t>. Toolbox</a:t>
            </a:r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DD8B76-55D3-35D8-D4E8-CCAB28C8B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055" y="453188"/>
            <a:ext cx="4607708" cy="59516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16FA33-C6B3-3620-2399-6A2BB9FB867C}"/>
              </a:ext>
            </a:extLst>
          </p:cNvPr>
          <p:cNvSpPr/>
          <p:nvPr/>
        </p:nvSpPr>
        <p:spPr>
          <a:xfrm>
            <a:off x="0" y="4987636"/>
            <a:ext cx="2392217" cy="18703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452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A409-5BAB-F452-10A6-58D328A9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Model Training</a:t>
            </a:r>
            <a:endParaRPr lang="zh-CN" altLang="en-US" b="1" dirty="0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0C98C0F0-35A1-8D6C-65CC-9AFC52A78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 dirty="0"/>
              <a:t>3-Class Classifier</a:t>
            </a:r>
          </a:p>
          <a:p>
            <a:r>
              <a:rPr lang="en-CA" altLang="zh-CN" dirty="0"/>
              <a:t>Logistic Regression</a:t>
            </a:r>
            <a:endParaRPr lang="zh-CN" alt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394E948-6C8C-C58E-2C7D-FF5F99AB07A5}"/>
              </a:ext>
            </a:extLst>
          </p:cNvPr>
          <p:cNvCxnSpPr/>
          <p:nvPr/>
        </p:nvCxnSpPr>
        <p:spPr>
          <a:xfrm>
            <a:off x="5710843" y="4102577"/>
            <a:ext cx="0" cy="8636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49CC3A7D-3D2C-F3A4-B950-51B4E1D29A43}"/>
              </a:ext>
            </a:extLst>
          </p:cNvPr>
          <p:cNvSpPr/>
          <p:nvPr/>
        </p:nvSpPr>
        <p:spPr>
          <a:xfrm>
            <a:off x="5140259" y="4981907"/>
            <a:ext cx="1141167" cy="48260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x150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E66DD39-F1A8-D433-4A90-FFFF142103E4}"/>
              </a:ext>
            </a:extLst>
          </p:cNvPr>
          <p:cNvSpPr/>
          <p:nvPr/>
        </p:nvSpPr>
        <p:spPr>
          <a:xfrm>
            <a:off x="5375563" y="1690688"/>
            <a:ext cx="690880" cy="48260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  <a:p>
            <a:pPr algn="ctr"/>
            <a:r>
              <a:rPr lang="en-IN" sz="2000" b="1" dirty="0">
                <a:solidFill>
                  <a:schemeClr val="tx1"/>
                </a:solidFill>
              </a:rPr>
              <a:t>1</a:t>
            </a:r>
            <a:r>
              <a:rPr lang="en-IN" sz="1400" dirty="0"/>
              <a:t>	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1F60B4C-5B0E-C217-5E24-9DC8065DF20B}"/>
              </a:ext>
            </a:extLst>
          </p:cNvPr>
          <p:cNvSpPr/>
          <p:nvPr/>
        </p:nvSpPr>
        <p:spPr>
          <a:xfrm>
            <a:off x="5375563" y="2308228"/>
            <a:ext cx="690880" cy="48260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8EB632-193B-C2AF-C47A-FDD7F30D7ADA}"/>
              </a:ext>
            </a:extLst>
          </p:cNvPr>
          <p:cNvSpPr/>
          <p:nvPr/>
        </p:nvSpPr>
        <p:spPr>
          <a:xfrm>
            <a:off x="5375563" y="2950209"/>
            <a:ext cx="690880" cy="48260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40B11B4-2656-F353-1AB1-A3A3B3FF0C1B}"/>
              </a:ext>
            </a:extLst>
          </p:cNvPr>
          <p:cNvSpPr/>
          <p:nvPr/>
        </p:nvSpPr>
        <p:spPr>
          <a:xfrm>
            <a:off x="5375563" y="3596644"/>
            <a:ext cx="690880" cy="48260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x3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29840F9-E5AC-5B95-DC26-894A70421E66}"/>
              </a:ext>
            </a:extLst>
          </p:cNvPr>
          <p:cNvSpPr/>
          <p:nvPr/>
        </p:nvSpPr>
        <p:spPr>
          <a:xfrm>
            <a:off x="7504082" y="4524601"/>
            <a:ext cx="238745" cy="2352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Plus Sign 48">
            <a:extLst>
              <a:ext uri="{FF2B5EF4-FFF2-40B4-BE49-F238E27FC236}">
                <a16:creationId xmlns:a16="http://schemas.microsoft.com/office/drawing/2014/main" id="{0CEA4E69-59C2-97D4-B6EF-695DBB72D853}"/>
              </a:ext>
            </a:extLst>
          </p:cNvPr>
          <p:cNvSpPr/>
          <p:nvPr/>
        </p:nvSpPr>
        <p:spPr>
          <a:xfrm>
            <a:off x="7524270" y="4539249"/>
            <a:ext cx="198369" cy="205938"/>
          </a:xfrm>
          <a:prstGeom prst="mathPlu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DB12F63-BBC3-7BA2-FDE3-3C7DC7B0CABF}"/>
              </a:ext>
            </a:extLst>
          </p:cNvPr>
          <p:cNvSpPr/>
          <p:nvPr/>
        </p:nvSpPr>
        <p:spPr>
          <a:xfrm>
            <a:off x="7504083" y="3281686"/>
            <a:ext cx="238745" cy="2352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Plus Sign 50">
            <a:extLst>
              <a:ext uri="{FF2B5EF4-FFF2-40B4-BE49-F238E27FC236}">
                <a16:creationId xmlns:a16="http://schemas.microsoft.com/office/drawing/2014/main" id="{B7BCB5D3-A02A-0C6F-D92A-809D381F81D9}"/>
              </a:ext>
            </a:extLst>
          </p:cNvPr>
          <p:cNvSpPr/>
          <p:nvPr/>
        </p:nvSpPr>
        <p:spPr>
          <a:xfrm>
            <a:off x="7524271" y="3296334"/>
            <a:ext cx="198369" cy="205938"/>
          </a:xfrm>
          <a:prstGeom prst="mathPlu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B2F495B-D990-B610-90F1-B7B10079A0C7}"/>
              </a:ext>
            </a:extLst>
          </p:cNvPr>
          <p:cNvSpPr/>
          <p:nvPr/>
        </p:nvSpPr>
        <p:spPr>
          <a:xfrm>
            <a:off x="7504083" y="2215513"/>
            <a:ext cx="239434" cy="23591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Plus Sign 52">
            <a:extLst>
              <a:ext uri="{FF2B5EF4-FFF2-40B4-BE49-F238E27FC236}">
                <a16:creationId xmlns:a16="http://schemas.microsoft.com/office/drawing/2014/main" id="{5CB5993D-30D0-475D-AE9E-2E902F0488D7}"/>
              </a:ext>
            </a:extLst>
          </p:cNvPr>
          <p:cNvSpPr/>
          <p:nvPr/>
        </p:nvSpPr>
        <p:spPr>
          <a:xfrm>
            <a:off x="7524329" y="2230203"/>
            <a:ext cx="198941" cy="206532"/>
          </a:xfrm>
          <a:prstGeom prst="mathPlu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DBAF56E-1337-7E76-1B8F-BC7F9E10A0C2}"/>
              </a:ext>
            </a:extLst>
          </p:cNvPr>
          <p:cNvSpPr/>
          <p:nvPr/>
        </p:nvSpPr>
        <p:spPr>
          <a:xfrm>
            <a:off x="7667181" y="2024445"/>
            <a:ext cx="574040" cy="460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V0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D79C323-2A8B-5647-7845-2828F6F90102}"/>
              </a:ext>
            </a:extLst>
          </p:cNvPr>
          <p:cNvSpPr/>
          <p:nvPr/>
        </p:nvSpPr>
        <p:spPr>
          <a:xfrm>
            <a:off x="7674363" y="4521528"/>
            <a:ext cx="574040" cy="460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V2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0BB3FC3-3FF6-879C-1463-67931F5CBD50}"/>
              </a:ext>
            </a:extLst>
          </p:cNvPr>
          <p:cNvSpPr/>
          <p:nvPr/>
        </p:nvSpPr>
        <p:spPr>
          <a:xfrm>
            <a:off x="7569212" y="3037163"/>
            <a:ext cx="574040" cy="460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V1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A58179C-5566-E217-5B7D-9DCC4EA785FA}"/>
              </a:ext>
            </a:extLst>
          </p:cNvPr>
          <p:cNvSpPr/>
          <p:nvPr/>
        </p:nvSpPr>
        <p:spPr>
          <a:xfrm>
            <a:off x="8314326" y="3084458"/>
            <a:ext cx="1047702" cy="5902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Argmax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8D6F594-CC05-9450-0CC4-DC08C21E54AC}"/>
              </a:ext>
            </a:extLst>
          </p:cNvPr>
          <p:cNvSpPr/>
          <p:nvPr/>
        </p:nvSpPr>
        <p:spPr>
          <a:xfrm>
            <a:off x="9602849" y="3080116"/>
            <a:ext cx="1047702" cy="5902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Output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E95429E-F5A8-E516-4163-CCA169E184F2}"/>
              </a:ext>
            </a:extLst>
          </p:cNvPr>
          <p:cNvCxnSpPr>
            <a:stCxn id="44" idx="6"/>
            <a:endCxn id="52" idx="2"/>
          </p:cNvCxnSpPr>
          <p:nvPr/>
        </p:nvCxnSpPr>
        <p:spPr>
          <a:xfrm>
            <a:off x="6066443" y="1931990"/>
            <a:ext cx="1437640" cy="401480"/>
          </a:xfrm>
          <a:prstGeom prst="straightConnector1">
            <a:avLst/>
          </a:prstGeom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638C905-0D91-2399-C37D-4C0E55C1D46A}"/>
              </a:ext>
            </a:extLst>
          </p:cNvPr>
          <p:cNvCxnSpPr>
            <a:cxnSpLocks/>
            <a:stCxn id="45" idx="6"/>
            <a:endCxn id="50" idx="2"/>
          </p:cNvCxnSpPr>
          <p:nvPr/>
        </p:nvCxnSpPr>
        <p:spPr>
          <a:xfrm>
            <a:off x="6066443" y="2549530"/>
            <a:ext cx="1437640" cy="84977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ED346F2-FCAC-759F-21A7-0D1B3A900688}"/>
              </a:ext>
            </a:extLst>
          </p:cNvPr>
          <p:cNvCxnSpPr>
            <a:cxnSpLocks/>
            <a:stCxn id="44" idx="6"/>
            <a:endCxn id="50" idx="2"/>
          </p:cNvCxnSpPr>
          <p:nvPr/>
        </p:nvCxnSpPr>
        <p:spPr>
          <a:xfrm>
            <a:off x="6066443" y="1931990"/>
            <a:ext cx="1437640" cy="14673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EAFD92B-9CB8-2DF8-8C05-2D6C27063238}"/>
              </a:ext>
            </a:extLst>
          </p:cNvPr>
          <p:cNvCxnSpPr>
            <a:cxnSpLocks/>
            <a:stCxn id="44" idx="6"/>
            <a:endCxn id="48" idx="2"/>
          </p:cNvCxnSpPr>
          <p:nvPr/>
        </p:nvCxnSpPr>
        <p:spPr>
          <a:xfrm>
            <a:off x="6066443" y="1931990"/>
            <a:ext cx="1437639" cy="27102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44CFF00-F412-7142-7948-EF18E73C870C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6066443" y="3191511"/>
            <a:ext cx="1437639" cy="14507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D65C88E-7032-5705-A87B-457F70F2F0E2}"/>
              </a:ext>
            </a:extLst>
          </p:cNvPr>
          <p:cNvCxnSpPr>
            <a:cxnSpLocks/>
            <a:stCxn id="45" idx="6"/>
            <a:endCxn id="52" idx="2"/>
          </p:cNvCxnSpPr>
          <p:nvPr/>
        </p:nvCxnSpPr>
        <p:spPr>
          <a:xfrm flipV="1">
            <a:off x="6066443" y="2333470"/>
            <a:ext cx="1437640" cy="2160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2AD8EFB-71C9-5320-0233-257292A132AD}"/>
              </a:ext>
            </a:extLst>
          </p:cNvPr>
          <p:cNvCxnSpPr>
            <a:cxnSpLocks/>
            <a:stCxn id="45" idx="6"/>
            <a:endCxn id="48" idx="2"/>
          </p:cNvCxnSpPr>
          <p:nvPr/>
        </p:nvCxnSpPr>
        <p:spPr>
          <a:xfrm>
            <a:off x="6066443" y="2549530"/>
            <a:ext cx="1437639" cy="209268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DDC654C-FF9B-68BC-ECC3-393B4AA238EE}"/>
              </a:ext>
            </a:extLst>
          </p:cNvPr>
          <p:cNvCxnSpPr>
            <a:cxnSpLocks/>
            <a:stCxn id="46" idx="6"/>
            <a:endCxn id="52" idx="2"/>
          </p:cNvCxnSpPr>
          <p:nvPr/>
        </p:nvCxnSpPr>
        <p:spPr>
          <a:xfrm flipV="1">
            <a:off x="6066443" y="2333470"/>
            <a:ext cx="1437640" cy="85804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28DC24C-C580-3EB3-134C-946668B589DE}"/>
              </a:ext>
            </a:extLst>
          </p:cNvPr>
          <p:cNvCxnSpPr>
            <a:cxnSpLocks/>
            <a:stCxn id="46" idx="6"/>
            <a:endCxn id="50" idx="2"/>
          </p:cNvCxnSpPr>
          <p:nvPr/>
        </p:nvCxnSpPr>
        <p:spPr>
          <a:xfrm>
            <a:off x="6066443" y="3191511"/>
            <a:ext cx="1437640" cy="2077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3E1CC3E-692B-0746-093D-1674AB0C36F7}"/>
              </a:ext>
            </a:extLst>
          </p:cNvPr>
          <p:cNvCxnSpPr>
            <a:cxnSpLocks/>
            <a:stCxn id="47" idx="6"/>
            <a:endCxn id="52" idx="2"/>
          </p:cNvCxnSpPr>
          <p:nvPr/>
        </p:nvCxnSpPr>
        <p:spPr>
          <a:xfrm flipV="1">
            <a:off x="6066443" y="2333470"/>
            <a:ext cx="1437640" cy="150447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344EB60-8422-4B72-AB8D-F3579965FF17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 flipV="1">
            <a:off x="6066443" y="3399303"/>
            <a:ext cx="1437640" cy="4386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B9A24B0-277C-6835-882D-7AD91883A46E}"/>
              </a:ext>
            </a:extLst>
          </p:cNvPr>
          <p:cNvCxnSpPr>
            <a:cxnSpLocks/>
            <a:stCxn id="47" idx="6"/>
            <a:endCxn id="48" idx="2"/>
          </p:cNvCxnSpPr>
          <p:nvPr/>
        </p:nvCxnSpPr>
        <p:spPr>
          <a:xfrm>
            <a:off x="6066443" y="3837946"/>
            <a:ext cx="1437639" cy="8042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A7909AF-AE82-6EC4-0246-583E50E3BC6C}"/>
              </a:ext>
            </a:extLst>
          </p:cNvPr>
          <p:cNvCxnSpPr>
            <a:cxnSpLocks/>
            <a:stCxn id="43" idx="6"/>
            <a:endCxn id="52" idx="2"/>
          </p:cNvCxnSpPr>
          <p:nvPr/>
        </p:nvCxnSpPr>
        <p:spPr>
          <a:xfrm flipV="1">
            <a:off x="6281426" y="2333470"/>
            <a:ext cx="1222657" cy="28897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6FED31F-2B6E-AFBC-E56A-896E614D0EE3}"/>
              </a:ext>
            </a:extLst>
          </p:cNvPr>
          <p:cNvCxnSpPr>
            <a:cxnSpLocks/>
            <a:stCxn id="43" idx="6"/>
            <a:endCxn id="50" idx="2"/>
          </p:cNvCxnSpPr>
          <p:nvPr/>
        </p:nvCxnSpPr>
        <p:spPr>
          <a:xfrm flipV="1">
            <a:off x="6281426" y="3399303"/>
            <a:ext cx="1222657" cy="1823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7F2868D-5AD8-76D4-F821-C505B15AF62F}"/>
              </a:ext>
            </a:extLst>
          </p:cNvPr>
          <p:cNvCxnSpPr>
            <a:cxnSpLocks/>
            <a:stCxn id="43" idx="6"/>
            <a:endCxn id="48" idx="2"/>
          </p:cNvCxnSpPr>
          <p:nvPr/>
        </p:nvCxnSpPr>
        <p:spPr>
          <a:xfrm flipV="1">
            <a:off x="6281426" y="4642218"/>
            <a:ext cx="1222656" cy="5809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D16A7C7-3FFE-D097-0980-716C8B13CC21}"/>
              </a:ext>
            </a:extLst>
          </p:cNvPr>
          <p:cNvCxnSpPr>
            <a:cxnSpLocks/>
            <a:stCxn id="50" idx="6"/>
            <a:endCxn id="72" idx="1"/>
          </p:cNvCxnSpPr>
          <p:nvPr/>
        </p:nvCxnSpPr>
        <p:spPr>
          <a:xfrm flipV="1">
            <a:off x="7742828" y="3379586"/>
            <a:ext cx="571498" cy="1971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5E42DA2-E4FB-ABD4-71E9-2DF3D2CBF198}"/>
              </a:ext>
            </a:extLst>
          </p:cNvPr>
          <p:cNvCxnSpPr>
            <a:cxnSpLocks/>
            <a:stCxn id="72" idx="3"/>
            <a:endCxn id="76" idx="1"/>
          </p:cNvCxnSpPr>
          <p:nvPr/>
        </p:nvCxnSpPr>
        <p:spPr>
          <a:xfrm flipV="1">
            <a:off x="9362028" y="3375244"/>
            <a:ext cx="240821" cy="434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B892586B-A32E-1D5B-6918-81AEF56DAC97}"/>
              </a:ext>
            </a:extLst>
          </p:cNvPr>
          <p:cNvSpPr/>
          <p:nvPr/>
        </p:nvSpPr>
        <p:spPr>
          <a:xfrm>
            <a:off x="0" y="4987636"/>
            <a:ext cx="2392217" cy="18703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C07B5679-EAD8-FA1B-619E-3960DBE68613}"/>
              </a:ext>
            </a:extLst>
          </p:cNvPr>
          <p:cNvCxnSpPr>
            <a:stCxn id="52" idx="6"/>
            <a:endCxn id="72" idx="1"/>
          </p:cNvCxnSpPr>
          <p:nvPr/>
        </p:nvCxnSpPr>
        <p:spPr>
          <a:xfrm>
            <a:off x="7743517" y="2333470"/>
            <a:ext cx="570809" cy="1046116"/>
          </a:xfrm>
          <a:prstGeom prst="curvedConnector3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7B149EAF-2A5D-79D2-CEC6-7D5D6BA4612E}"/>
              </a:ext>
            </a:extLst>
          </p:cNvPr>
          <p:cNvCxnSpPr>
            <a:cxnSpLocks/>
            <a:stCxn id="48" idx="6"/>
            <a:endCxn id="72" idx="1"/>
          </p:cNvCxnSpPr>
          <p:nvPr/>
        </p:nvCxnSpPr>
        <p:spPr>
          <a:xfrm flipV="1">
            <a:off x="7742827" y="3379586"/>
            <a:ext cx="571499" cy="1262632"/>
          </a:xfrm>
          <a:prstGeom prst="curved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033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A409-5BAB-F452-10A6-58D328A9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Model Training</a:t>
            </a:r>
            <a:endParaRPr lang="zh-CN" altLang="en-US" b="1" dirty="0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0C98C0F0-35A1-8D6C-65CC-9AFC52A78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 dirty="0"/>
              <a:t>Cost Function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C8F0EE8-C626-BDC2-3D2F-F7253B14D393}"/>
                  </a:ext>
                </a:extLst>
              </p:cNvPr>
              <p:cNvSpPr txBox="1"/>
              <p:nvPr/>
            </p:nvSpPr>
            <p:spPr>
              <a:xfrm>
                <a:off x="1092200" y="2843294"/>
                <a:ext cx="10261600" cy="11714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smtClean="0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​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  <m:func>
                                <m:func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d>
                                        <m:dPr>
                                          <m:ctrlPr>
                                            <a:rPr lang="zh-CN" altLang="en-US" sz="2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zh-CN" altLang="en-US" sz="2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zh-CN" altLang="en-US" sz="2400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zh-CN" altLang="en-US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acc>
                                              <m:r>
                                                <a:rPr lang="zh-CN" altLang="en-US" sz="2400" b="0" i="0">
                                                  <a:latin typeface="Cambria Math" panose="02040503050406030204" pitchFamily="18" charset="0"/>
                                                </a:rPr>
                                                <m:t>​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  <m:sup>
                                              <m:r>
                                                <a:rPr lang="zh-CN" alt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zh-CN" altLang="en-US" sz="2400" b="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zh-CN" altLang="en-US" sz="2400" b="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zh-CN" altLang="en-US" sz="24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b="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zh-CN" altLang="en-US" sz="2400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sz="2400" b="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zh-CN" altLang="en-US" sz="2400" b="0" i="0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zh-CN" altLang="en-US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400" b="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2400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400" b="0" i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zh-CN" altLang="en-US" sz="2400" b="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d>
                                        <m:dPr>
                                          <m:ctrlPr>
                                            <a:rPr lang="zh-CN" altLang="en-US" sz="2400" b="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zh-CN" altLang="en-US" sz="2400" b="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zh-CN" altLang="en-US" sz="2400" b="0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zh-CN" altLang="en-US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acc>
                                              <m:r>
                                                <a:rPr lang="zh-CN" altLang="en-US" sz="2400" b="0" i="0">
                                                  <a:latin typeface="Cambria Math" panose="02040503050406030204" pitchFamily="18" charset="0"/>
                                                </a:rPr>
                                                <m:t>​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  <m:sup>
                                              <m:r>
                                                <a:rPr lang="zh-CN" alt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zh-CN" altLang="en-US" sz="2400" b="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zh-CN" altLang="en-US" sz="2400" b="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en-US" sz="2400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zh-CN" altLang="en-US" sz="24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b="0" i="0">
                                  <a:latin typeface="Cambria Math" panose="02040503050406030204" pitchFamily="18" charset="0"/>
                                </a:rPr>
                                <m:t>  ⃦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zh-CN" altLang="en-US" sz="2400" b="0" i="0">
                                  <a:latin typeface="Cambria Math" panose="02040503050406030204" pitchFamily="18" charset="0"/>
                                </a:rPr>
                                <m:t>  ⃦</m:t>
                              </m:r>
                            </m:e>
                            <m:sub>
                              <m:r>
                                <a:rPr lang="zh-CN" altLang="en-US" sz="2400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400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sz="2400" b="0" i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C8F0EE8-C626-BDC2-3D2F-F7253B14D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00" y="2843294"/>
                <a:ext cx="10261600" cy="11714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2BDFEA3C-E6E2-8847-2718-4173603CE548}"/>
              </a:ext>
            </a:extLst>
          </p:cNvPr>
          <p:cNvSpPr/>
          <p:nvPr/>
        </p:nvSpPr>
        <p:spPr>
          <a:xfrm>
            <a:off x="0" y="4987636"/>
            <a:ext cx="2392217" cy="18703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189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A409-5BAB-F452-10A6-58D328A9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Model Training</a:t>
            </a:r>
            <a:endParaRPr lang="zh-CN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9FCAA-A1C0-74B6-685B-DF90BEE11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5400" cy="4351338"/>
          </a:xfrm>
        </p:spPr>
        <p:txBody>
          <a:bodyPr/>
          <a:lstStyle/>
          <a:p>
            <a:r>
              <a:rPr lang="en-CA" altLang="zh-CN" dirty="0"/>
              <a:t>Performance ~95% Accuracy</a:t>
            </a:r>
          </a:p>
          <a:p>
            <a:r>
              <a:rPr lang="en-CA" altLang="zh-CN" dirty="0"/>
              <a:t>Comparable to single layer neural network in MATLAB with 150 neurons in hidden layer, ~95% Accuracy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A24AA4-7F53-C7CE-F1FE-A2780B024FFA}"/>
              </a:ext>
            </a:extLst>
          </p:cNvPr>
          <p:cNvSpPr/>
          <p:nvPr/>
        </p:nvSpPr>
        <p:spPr>
          <a:xfrm>
            <a:off x="0" y="4987636"/>
            <a:ext cx="2392217" cy="18703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355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293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Office Theme</vt:lpstr>
      <vt:lpstr>Speaker Recognition</vt:lpstr>
      <vt:lpstr>Introduction</vt:lpstr>
      <vt:lpstr>Introduction</vt:lpstr>
      <vt:lpstr>Introduction: Anatomy</vt:lpstr>
      <vt:lpstr>Introduction: Anatomy</vt:lpstr>
      <vt:lpstr>Data Processing</vt:lpstr>
      <vt:lpstr>Model Training</vt:lpstr>
      <vt:lpstr>Model Training</vt:lpstr>
      <vt:lpstr>Model Training</vt:lpstr>
      <vt:lpstr>Regularization</vt:lpstr>
      <vt:lpstr>Feature Selection via Regularization</vt:lpstr>
      <vt:lpstr>Feature Selection via Regularization</vt:lpstr>
      <vt:lpstr>Feature Selection via Regularization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Speaker Recognition</dc:title>
  <dc:creator>Shadow DU</dc:creator>
  <cp:lastModifiedBy>Shadow DU</cp:lastModifiedBy>
  <cp:revision>10</cp:revision>
  <dcterms:created xsi:type="dcterms:W3CDTF">2023-11-30T19:51:47Z</dcterms:created>
  <dcterms:modified xsi:type="dcterms:W3CDTF">2023-12-01T16:19:45Z</dcterms:modified>
</cp:coreProperties>
</file>