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2" r:id="rId3"/>
    <p:sldId id="260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962"/>
    <a:srgbClr val="A1C654"/>
    <a:srgbClr val="8BAA47"/>
    <a:srgbClr val="960000"/>
    <a:srgbClr val="FFA200"/>
    <a:srgbClr val="027FD2"/>
    <a:srgbClr val="0A5C8B"/>
    <a:srgbClr val="00214C"/>
    <a:srgbClr val="454545"/>
    <a:srgbClr val="5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1" autoAdjust="0"/>
    <p:restoredTop sz="94660"/>
  </p:normalViewPr>
  <p:slideViewPr>
    <p:cSldViewPr>
      <p:cViewPr varScale="1">
        <p:scale>
          <a:sx n="72" d="100"/>
          <a:sy n="72" d="100"/>
        </p:scale>
        <p:origin x="144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9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369E-974D-49A4-AF42-0B67B785ADDA}" type="datetimeFigureOut">
              <a:rPr lang="en-US" smtClean="0"/>
              <a:pPr/>
              <a:t>2015-09-25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5983-DB16-4F97-A0A5-7F04C444B1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9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37974-E838-4106-B7D1-17F3718687EC}" type="datetimeFigureOut">
              <a:rPr lang="en-US" smtClean="0"/>
              <a:pPr/>
              <a:t>2015-09-25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6091ED-72C6-42C0-96CB-72EF15154A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3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16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091ED-72C6-42C0-96CB-72EF15154A4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4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1pPr>
            <a:lvl2pPr>
              <a:defRPr sz="22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3pPr>
            <a:lvl4pPr>
              <a:defRPr sz="16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4pPr>
            <a:lvl5pPr>
              <a:defRPr sz="1400">
                <a:solidFill>
                  <a:schemeClr val="bg1">
                    <a:lumMod val="85000"/>
                  </a:schemeClr>
                </a:solidFill>
                <a:latin typeface="Helvetica Neue Ligh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ndroid_engineering_and_development_template_interior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7543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546100" y="6488668"/>
            <a:ext cx="3899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/>
            <a:fld id="{8EE5A1D1-2C50-45C9-911C-9FAF6516CDFE}" type="slidenum">
              <a:rPr lang="en-US" sz="1200" b="1" smtClean="0">
                <a:solidFill>
                  <a:schemeClr val="tx1"/>
                </a:solidFill>
                <a:latin typeface="Helvetica Light"/>
                <a:cs typeface="Arial" pitchFamily="34" charset="0"/>
              </a:rPr>
              <a:pPr eaLnBrk="0" hangingPunct="0"/>
              <a:t>‹#›</a:t>
            </a:fld>
            <a:endParaRPr lang="en-US" sz="1200" b="1" dirty="0">
              <a:solidFill>
                <a:schemeClr val="tx1"/>
              </a:solidFill>
              <a:latin typeface="Helvetica Light"/>
              <a:cs typeface="Arial" pitchFamily="34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 userDrawn="1"/>
        </p:nvSpPr>
        <p:spPr bwMode="auto">
          <a:xfrm>
            <a:off x="295275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r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Company </a:t>
            </a: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Proprietary and Confidential</a:t>
            </a:r>
          </a:p>
        </p:txBody>
      </p:sp>
      <p:sp>
        <p:nvSpPr>
          <p:cNvPr id="12" name="Text Box 6"/>
          <p:cNvSpPr txBox="1">
            <a:spLocks noChangeArrowheads="1"/>
          </p:cNvSpPr>
          <p:nvPr userDrawn="1"/>
        </p:nvSpPr>
        <p:spPr bwMode="auto">
          <a:xfrm>
            <a:off x="952500" y="6527800"/>
            <a:ext cx="2076450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Ctr="1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80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The Title</a:t>
            </a:r>
            <a:r>
              <a:rPr lang="en-US" sz="8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cs typeface="Tahoma" pitchFamily="34" charset="0"/>
              </a:rPr>
              <a:t> of the Presentation Can Go Here</a:t>
            </a:r>
            <a:endParaRPr lang="en-US" sz="800" dirty="0">
              <a:solidFill>
                <a:schemeClr val="tx1">
                  <a:lumMod val="65000"/>
                  <a:lumOff val="35000"/>
                </a:schemeClr>
              </a:solidFill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rtl="0" fontAlgn="base">
        <a:spcBef>
          <a:spcPct val="0"/>
        </a:spcBef>
        <a:spcAft>
          <a:spcPct val="0"/>
        </a:spcAft>
        <a:defRPr sz="2400" b="1" cap="none">
          <a:solidFill>
            <a:schemeClr val="bg1"/>
          </a:solidFill>
          <a:latin typeface="Helvetica Ligh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emf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ndroid_engineering_and_development_template_cov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681"/>
            <a:ext cx="9144000" cy="6890876"/>
          </a:xfrm>
          <a:prstGeom prst="rect">
            <a:avLst/>
          </a:prstGeom>
        </p:spPr>
      </p:pic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77800" y="677271"/>
            <a:ext cx="74676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4100" spc="-100" dirty="0" smtClean="0">
                <a:solidFill>
                  <a:schemeClr val="bg1"/>
                </a:solidFill>
                <a:latin typeface="Helvetica Light"/>
                <a:cs typeface="Helvetica Light"/>
              </a:rPr>
              <a:t>Wi-Fi Based Indoor Navigation System for Android devices</a:t>
            </a: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159705" y="1891178"/>
            <a:ext cx="17262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spc="-100" dirty="0" smtClean="0">
                <a:solidFill>
                  <a:schemeClr val="bg1"/>
                </a:solidFill>
                <a:latin typeface="+mn-lt"/>
                <a:cs typeface="Helvetica Light"/>
              </a:rPr>
              <a:t>(Final Year Project)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2332" y="4114800"/>
            <a:ext cx="4758268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Presenter		</a:t>
            </a:r>
            <a:r>
              <a:rPr lang="en-US" sz="1600" spc="-100" dirty="0" smtClean="0">
                <a:solidFill>
                  <a:srgbClr val="BFE962"/>
                </a:solidFill>
                <a:latin typeface="Helvetica Light"/>
                <a:cs typeface="Helvetica Light"/>
              </a:rPr>
              <a:t>: </a:t>
            </a:r>
            <a:r>
              <a:rPr lang="en-US" spc="-100" dirty="0" err="1" smtClean="0">
                <a:solidFill>
                  <a:srgbClr val="BFE962"/>
                </a:solidFill>
                <a:latin typeface="+mj-lt"/>
                <a:cs typeface="Helvetica Light"/>
              </a:rPr>
              <a:t>Abhijeet</a:t>
            </a:r>
            <a:r>
              <a:rPr lang="en-US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 </a:t>
            </a:r>
            <a:r>
              <a:rPr lang="en-US" spc="-100" dirty="0" err="1" smtClean="0">
                <a:solidFill>
                  <a:srgbClr val="BFE962"/>
                </a:solidFill>
                <a:latin typeface="+mj-lt"/>
                <a:cs typeface="Helvetica Light"/>
              </a:rPr>
              <a:t>Sapkota</a:t>
            </a:r>
            <a:endParaRPr lang="en-US" spc="-100" dirty="0" smtClean="0">
              <a:solidFill>
                <a:srgbClr val="BFE962"/>
              </a:solidFill>
              <a:latin typeface="+mj-lt"/>
              <a:cs typeface="Helvetica Light"/>
            </a:endParaRPr>
          </a:p>
          <a:p>
            <a:pPr>
              <a:spcBef>
                <a:spcPts val="0"/>
              </a:spcBef>
            </a:pPr>
            <a:r>
              <a:rPr lang="en-US" sz="1600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ID</a:t>
            </a:r>
            <a:r>
              <a:rPr lang="en-US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		: 12065081</a:t>
            </a:r>
          </a:p>
          <a:p>
            <a:pPr>
              <a:spcBef>
                <a:spcPts val="0"/>
              </a:spcBef>
            </a:pPr>
            <a:r>
              <a:rPr lang="en-US" sz="1600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Year</a:t>
            </a:r>
            <a:r>
              <a:rPr lang="en-US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 		: 3 (L3N5)</a:t>
            </a:r>
          </a:p>
          <a:p>
            <a:pPr>
              <a:spcBef>
                <a:spcPts val="0"/>
              </a:spcBef>
            </a:pPr>
            <a:endParaRPr lang="en-US" spc="-100" dirty="0" smtClean="0">
              <a:solidFill>
                <a:srgbClr val="BFE962"/>
              </a:solidFill>
              <a:latin typeface="+mj-lt"/>
              <a:cs typeface="Helvetica Light"/>
            </a:endParaRPr>
          </a:p>
          <a:p>
            <a:pPr>
              <a:spcBef>
                <a:spcPts val="0"/>
              </a:spcBef>
            </a:pPr>
            <a:r>
              <a:rPr lang="en-US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Supervised by	: </a:t>
            </a:r>
            <a:r>
              <a:rPr lang="en-US" spc="-100" dirty="0" err="1" smtClean="0">
                <a:solidFill>
                  <a:srgbClr val="BFE962"/>
                </a:solidFill>
                <a:latin typeface="+mj-lt"/>
                <a:cs typeface="Helvetica Light"/>
              </a:rPr>
              <a:t>Roshan</a:t>
            </a:r>
            <a:r>
              <a:rPr lang="en-US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 Chaudhary,</a:t>
            </a:r>
          </a:p>
          <a:p>
            <a:pPr>
              <a:spcBef>
                <a:spcPts val="0"/>
              </a:spcBef>
            </a:pPr>
            <a:r>
              <a:rPr lang="en-US" spc="-100" dirty="0">
                <a:solidFill>
                  <a:srgbClr val="BFE962"/>
                </a:solidFill>
                <a:latin typeface="+mj-lt"/>
                <a:cs typeface="Helvetica Light"/>
              </a:rPr>
              <a:t>	</a:t>
            </a:r>
            <a:r>
              <a:rPr lang="en-US" spc="-100" dirty="0" smtClean="0">
                <a:solidFill>
                  <a:srgbClr val="BFE962"/>
                </a:solidFill>
                <a:latin typeface="+mj-lt"/>
                <a:cs typeface="Helvetica Light"/>
              </a:rPr>
              <a:t>	: Ashok </a:t>
            </a:r>
            <a:r>
              <a:rPr lang="en-US" spc="-100" dirty="0" err="1" smtClean="0">
                <a:solidFill>
                  <a:srgbClr val="BFE962"/>
                </a:solidFill>
                <a:latin typeface="+mj-lt"/>
                <a:cs typeface="Helvetica Light"/>
              </a:rPr>
              <a:t>Dhungana</a:t>
            </a:r>
            <a:endParaRPr lang="en-US" spc="-100" dirty="0" smtClean="0">
              <a:solidFill>
                <a:srgbClr val="BFE962"/>
              </a:solidFill>
              <a:latin typeface="+mj-lt"/>
              <a:cs typeface="Helvetica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72200"/>
            <a:ext cx="695960" cy="70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6172200"/>
            <a:ext cx="1209040" cy="680066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11665" y="2232956"/>
            <a:ext cx="16332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spc="-100" dirty="0" smtClean="0">
                <a:solidFill>
                  <a:schemeClr val="bg1"/>
                </a:solidFill>
                <a:latin typeface="Helvetica Light"/>
                <a:cs typeface="Helvetica Light"/>
              </a:rPr>
              <a:t>January 07, 2015 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211666" y="1891178"/>
            <a:ext cx="4207934" cy="335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600" spc="-100" dirty="0">
                <a:solidFill>
                  <a:schemeClr val="bg1"/>
                </a:solidFill>
                <a:latin typeface="Helvetica Light"/>
                <a:cs typeface="Helvetica Light"/>
              </a:rPr>
              <a:t>BSc (</a:t>
            </a:r>
            <a:r>
              <a:rPr lang="en-US" sz="1600" spc="-100" dirty="0" err="1">
                <a:solidFill>
                  <a:schemeClr val="bg1"/>
                </a:solidFill>
                <a:latin typeface="Helvetica Light"/>
                <a:cs typeface="Helvetica Light"/>
              </a:rPr>
              <a:t>Hons</a:t>
            </a:r>
            <a:r>
              <a:rPr lang="en-US" sz="1600" spc="-100" dirty="0">
                <a:solidFill>
                  <a:schemeClr val="bg1"/>
                </a:solidFill>
                <a:latin typeface="Helvetica Light"/>
                <a:cs typeface="Helvetica Light"/>
              </a:rPr>
              <a:t>) Computer Networking and IT Security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533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Testing and Results(3):</a:t>
            </a:r>
            <a:endParaRPr lang="en-US" kern="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023730"/>
            <a:ext cx="82296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u="sng" kern="0" dirty="0" smtClean="0">
                <a:solidFill>
                  <a:schemeClr val="bg1"/>
                </a:solidFill>
                <a:latin typeface="Helvetica Neue Light"/>
              </a:rPr>
              <a:t>Position </a:t>
            </a:r>
            <a:r>
              <a:rPr lang="en-US" sz="1600" u="sng" kern="0" dirty="0">
                <a:solidFill>
                  <a:schemeClr val="bg1"/>
                </a:solidFill>
                <a:latin typeface="Helvetica Neue Light"/>
              </a:rPr>
              <a:t>d</a:t>
            </a:r>
            <a:r>
              <a:rPr lang="en-US" sz="1600" u="sng" kern="0" dirty="0" smtClean="0">
                <a:solidFill>
                  <a:schemeClr val="bg1"/>
                </a:solidFill>
                <a:latin typeface="Helvetica Neue Light"/>
              </a:rPr>
              <a:t>etermination process:</a:t>
            </a: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34202"/>
            <a:ext cx="2438400" cy="3366397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434203"/>
            <a:ext cx="2438400" cy="3366397"/>
          </a:xfrm>
          <a:prstGeom prst="rect">
            <a:avLst/>
          </a:prstGeom>
        </p:spPr>
      </p:pic>
      <p:cxnSp>
        <p:nvCxnSpPr>
          <p:cNvPr id="4098" name="AutoShape 2"/>
          <p:cNvCxnSpPr>
            <a:cxnSpLocks noChangeShapeType="1"/>
          </p:cNvCxnSpPr>
          <p:nvPr/>
        </p:nvCxnSpPr>
        <p:spPr bwMode="auto">
          <a:xfrm flipV="1">
            <a:off x="3200400" y="3365446"/>
            <a:ext cx="3048000" cy="717576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14400" y="3975045"/>
            <a:ext cx="2286000" cy="21595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457200" y="5192022"/>
            <a:ext cx="7442200" cy="60304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Accelerometer sensor and device orientation sensors are used to determine “Movement” and “Direction” of a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140143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1981200" cy="563562"/>
          </a:xfrm>
        </p:spPr>
        <p:txBody>
          <a:bodyPr/>
          <a:lstStyle/>
          <a:p>
            <a:r>
              <a:rPr lang="en-US" dirty="0" smtClean="0"/>
              <a:t>Conclusion: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295400"/>
            <a:ext cx="8203096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Available Wi-Fi infrastructure can be used to develop an indoor navigation syste</a:t>
            </a:r>
            <a:r>
              <a:rPr lang="en-US" sz="1600" kern="0" dirty="0">
                <a:solidFill>
                  <a:schemeClr val="bg1"/>
                </a:solidFill>
                <a:latin typeface="Helvetica Neue Light"/>
              </a:rPr>
              <a:t>m</a:t>
            </a:r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8086" y="1828111"/>
            <a:ext cx="8203096" cy="61028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Wi-Fi Access Points (APs) can be used for indoor positioning rather using GPS satellites providing weak signals at indoor environment.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49663"/>
            <a:ext cx="8203096" cy="48736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u="sng" kern="0" dirty="0" smtClean="0">
                <a:solidFill>
                  <a:srgbClr val="FFFF00"/>
                </a:solidFill>
                <a:latin typeface="Helvetica Neue Light"/>
              </a:rPr>
              <a:t>Problems found during position estimation: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4571038"/>
            <a:ext cx="8203096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Due to the signal strength fluctuation: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53094" y="4912530"/>
            <a:ext cx="5383696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Same position have different signal strength value.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853094" y="5323003"/>
            <a:ext cx="5917096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Different position may have same signal strength value.</a:t>
            </a:r>
          </a:p>
        </p:txBody>
      </p:sp>
      <p:pic>
        <p:nvPicPr>
          <p:cNvPr id="9" name="Picture 4" descr="los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33" y="2377231"/>
            <a:ext cx="2443162" cy="191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68086" y="2508705"/>
            <a:ext cx="8203096" cy="61028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Helps any person with android mobile device to navigate </a:t>
            </a:r>
          </a:p>
          <a:p>
            <a:pPr marL="0" indent="0">
              <a:buNone/>
            </a:pPr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      inside large and huge indoor environment.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447846" y="3377171"/>
            <a:ext cx="2295354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Future Work: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7341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486400"/>
            <a:ext cx="2959100" cy="457200"/>
          </a:xfrm>
        </p:spPr>
        <p:txBody>
          <a:bodyPr/>
          <a:lstStyle/>
          <a:p>
            <a:pPr algn="ctr"/>
            <a:r>
              <a:rPr lang="en-US" sz="1200" dirty="0" smtClean="0">
                <a:latin typeface="Helvetica Neue Light"/>
              </a:rPr>
              <a:t>Different position with same signal strength.</a:t>
            </a:r>
            <a:endParaRPr lang="en-US" sz="1800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19200"/>
            <a:ext cx="2743200" cy="4068762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600" y="1981200"/>
            <a:ext cx="22098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609600"/>
            <a:ext cx="25908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Future Work (2):</a:t>
            </a:r>
            <a:endParaRPr lang="en-US" kern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73162"/>
            <a:ext cx="2456597" cy="41148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4244548" y="5486400"/>
            <a:ext cx="295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1200" kern="0" dirty="0" smtClean="0">
                <a:latin typeface="Helvetica Neue Light"/>
              </a:rPr>
              <a:t>Same position with different signal strength.</a:t>
            </a:r>
            <a:endParaRPr lang="en-US" sz="1800" kern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4572000" y="4800600"/>
            <a:ext cx="2209800" cy="3810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88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7114"/>
            <a:ext cx="1868714" cy="563562"/>
          </a:xfrm>
        </p:spPr>
        <p:txBody>
          <a:bodyPr/>
          <a:lstStyle/>
          <a:p>
            <a:r>
              <a:rPr lang="en-US" sz="1600" dirty="0" smtClean="0"/>
              <a:t>References:</a:t>
            </a:r>
            <a:endParaRPr lang="en-US" sz="16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84629" y="914400"/>
            <a:ext cx="8534400" cy="5380038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Aebi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, F., 2012. Implementation of an Autonomous Indoor Navigation System on Android, Switzerland: Software Engineering Group Department of Informatics University of Fribourg.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Android, 2014. Android Developer Tools.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http://developer.android.com/tools/help/adt.html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[Accessed 25 Oct 2014].</a:t>
            </a:r>
          </a:p>
          <a:p>
            <a:pPr marL="0" indent="0">
              <a:buNone/>
            </a:pP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Babu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, S., 2014. Robots can now locate objects with RFID tags.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http://techliveinfo.com/robots-can-now-locate-objects-rfid-tags/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Baruch, M., 2011. Indoor localization by </a:t>
            </a: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WiFi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. Issue IEEE International Conference, pp. 449-452.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Beal, V., 2014. </a:t>
            </a: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Wifi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http://www.webopedia.com/TERM/W/Wi_Fi.html</a:t>
            </a:r>
          </a:p>
          <a:p>
            <a:pPr marL="0" indent="0">
              <a:buNone/>
            </a:pP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Burhum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, R., Sep 14, 2012. </a:t>
            </a: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GeoMeetup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 - </a:t>
            </a: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WiFiSLAM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 - Modern Innovations in Indoor Positioning (Joseph Huang).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http://www.youtube.com/watch?v=OGdvjvla1Tc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[Accessed 31 March 2014].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Choudhury, A., 2011 Dec 15. Prototyping Model.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http://www.sdlc.ws/prototyping-model/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[Accessed 18 Oct 2014].</a:t>
            </a:r>
          </a:p>
          <a:p>
            <a:pPr marL="0" indent="0">
              <a:buNone/>
            </a:pP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Encyclopædia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 Britannica, Inc. , 2014 Feb 2014. GPS.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http://www.britannica.com/EBchecked/topic/235395/GPS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[Accessed 15 Oct 2014].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Francis, J. W., 2011. A quick tutorial on coding Android's accelerometer.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http://www.techrepublic.com/blog/software-engineer/a-quick-tutorial-on-coding-androids-accelerometer/</a:t>
            </a:r>
          </a:p>
          <a:p>
            <a:pPr marL="0" indent="0">
              <a:buNone/>
            </a:pP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Janalta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 interactive </a:t>
            </a:r>
            <a:r>
              <a:rPr lang="en-US" sz="1200" kern="0" dirty="0" err="1">
                <a:solidFill>
                  <a:schemeClr val="bg1"/>
                </a:solidFill>
                <a:latin typeface="Helvetica Neue Light"/>
              </a:rPr>
              <a:t>Inc</a:t>
            </a: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, 2010-2014. Android SDK. [Online] 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Available at: http://www.techopedia.com/definition/4220/android-sdk</a:t>
            </a:r>
          </a:p>
          <a:p>
            <a:pPr marL="0" indent="0">
              <a:buNone/>
            </a:pPr>
            <a:r>
              <a:rPr lang="en-US" sz="1200" kern="0" dirty="0">
                <a:solidFill>
                  <a:schemeClr val="bg1"/>
                </a:solidFill>
                <a:latin typeface="Helvetica Neue Light"/>
              </a:rPr>
              <a:t>[Accessed 18 Oct 2014].</a:t>
            </a:r>
          </a:p>
        </p:txBody>
      </p:sp>
    </p:spTree>
    <p:extLst>
      <p:ext uri="{BB962C8B-B14F-4D97-AF65-F5344CB8AC3E}">
        <p14:creationId xmlns:p14="http://schemas.microsoft.com/office/powerpoint/2010/main" val="251951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1828800" cy="563562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114800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 Domain</a:t>
            </a:r>
          </a:p>
          <a:p>
            <a:r>
              <a:rPr lang="en-US" dirty="0" smtClean="0"/>
              <a:t>Aims and Objective</a:t>
            </a:r>
          </a:p>
          <a:p>
            <a:r>
              <a:rPr lang="en-US" dirty="0" smtClean="0"/>
              <a:t>System Architecture</a:t>
            </a:r>
          </a:p>
          <a:p>
            <a:r>
              <a:rPr lang="en-US" dirty="0" smtClean="0"/>
              <a:t>Testing and Results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85800"/>
            <a:ext cx="7543800" cy="563562"/>
          </a:xfrm>
        </p:spPr>
        <p:txBody>
          <a:bodyPr/>
          <a:lstStyle/>
          <a:p>
            <a:r>
              <a:rPr lang="en-US" dirty="0" smtClean="0"/>
              <a:t>Introduction: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399"/>
            <a:ext cx="8527143" cy="4572001"/>
          </a:xfrm>
        </p:spPr>
        <p:txBody>
          <a:bodyPr/>
          <a:lstStyle/>
          <a:p>
            <a:r>
              <a:rPr lang="en-US" sz="1600" dirty="0" smtClean="0"/>
              <a:t>An indoor navigation system developed for Islington College to find the position of person with android mobile device inside the premises.</a:t>
            </a:r>
          </a:p>
          <a:p>
            <a:endParaRPr lang="en-US" sz="1600" dirty="0" smtClean="0"/>
          </a:p>
          <a:p>
            <a:r>
              <a:rPr lang="en-US" sz="1600" dirty="0" smtClean="0"/>
              <a:t>Using just Wi-Fi Access Points and with Wi-Fi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Received Signal Strength Identifier Fingerprinting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(</a:t>
            </a:r>
            <a:r>
              <a:rPr lang="en-US" sz="1600" smtClean="0"/>
              <a:t>RSSI) </a:t>
            </a:r>
            <a:r>
              <a:rPr lang="en-US" sz="1600" dirty="0" smtClean="0"/>
              <a:t>technique.</a:t>
            </a:r>
          </a:p>
          <a:p>
            <a:endParaRPr lang="en-US" sz="1600" dirty="0"/>
          </a:p>
          <a:p>
            <a:r>
              <a:rPr lang="en-US" sz="1600" dirty="0" smtClean="0"/>
              <a:t>No use of GPS (Global Positioning System)</a:t>
            </a:r>
          </a:p>
          <a:p>
            <a:endParaRPr lang="en-US" sz="1600" dirty="0"/>
          </a:p>
          <a:p>
            <a:r>
              <a:rPr lang="en-US" sz="1600" dirty="0" smtClean="0"/>
              <a:t>RSSI fingerprint which is saved in a file is used to 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 smtClean="0"/>
              <a:t>     determine the position of the mobile user.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30382">
            <a:off x="7012323" y="3507124"/>
            <a:ext cx="175058" cy="175058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730543"/>
            <a:ext cx="2438400" cy="3728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81000" y="762000"/>
            <a:ext cx="7543800" cy="563562"/>
          </a:xfrm>
        </p:spPr>
        <p:txBody>
          <a:bodyPr/>
          <a:lstStyle/>
          <a:p>
            <a:r>
              <a:rPr lang="en-US" dirty="0" smtClean="0"/>
              <a:t>Problem Domain: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04191" y="1342127"/>
            <a:ext cx="82296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Previous navigation systems are focused on outdoors.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7443" y="1752600"/>
            <a:ext cx="82296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GPS is not suitable for indoor positioning.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81000" y="3047102"/>
            <a:ext cx="60198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Indoor positioning systems used expensive sensor </a:t>
            </a:r>
          </a:p>
          <a:p>
            <a:pPr marL="0" indent="0">
              <a:buNone/>
            </a:pPr>
            <a:r>
              <a:rPr lang="en-US" sz="1600" kern="0" dirty="0">
                <a:solidFill>
                  <a:schemeClr val="bg1"/>
                </a:solidFill>
                <a:latin typeface="Helvetica Neue Light"/>
              </a:rPr>
              <a:t> </a:t>
            </a:r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     network.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743200" y="4114800"/>
            <a:ext cx="64770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Access Points used for Wireless LAN can be used for positioning.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17443" y="2233852"/>
            <a:ext cx="5430907" cy="63997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GPS requires unobstructed view of the sky and does</a:t>
            </a:r>
          </a:p>
          <a:p>
            <a:pPr marL="0" indent="0">
              <a:buNone/>
            </a:pPr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       not work indoors.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0" y="1752600"/>
            <a:ext cx="2571750" cy="1704975"/>
          </a:xfrm>
          <a:prstGeom prst="rect">
            <a:avLst/>
          </a:prstGeom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048500" y="3457575"/>
            <a:ext cx="1752600" cy="37893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kern="0" dirty="0" smtClean="0">
                <a:solidFill>
                  <a:schemeClr val="bg1"/>
                </a:solidFill>
                <a:latin typeface="Helvetica Neue Light"/>
              </a:rPr>
              <a:t>Source: slideshare.net.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792634"/>
            <a:ext cx="2133600" cy="26198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and Objective:</a:t>
            </a:r>
            <a:endParaRPr lang="en-US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325562"/>
            <a:ext cx="57150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Design and develop a system to locate users indoors.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7261" y="1902376"/>
            <a:ext cx="5715000" cy="68842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Determining position by comparing real time Wi-Fi RSS signal and RSS fingerprint file.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24070" y="3222406"/>
            <a:ext cx="8203096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Can be used in Museums. Shopping mall, Airports and campuses.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403358" y="3760015"/>
            <a:ext cx="2363788" cy="1802585"/>
            <a:chOff x="3505200" y="3962400"/>
            <a:chExt cx="2363788" cy="2160782"/>
          </a:xfrm>
        </p:grpSpPr>
        <p:pic>
          <p:nvPicPr>
            <p:cNvPr id="7" name="Picture 13" descr="mall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5200" y="3962400"/>
              <a:ext cx="2363788" cy="167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3733800" y="5791140"/>
              <a:ext cx="1752600" cy="332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6600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6600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6600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200" b="1" dirty="0" smtClean="0">
                  <a:solidFill>
                    <a:schemeClr val="bg1"/>
                  </a:solidFill>
                  <a:latin typeface="Helvetica Neue Light"/>
                </a:rPr>
                <a:t>Shopping Mall</a:t>
              </a:r>
              <a:endParaRPr lang="en-US" altLang="zh-CN" sz="1200" b="1" dirty="0">
                <a:solidFill>
                  <a:schemeClr val="bg1"/>
                </a:solidFill>
                <a:latin typeface="Helvetica Neue Light"/>
              </a:endParaRPr>
            </a:p>
          </p:txBody>
        </p:sp>
      </p:grp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200361" y="3760013"/>
            <a:ext cx="2286000" cy="1770837"/>
            <a:chOff x="6172200" y="4000500"/>
            <a:chExt cx="2286000" cy="2122697"/>
          </a:xfrm>
        </p:grpSpPr>
        <p:pic>
          <p:nvPicPr>
            <p:cNvPr id="10" name="Picture 12" descr="airport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4000500"/>
              <a:ext cx="228600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17"/>
            <p:cNvSpPr txBox="1">
              <a:spLocks noChangeArrowheads="1"/>
            </p:cNvSpPr>
            <p:nvPr/>
          </p:nvSpPr>
          <p:spPr bwMode="auto">
            <a:xfrm>
              <a:off x="6400800" y="5791159"/>
              <a:ext cx="1752600" cy="332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rgbClr val="006600"/>
                </a:buClr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006600"/>
                </a:buClr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6600"/>
                </a:buClr>
                <a:buFont typeface="Wingdings" panose="05000000000000000000" pitchFamily="2" charset="2"/>
                <a:buChar char="Ø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200" b="1" dirty="0">
                  <a:solidFill>
                    <a:schemeClr val="bg1"/>
                  </a:solidFill>
                  <a:latin typeface="Helvetica Neue Light"/>
                </a:rPr>
                <a:t>Airport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1" y="3765498"/>
            <a:ext cx="2286000" cy="1361249"/>
          </a:xfrm>
          <a:prstGeom prst="rect">
            <a:avLst/>
          </a:prstGeom>
        </p:spPr>
      </p:pic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067231" y="5254540"/>
            <a:ext cx="17526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200" b="1" dirty="0" smtClean="0">
                <a:solidFill>
                  <a:schemeClr val="bg1"/>
                </a:solidFill>
                <a:latin typeface="Helvetica Neue Light"/>
              </a:rPr>
              <a:t>Museums</a:t>
            </a:r>
            <a:endParaRPr lang="en-US" altLang="zh-CN" sz="1200" b="1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447261" y="2788296"/>
            <a:ext cx="8203096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 smtClean="0">
                <a:solidFill>
                  <a:schemeClr val="bg1"/>
                </a:solidFill>
                <a:latin typeface="Helvetica Neue Light"/>
              </a:rPr>
              <a:t>Help user to navigate inside large and complex indoor environment.</a:t>
            </a:r>
          </a:p>
        </p:txBody>
      </p:sp>
    </p:spTree>
    <p:extLst>
      <p:ext uri="{BB962C8B-B14F-4D97-AF65-F5344CB8AC3E}">
        <p14:creationId xmlns:p14="http://schemas.microsoft.com/office/powerpoint/2010/main" val="91444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543800" cy="457200"/>
          </a:xfrm>
        </p:spPr>
        <p:txBody>
          <a:bodyPr/>
          <a:lstStyle/>
          <a:p>
            <a:r>
              <a:rPr lang="en-US" dirty="0" smtClean="0"/>
              <a:t>System Architecture: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1020762"/>
            <a:ext cx="9144000" cy="51974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14140" y="1020762"/>
            <a:ext cx="9964226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371600" y="971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023936"/>
            <a:ext cx="6400800" cy="51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242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533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System Architecture (2):</a:t>
            </a:r>
            <a:endParaRPr lang="en-US" kern="0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681037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Freeform 7"/>
          <p:cNvSpPr>
            <a:spLocks/>
          </p:cNvSpPr>
          <p:nvPr/>
        </p:nvSpPr>
        <p:spPr bwMode="auto">
          <a:xfrm>
            <a:off x="514350" y="2333625"/>
            <a:ext cx="898525" cy="1588"/>
          </a:xfrm>
          <a:custGeom>
            <a:avLst/>
            <a:gdLst>
              <a:gd name="T0" fmla="*/ 0 w 2496"/>
              <a:gd name="T1" fmla="*/ 0 h 1"/>
              <a:gd name="T2" fmla="*/ 2495 w 24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96" h="1">
                <a:moveTo>
                  <a:pt x="0" y="0"/>
                </a:moveTo>
                <a:lnTo>
                  <a:pt x="2495" y="0"/>
                </a:lnTo>
              </a:path>
            </a:pathLst>
          </a:custGeom>
          <a:noFill/>
          <a:ln w="91440">
            <a:solidFill>
              <a:srgbClr val="FFA1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92125" y="1979613"/>
            <a:ext cx="8223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15303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19875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24447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29019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79000"/>
              </a:lnSpc>
            </a:pPr>
            <a:r>
              <a:rPr lang="en-GB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Phase</a:t>
            </a:r>
            <a:r>
              <a:rPr lang="en-GB" sz="1400" b="1" dirty="0">
                <a:latin typeface="Trebuchet MS" panose="020B0603020202020204" pitchFamily="34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514350" y="4546600"/>
            <a:ext cx="898525" cy="1587"/>
          </a:xfrm>
          <a:custGeom>
            <a:avLst/>
            <a:gdLst>
              <a:gd name="T0" fmla="*/ 0 w 2496"/>
              <a:gd name="T1" fmla="*/ 0 h 1"/>
              <a:gd name="T2" fmla="*/ 2495 w 2496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496" h="1">
                <a:moveTo>
                  <a:pt x="0" y="0"/>
                </a:moveTo>
                <a:lnTo>
                  <a:pt x="2495" y="0"/>
                </a:lnTo>
              </a:path>
            </a:pathLst>
          </a:custGeom>
          <a:noFill/>
          <a:ln w="91440">
            <a:solidFill>
              <a:srgbClr val="FFA1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92125" y="4191000"/>
            <a:ext cx="822325" cy="312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15303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19875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24447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29019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79000"/>
              </a:lnSpc>
            </a:pPr>
            <a:r>
              <a:rPr lang="en-GB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Phase 2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90525" y="2516981"/>
            <a:ext cx="868363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15303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19875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24447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29019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79000"/>
              </a:lnSpc>
            </a:pPr>
            <a:r>
              <a:rPr lang="en-GB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Training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90525" y="4713288"/>
            <a:ext cx="923925" cy="31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15303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19875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24447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2901950" indent="-212725" defTabSz="457200" fontAlgn="base" hangingPunct="0">
              <a:lnSpc>
                <a:spcPct val="71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>
              <a:lnSpc>
                <a:spcPct val="79000"/>
              </a:lnSpc>
            </a:pPr>
            <a:r>
              <a:rPr lang="en-GB" sz="1400" b="1" dirty="0">
                <a:solidFill>
                  <a:schemeClr val="bg1"/>
                </a:solidFill>
                <a:latin typeface="Trebuchet MS" panose="020B0603020202020204" pitchFamily="34" charset="0"/>
              </a:rPr>
              <a:t>Matching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026002"/>
            <a:ext cx="618532" cy="28793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391762"/>
            <a:ext cx="618532" cy="2879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044542"/>
            <a:ext cx="618532" cy="287938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3812380" y="2074862"/>
            <a:ext cx="912020" cy="6937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252" y="2077244"/>
            <a:ext cx="676275" cy="752475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4855834" y="2206166"/>
            <a:ext cx="838200" cy="37119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3960484" y="4294153"/>
            <a:ext cx="646043" cy="2902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6159358" y="4267200"/>
            <a:ext cx="723785" cy="250670"/>
          </a:xfrm>
          <a:prstGeom prst="rightArrow">
            <a:avLst>
              <a:gd name="adj1" fmla="val 50000"/>
              <a:gd name="adj2" fmla="val 1133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7060899">
            <a:off x="5200917" y="3503918"/>
            <a:ext cx="646043" cy="434256"/>
          </a:xfrm>
          <a:prstGeom prst="rightArrow">
            <a:avLst>
              <a:gd name="adj1" fmla="val 55334"/>
              <a:gd name="adj2" fmla="val 3336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306318" y="3543090"/>
            <a:ext cx="780281" cy="26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667000" y="4713288"/>
            <a:ext cx="381000" cy="31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81800" y="4713288"/>
            <a:ext cx="965457" cy="312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 bwMode="auto">
          <a:xfrm>
            <a:off x="2102346" y="4727263"/>
            <a:ext cx="171003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RSSI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 scanned from user.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486582" y="4650319"/>
            <a:ext cx="17654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Determined </a:t>
            </a:r>
            <a:r>
              <a:rPr lang="en-US" sz="1000" b="1" kern="0" dirty="0" smtClean="0">
                <a:solidFill>
                  <a:schemeClr val="tx2"/>
                </a:solidFill>
                <a:latin typeface="Helvetica Light"/>
                <a:ea typeface="+mj-ea"/>
                <a:cs typeface="+mj-cs"/>
              </a:rPr>
              <a:t>position of </a:t>
            </a:r>
            <a:r>
              <a:rPr kumimoji="0" lang="en-US" sz="1000" b="1" i="0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user.</a:t>
            </a:r>
            <a:endParaRPr kumimoji="0" lang="en-US" sz="10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553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 bwMode="auto">
          <a:xfrm>
            <a:off x="457200" y="533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Testing and Results:</a:t>
            </a:r>
            <a:endParaRPr lang="en-US" kern="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34203"/>
            <a:ext cx="2743200" cy="411480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434203"/>
            <a:ext cx="2743200" cy="4114800"/>
          </a:xfrm>
          <a:prstGeom prst="rect">
            <a:avLst/>
          </a:prstGeom>
        </p:spPr>
      </p:pic>
      <p:cxnSp>
        <p:nvCxnSpPr>
          <p:cNvPr id="3074" name="AutoShape 2"/>
          <p:cNvCxnSpPr>
            <a:cxnSpLocks noChangeShapeType="1"/>
          </p:cNvCxnSpPr>
          <p:nvPr/>
        </p:nvCxnSpPr>
        <p:spPr bwMode="auto">
          <a:xfrm>
            <a:off x="3124200" y="5029200"/>
            <a:ext cx="723900" cy="221802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3848100" y="5098602"/>
            <a:ext cx="20955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23730"/>
            <a:ext cx="82296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u="sng" kern="0" dirty="0" smtClean="0">
                <a:solidFill>
                  <a:schemeClr val="bg1"/>
                </a:solidFill>
                <a:latin typeface="Helvetica Neue Light"/>
              </a:rPr>
              <a:t>Fingerprint Process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2209800" y="2483298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09800" y="2142041"/>
            <a:ext cx="533400" cy="3048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62000" y="3886200"/>
            <a:ext cx="609600" cy="3810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315200" y="1752600"/>
            <a:ext cx="0" cy="14478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434203"/>
            <a:ext cx="2438400" cy="318397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>
            <a:off x="6781800" y="1752600"/>
            <a:ext cx="0" cy="694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382000" y="1759398"/>
            <a:ext cx="0" cy="3826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 bwMode="auto">
          <a:xfrm>
            <a:off x="6477000" y="2446841"/>
            <a:ext cx="83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Light"/>
                <a:ea typeface="+mj-ea"/>
                <a:cs typeface="+mj-cs"/>
              </a:rPr>
              <a:t>Signal Strength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781800" y="3200400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bg1"/>
                </a:solidFill>
                <a:latin typeface="Helvetica Light"/>
                <a:ea typeface="+mj-ea"/>
                <a:cs typeface="+mj-cs"/>
              </a:rPr>
              <a:t>X &amp; Y coordinates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7848599" y="2207567"/>
            <a:ext cx="1066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kern="0" dirty="0" smtClean="0">
                <a:solidFill>
                  <a:schemeClr val="bg1"/>
                </a:solidFill>
                <a:latin typeface="Helvetica Light"/>
                <a:ea typeface="+mj-ea"/>
                <a:cs typeface="+mj-cs"/>
              </a:rPr>
              <a:t>MAC Address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elvetica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9944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6" grpId="0" animBg="1"/>
      <p:bldP spid="17" grpId="0" animBg="1"/>
      <p:bldP spid="26" grpId="0"/>
      <p:bldP spid="29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533400"/>
            <a:ext cx="7543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 b="1" cap="none">
                <a:solidFill>
                  <a:schemeClr val="bg1"/>
                </a:solidFill>
                <a:latin typeface="Helvetica Ligh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 smtClean="0"/>
              <a:t>Testing and Results(2):</a:t>
            </a:r>
            <a:endParaRPr lang="en-US" kern="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23730"/>
            <a:ext cx="8229600" cy="41047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u="sng" kern="0" dirty="0" smtClean="0">
                <a:solidFill>
                  <a:schemeClr val="bg1"/>
                </a:solidFill>
                <a:latin typeface="Helvetica Neue Light"/>
              </a:rPr>
              <a:t>Position </a:t>
            </a:r>
            <a:r>
              <a:rPr lang="en-US" sz="1600" u="sng" kern="0" dirty="0">
                <a:solidFill>
                  <a:schemeClr val="bg1"/>
                </a:solidFill>
                <a:latin typeface="Helvetica Neue Light"/>
              </a:rPr>
              <a:t>d</a:t>
            </a:r>
            <a:r>
              <a:rPr lang="en-US" sz="1600" u="sng" kern="0" dirty="0" smtClean="0">
                <a:solidFill>
                  <a:schemeClr val="bg1"/>
                </a:solidFill>
                <a:latin typeface="Helvetica Neue Light"/>
              </a:rPr>
              <a:t>etermination process: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2286000" cy="35814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41443"/>
            <a:ext cx="2590800" cy="3581400"/>
          </a:xfrm>
          <a:prstGeom prst="rect">
            <a:avLst/>
          </a:prstGeom>
        </p:spPr>
      </p:pic>
      <p:cxnSp>
        <p:nvCxnSpPr>
          <p:cNvPr id="9" name="AutoShape 2"/>
          <p:cNvCxnSpPr>
            <a:cxnSpLocks noChangeShapeType="1"/>
            <a:endCxn id="10" idx="1"/>
          </p:cNvCxnSpPr>
          <p:nvPr/>
        </p:nvCxnSpPr>
        <p:spPr bwMode="auto">
          <a:xfrm>
            <a:off x="2819400" y="3810000"/>
            <a:ext cx="2276475" cy="76200"/>
          </a:xfrm>
          <a:prstGeom prst="straightConnector1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095875" y="3810000"/>
            <a:ext cx="1990725" cy="152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14600" y="3657600"/>
            <a:ext cx="304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09800" y="2667000"/>
            <a:ext cx="5334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0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600" b="1" i="0" u="none" strike="noStrike" kern="0" cap="none" spc="0" normalizeH="0" baseline="0" noProof="0" dirty="0" smtClean="0">
            <a:ln>
              <a:noFill/>
            </a:ln>
            <a:solidFill>
              <a:srgbClr val="BFE962"/>
            </a:solidFill>
            <a:effectLst/>
            <a:uLnTx/>
            <a:uFillTx/>
            <a:latin typeface="Helvetica Light"/>
            <a:ea typeface="+mj-ea"/>
            <a:cs typeface="+mj-cs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</TotalTime>
  <Words>672</Words>
  <Application>Microsoft Office PowerPoint</Application>
  <PresentationFormat>On-screen Show (4:3)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Gothic</vt:lpstr>
      <vt:lpstr>宋体</vt:lpstr>
      <vt:lpstr>Arial</vt:lpstr>
      <vt:lpstr>Calibri</vt:lpstr>
      <vt:lpstr>Helvetica Light</vt:lpstr>
      <vt:lpstr>Helvetica Neue Light</vt:lpstr>
      <vt:lpstr>Tahoma</vt:lpstr>
      <vt:lpstr>Trebuchet MS</vt:lpstr>
      <vt:lpstr>Default Design</vt:lpstr>
      <vt:lpstr>PowerPoint Presentation</vt:lpstr>
      <vt:lpstr>Outline:</vt:lpstr>
      <vt:lpstr>Introduction:</vt:lpstr>
      <vt:lpstr>Problem Domain:</vt:lpstr>
      <vt:lpstr>Aims and Objective:</vt:lpstr>
      <vt:lpstr>System Architecture:</vt:lpstr>
      <vt:lpstr>PowerPoint Presentation</vt:lpstr>
      <vt:lpstr>PowerPoint Presentation</vt:lpstr>
      <vt:lpstr>PowerPoint Presentation</vt:lpstr>
      <vt:lpstr>PowerPoint Presentation</vt:lpstr>
      <vt:lpstr>Conclusion:</vt:lpstr>
      <vt:lpstr>Different position with same signal strength.</vt:lpstr>
      <vt:lpstr>References: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SHADOW-JEET</dc:creator>
  <cp:keywords/>
  <dc:description/>
  <cp:lastModifiedBy>Abhijeet Sapkota</cp:lastModifiedBy>
  <cp:revision>261</cp:revision>
  <dcterms:created xsi:type="dcterms:W3CDTF">2013-09-06T22:43:33Z</dcterms:created>
  <dcterms:modified xsi:type="dcterms:W3CDTF">2015-09-25T05:30:43Z</dcterms:modified>
  <cp:category/>
</cp:coreProperties>
</file>