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n1RVr3FiPCb6MaEvoZULnWTWO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b0b059c90_0_2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7b0b059c90_0_2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b0b059c90_0_3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7b0b059c90_0_3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619273233_0_3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d619273233_0_3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7b0b059c90_0_4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7b0b059c90_0_4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b0b059c90_0_7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7b0b059c90_0_7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b0b059c90_0_10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7b0b059c90_0_10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b0b059c90_0_126: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7b0b059c90_0_126: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b0b059c90_0_14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7b0b059c90_0_14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b0b059c90_0_17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7b0b059c90_0_17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b0b059c90_0_19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7b0b059c90_0_19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b0b059c90_0_21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7b0b059c90_0_21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0b059c90_0_16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7b0b059c90_0_16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619273233_0_4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d619273233_0_4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619273233_0_6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d619273233_0_6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619273233_0_77: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d619273233_0_7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b0b059c90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7b0b059c90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9"/>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2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20"/>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0"/>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0"/>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2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1"/>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1"/>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21"/>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1"/>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1"/>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2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 type="subTitle"/>
          </p:nvPr>
        </p:nvSpPr>
        <p:spPr>
          <a:xfrm>
            <a:off x="838080" y="1825560"/>
            <a:ext cx="10515240" cy="435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2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2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24"/>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5"/>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26"/>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2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7"/>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7"/>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2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8"/>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8"/>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29"/>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9"/>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9"/>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30"/>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 type="body"/>
          </p:nvPr>
        </p:nvSpPr>
        <p:spPr>
          <a:xfrm>
            <a:off x="838080" y="182556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30"/>
          <p:cNvSpPr txBox="1"/>
          <p:nvPr>
            <p:ph idx="2"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31"/>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1"/>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31"/>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31"/>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31"/>
          <p:cNvSpPr txBox="1"/>
          <p:nvPr>
            <p:ph idx="4"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3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2"/>
          <p:cNvSpPr txBox="1"/>
          <p:nvPr>
            <p:ph idx="1" type="body"/>
          </p:nvPr>
        </p:nvSpPr>
        <p:spPr>
          <a:xfrm>
            <a:off x="83808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32"/>
          <p:cNvSpPr txBox="1"/>
          <p:nvPr>
            <p:ph idx="2" type="body"/>
          </p:nvPr>
        </p:nvSpPr>
        <p:spPr>
          <a:xfrm>
            <a:off x="439344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2"/>
          <p:cNvSpPr txBox="1"/>
          <p:nvPr>
            <p:ph idx="3" type="body"/>
          </p:nvPr>
        </p:nvSpPr>
        <p:spPr>
          <a:xfrm>
            <a:off x="7949160" y="182556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2"/>
          <p:cNvSpPr txBox="1"/>
          <p:nvPr>
            <p:ph idx="4" type="body"/>
          </p:nvPr>
        </p:nvSpPr>
        <p:spPr>
          <a:xfrm>
            <a:off x="83808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32"/>
          <p:cNvSpPr txBox="1"/>
          <p:nvPr>
            <p:ph idx="5" type="body"/>
          </p:nvPr>
        </p:nvSpPr>
        <p:spPr>
          <a:xfrm>
            <a:off x="439344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32"/>
          <p:cNvSpPr txBox="1"/>
          <p:nvPr>
            <p:ph idx="6" type="body"/>
          </p:nvPr>
        </p:nvSpPr>
        <p:spPr>
          <a:xfrm>
            <a:off x="7949160" y="4098240"/>
            <a:ext cx="338580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2"/>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 type="body"/>
          </p:nvPr>
        </p:nvSpPr>
        <p:spPr>
          <a:xfrm>
            <a:off x="838080" y="1825560"/>
            <a:ext cx="1051524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13"/>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13"/>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4"/>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15"/>
          <p:cNvSpPr txBox="1"/>
          <p:nvPr>
            <p:ph idx="1" type="subTitle"/>
          </p:nvPr>
        </p:nvSpPr>
        <p:spPr>
          <a:xfrm>
            <a:off x="838080" y="365040"/>
            <a:ext cx="10515240" cy="6144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16"/>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6"/>
          <p:cNvSpPr txBox="1"/>
          <p:nvPr>
            <p:ph idx="2" type="body"/>
          </p:nvPr>
        </p:nvSpPr>
        <p:spPr>
          <a:xfrm>
            <a:off x="622620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6"/>
          <p:cNvSpPr txBox="1"/>
          <p:nvPr>
            <p:ph idx="3" type="body"/>
          </p:nvPr>
        </p:nvSpPr>
        <p:spPr>
          <a:xfrm>
            <a:off x="83808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17"/>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 type="body"/>
          </p:nvPr>
        </p:nvSpPr>
        <p:spPr>
          <a:xfrm>
            <a:off x="838080" y="1825560"/>
            <a:ext cx="5131080" cy="4350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17"/>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7"/>
          <p:cNvSpPr txBox="1"/>
          <p:nvPr>
            <p:ph idx="3" type="body"/>
          </p:nvPr>
        </p:nvSpPr>
        <p:spPr>
          <a:xfrm>
            <a:off x="6226200" y="409824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8"/>
          <p:cNvSpPr txBox="1"/>
          <p:nvPr>
            <p:ph type="title"/>
          </p:nvPr>
        </p:nvSpPr>
        <p:spPr>
          <a:xfrm>
            <a:off x="838080" y="365040"/>
            <a:ext cx="10515240" cy="1325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 type="body"/>
          </p:nvPr>
        </p:nvSpPr>
        <p:spPr>
          <a:xfrm>
            <a:off x="83808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8"/>
          <p:cNvSpPr txBox="1"/>
          <p:nvPr>
            <p:ph idx="2" type="body"/>
          </p:nvPr>
        </p:nvSpPr>
        <p:spPr>
          <a:xfrm>
            <a:off x="6226200" y="1825560"/>
            <a:ext cx="513108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8"/>
          <p:cNvSpPr txBox="1"/>
          <p:nvPr>
            <p:ph idx="3" type="body"/>
          </p:nvPr>
        </p:nvSpPr>
        <p:spPr>
          <a:xfrm>
            <a:off x="838080" y="4098240"/>
            <a:ext cx="10515240" cy="20750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1523880" y="1122480"/>
            <a:ext cx="9143640" cy="23871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7"/>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7"/>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7"/>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0" name="Google Shape;10;p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9"/>
          <p:cNvSpPr txBox="1"/>
          <p:nvPr>
            <p:ph type="title"/>
          </p:nvPr>
        </p:nvSpPr>
        <p:spPr>
          <a:xfrm>
            <a:off x="838080" y="365040"/>
            <a:ext cx="10515240" cy="13251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9"/>
          <p:cNvSpPr txBox="1"/>
          <p:nvPr>
            <p:ph idx="1" type="body"/>
          </p:nvPr>
        </p:nvSpPr>
        <p:spPr>
          <a:xfrm>
            <a:off x="838080" y="1825560"/>
            <a:ext cx="10515240" cy="43509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2" name="Google Shape;62;p9"/>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9"/>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9"/>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rthur.redfern@utdalla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arxiv.org/abs/2102.07601"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arxiv.org/abs/2102.07601" TargetMode="External"/><Relationship Id="rId4" Type="http://schemas.openxmlformats.org/officeDocument/2006/relationships/image" Target="../media/image2.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arxiv.org/abs/2102.0918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arxiv.org/abs/2102.09185"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arxiv.org/abs/2102.12369" TargetMode="Externa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arxiv.org/abs/2102.12369"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0" Type="http://schemas.openxmlformats.org/officeDocument/2006/relationships/hyperlink" Target="https://arxiv.org/abs/2102.12369" TargetMode="External"/><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hyperlink" Target="https://dl.acm.org/doi/10.1145/1401890.1401944" TargetMode="External"/><Relationship Id="rId4" Type="http://schemas.openxmlformats.org/officeDocument/2006/relationships/hyperlink" Target="https://arxiv.org/abs/2011.02260" TargetMode="External"/><Relationship Id="rId9" Type="http://schemas.openxmlformats.org/officeDocument/2006/relationships/hyperlink" Target="https://arxiv.org/abs/2102.09185" TargetMode="External"/><Relationship Id="rId5" Type="http://schemas.openxmlformats.org/officeDocument/2006/relationships/hyperlink" Target="https://arxiv.org/abs/1708.05031" TargetMode="External"/><Relationship Id="rId6" Type="http://schemas.openxmlformats.org/officeDocument/2006/relationships/hyperlink" Target="https://arxiv.org/abs/1904.06690" TargetMode="External"/><Relationship Id="rId7" Type="http://schemas.openxmlformats.org/officeDocument/2006/relationships/hyperlink" Target="https://arxiv.org/abs/2002.02126" TargetMode="External"/><Relationship Id="rId8" Type="http://schemas.openxmlformats.org/officeDocument/2006/relationships/hyperlink" Target="https://arxiv.org/abs/2102.076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arxiv.org/abs/2102.09185"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arxiv.org/abs/1708.05031" TargetMode="External"/><Relationship Id="rId4" Type="http://schemas.openxmlformats.org/officeDocument/2006/relationships/hyperlink" Target="https://miro.medium.com/max/988/1*tiF4e4Y-wVH732_6TbJVmQ.png" TargetMode="External"/><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nvSpPr>
        <p:spPr>
          <a:xfrm>
            <a:off x="551100" y="1122475"/>
            <a:ext cx="11083200" cy="1778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None/>
            </a:pPr>
            <a:r>
              <a:rPr b="0" i="0" lang="en-US" sz="6000" u="none" cap="none" strike="noStrike">
                <a:solidFill>
                  <a:srgbClr val="000000"/>
                </a:solidFill>
                <a:latin typeface="Calibri"/>
                <a:ea typeface="Calibri"/>
                <a:cs typeface="Calibri"/>
                <a:sym typeface="Calibri"/>
              </a:rPr>
              <a:t>Road to Recommendation System</a:t>
            </a:r>
            <a:endParaRPr b="0" i="0" sz="6000" u="none" cap="none" strike="noStrike">
              <a:solidFill>
                <a:srgbClr val="000000"/>
              </a:solidFill>
              <a:latin typeface="Calibri"/>
              <a:ea typeface="Calibri"/>
              <a:cs typeface="Calibri"/>
              <a:sym typeface="Calibri"/>
            </a:endParaRPr>
          </a:p>
        </p:txBody>
      </p:sp>
      <p:sp>
        <p:nvSpPr>
          <p:cNvPr id="118" name="Google Shape;118;p1"/>
          <p:cNvSpPr txBox="1"/>
          <p:nvPr/>
        </p:nvSpPr>
        <p:spPr>
          <a:xfrm>
            <a:off x="1523880" y="3602160"/>
            <a:ext cx="9143640" cy="16552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0" i="0" lang="en-US" sz="2400" u="none" cap="none" strike="noStrike">
                <a:solidFill>
                  <a:srgbClr val="000000"/>
                </a:solidFill>
                <a:latin typeface="Calibri"/>
                <a:ea typeface="Calibri"/>
                <a:cs typeface="Calibri"/>
                <a:sym typeface="Calibri"/>
              </a:rPr>
              <a:t>An-Yu Liu</a:t>
            </a:r>
            <a:br>
              <a:rPr b="0" i="0" lang="en-US" sz="1800" u="none" cap="none" strike="noStrike"/>
            </a:br>
            <a:r>
              <a:rPr lang="en-US" sz="2400" u="none">
                <a:latin typeface="Calibri"/>
                <a:ea typeface="Calibri"/>
                <a:cs typeface="Calibri"/>
                <a:sym typeface="Calibri"/>
              </a:rPr>
              <a:t>axl180015</a:t>
            </a:r>
            <a:r>
              <a:rPr b="0" i="0" lang="en-US" sz="2400" u="sng" cap="none" strike="noStrike">
                <a:solidFill>
                  <a:srgbClr val="0563C1"/>
                </a:solidFill>
                <a:latin typeface="Calibri"/>
                <a:ea typeface="Calibri"/>
                <a:cs typeface="Calibri"/>
                <a:sym typeface="Calibri"/>
                <a:hlinkClick r:id="rId3">
                  <a:extLst>
                    <a:ext uri="{A12FA001-AC4F-418D-AE19-62706E023703}">
                      <ahyp:hlinkClr val="tx"/>
                    </a:ext>
                  </a:extLst>
                </a:hlinkClick>
              </a:rPr>
              <a:t>@utdallas.edu</a:t>
            </a:r>
            <a:endParaRPr b="0" i="0" sz="2400" u="none" cap="none" strike="noStrike">
              <a:latin typeface="Arial"/>
              <a:ea typeface="Arial"/>
              <a:cs typeface="Arial"/>
              <a:sym typeface="Arial"/>
            </a:endParaRPr>
          </a:p>
        </p:txBody>
      </p:sp>
      <p:sp>
        <p:nvSpPr>
          <p:cNvPr id="119" name="Google Shape;119;p1"/>
          <p:cNvSpPr txBox="1"/>
          <p:nvPr/>
        </p:nvSpPr>
        <p:spPr>
          <a:xfrm>
            <a:off x="9144000" y="631368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20" name="Google Shape;120;p1"/>
          <p:cNvSpPr/>
          <p:nvPr/>
        </p:nvSpPr>
        <p:spPr>
          <a:xfrm>
            <a:off x="5486400" y="69120"/>
            <a:ext cx="6400440" cy="27288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7b0b059c90_0_21"/>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BERT4Rec</a:t>
            </a:r>
            <a:endParaRPr b="0" i="0" sz="4800" u="none" cap="none" strike="noStrike">
              <a:solidFill>
                <a:srgbClr val="000000"/>
              </a:solidFill>
              <a:latin typeface="Calibri"/>
              <a:ea typeface="Calibri"/>
              <a:cs typeface="Calibri"/>
              <a:sym typeface="Calibri"/>
            </a:endParaRPr>
          </a:p>
        </p:txBody>
      </p:sp>
      <p:sp>
        <p:nvSpPr>
          <p:cNvPr id="206" name="Google Shape;206;g7b0b059c90_0_21"/>
          <p:cNvSpPr txBox="1"/>
          <p:nvPr/>
        </p:nvSpPr>
        <p:spPr>
          <a:xfrm>
            <a:off x="318400" y="1563550"/>
            <a:ext cx="6090600" cy="47523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Accuracy is one step ahead of Neural Collaborative Filtering.</a:t>
            </a:r>
            <a:endParaRPr sz="2400">
              <a:latin typeface="Calibri"/>
              <a:ea typeface="Calibri"/>
              <a:cs typeface="Calibri"/>
              <a:sym typeface="Calibri"/>
            </a:endParaRPr>
          </a:p>
          <a:p>
            <a:pPr indent="0" lvl="0" marL="914400" marR="0" rtl="0" algn="l">
              <a:lnSpc>
                <a:spcPct val="90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different from NLP BERT:</a:t>
            </a:r>
            <a:endParaRPr sz="2400">
              <a:latin typeface="Calibri"/>
              <a:ea typeface="Calibri"/>
              <a:cs typeface="Calibri"/>
              <a:sym typeface="Calibri"/>
            </a:endParaRPr>
          </a:p>
          <a:p>
            <a:pPr indent="-381000" lvl="1"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The most critical difference is that BERT4Rec is an end-to-end model for sequential recommendation, while BERT is a pre-training model for sentence representation.</a:t>
            </a:r>
            <a:endParaRPr sz="2400">
              <a:latin typeface="Calibri"/>
              <a:ea typeface="Calibri"/>
              <a:cs typeface="Calibri"/>
              <a:sym typeface="Calibri"/>
            </a:endParaRPr>
          </a:p>
          <a:p>
            <a:pPr indent="-381000" lvl="1"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Remove the next sentence loss and segment embeddings since BERT4Rec models a user’s historical behaviors as only one sequence in sequential recommendation task.</a:t>
            </a:r>
            <a:endParaRPr sz="2400">
              <a:latin typeface="Calibri"/>
              <a:ea typeface="Calibri"/>
              <a:cs typeface="Calibri"/>
              <a:sym typeface="Calibri"/>
            </a:endParaRPr>
          </a:p>
        </p:txBody>
      </p:sp>
      <p:sp>
        <p:nvSpPr>
          <p:cNvPr id="207" name="Google Shape;207;g7b0b059c90_0_21"/>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08" name="Google Shape;208;g7b0b059c90_0_21"/>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09" name="Google Shape;209;g7b0b059c90_0_21"/>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source:[4] BERT4Rec: sequential recommendation with bidirectional encoder representations from transformer </a:t>
            </a:r>
            <a:endParaRPr b="0" i="0" sz="1200" u="none" cap="none" strike="noStrike">
              <a:latin typeface="Arial"/>
              <a:ea typeface="Arial"/>
              <a:cs typeface="Arial"/>
              <a:sym typeface="Arial"/>
            </a:endParaRPr>
          </a:p>
        </p:txBody>
      </p:sp>
      <p:pic>
        <p:nvPicPr>
          <p:cNvPr id="210" name="Google Shape;210;g7b0b059c90_0_21"/>
          <p:cNvPicPr preferRelativeResize="0"/>
          <p:nvPr/>
        </p:nvPicPr>
        <p:blipFill>
          <a:blip r:embed="rId3">
            <a:alphaModFix/>
          </a:blip>
          <a:stretch>
            <a:fillRect/>
          </a:stretch>
        </p:blipFill>
        <p:spPr>
          <a:xfrm>
            <a:off x="6408994" y="416774"/>
            <a:ext cx="5727629" cy="6024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7b0b059c90_0_32"/>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BERT4</a:t>
            </a:r>
            <a:r>
              <a:rPr lang="en-US" sz="4800">
                <a:latin typeface="Calibri"/>
                <a:ea typeface="Calibri"/>
                <a:cs typeface="Calibri"/>
                <a:sym typeface="Calibri"/>
              </a:rPr>
              <a:t>R</a:t>
            </a:r>
            <a:r>
              <a:rPr lang="en-US" sz="4800">
                <a:latin typeface="Calibri"/>
                <a:ea typeface="Calibri"/>
                <a:cs typeface="Calibri"/>
                <a:sym typeface="Calibri"/>
              </a:rPr>
              <a:t>ec to Graph Neural Networks</a:t>
            </a:r>
            <a:endParaRPr b="0" i="0" sz="4800" u="none" cap="none" strike="noStrike">
              <a:solidFill>
                <a:srgbClr val="000000"/>
              </a:solidFill>
              <a:latin typeface="Calibri"/>
              <a:ea typeface="Calibri"/>
              <a:cs typeface="Calibri"/>
              <a:sym typeface="Calibri"/>
            </a:endParaRPr>
          </a:p>
        </p:txBody>
      </p:sp>
      <p:sp>
        <p:nvSpPr>
          <p:cNvPr id="216" name="Google Shape;216;g7b0b059c90_0_32"/>
          <p:cNvSpPr txBox="1"/>
          <p:nvPr/>
        </p:nvSpPr>
        <p:spPr>
          <a:xfrm>
            <a:off x="318400" y="1563550"/>
            <a:ext cx="6090600" cy="47523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BERT4Rec [4] leverage self-attention technique to model item interactions, which allows more flexibility to item-to-item transitions.</a:t>
            </a:r>
            <a:endParaRPr sz="2400">
              <a:latin typeface="Calibri"/>
              <a:ea typeface="Calibri"/>
              <a:cs typeface="Calibri"/>
              <a:sym typeface="Calibri"/>
            </a:endParaRPr>
          </a:p>
          <a:p>
            <a:pPr indent="0" lvl="0" marL="914400" marR="0" rtl="0" algn="l">
              <a:lnSpc>
                <a:spcPct val="90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With the emerging of GNN, utilizing GNN to capture complex transition patterns of items has become popular in sequential recommendation.</a:t>
            </a:r>
            <a:endParaRPr sz="2400">
              <a:latin typeface="Calibri"/>
              <a:ea typeface="Calibri"/>
              <a:cs typeface="Calibri"/>
              <a:sym typeface="Calibri"/>
            </a:endParaRPr>
          </a:p>
          <a:p>
            <a:pPr indent="0" lvl="0" marL="914400" marR="0" rtl="0" algn="l">
              <a:lnSpc>
                <a:spcPct val="90000"/>
              </a:lnSpc>
              <a:spcBef>
                <a:spcPts val="0"/>
              </a:spcBef>
              <a:spcAft>
                <a:spcPts val="0"/>
              </a:spcAft>
              <a:buNone/>
            </a:pPr>
            <a:r>
              <a:t/>
            </a:r>
            <a:endParaRPr sz="2400">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Graph neural network (GNN) techniques which can naturally integrate node information and topological structure have gained considerable interests.</a:t>
            </a:r>
            <a:endParaRPr sz="2400">
              <a:latin typeface="Calibri"/>
              <a:ea typeface="Calibri"/>
              <a:cs typeface="Calibri"/>
              <a:sym typeface="Calibri"/>
            </a:endParaRPr>
          </a:p>
          <a:p>
            <a:pPr indent="0" lvl="0" marL="914400" marR="0" rtl="0" algn="l">
              <a:lnSpc>
                <a:spcPct val="90000"/>
              </a:lnSpc>
              <a:spcBef>
                <a:spcPts val="0"/>
              </a:spcBef>
              <a:spcAft>
                <a:spcPts val="0"/>
              </a:spcAft>
              <a:buNone/>
            </a:pPr>
            <a:r>
              <a:t/>
            </a:r>
            <a:endParaRPr sz="2400">
              <a:latin typeface="Calibri"/>
              <a:ea typeface="Calibri"/>
              <a:cs typeface="Calibri"/>
              <a:sym typeface="Calibri"/>
            </a:endParaRPr>
          </a:p>
        </p:txBody>
      </p:sp>
      <p:sp>
        <p:nvSpPr>
          <p:cNvPr id="217" name="Google Shape;217;g7b0b059c90_0_32"/>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18" name="Google Shape;218;g7b0b059c90_0_32"/>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19" name="Google Shape;219;g7b0b059c90_0_32"/>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source:[4] BERT4Rec: sequential recommendation with bidirectional encoder representations from transformer </a:t>
            </a:r>
            <a:endParaRPr b="0" i="0" sz="1200" u="none" cap="none" strike="noStrike">
              <a:latin typeface="Arial"/>
              <a:ea typeface="Arial"/>
              <a:cs typeface="Arial"/>
              <a:sym typeface="Arial"/>
            </a:endParaRPr>
          </a:p>
        </p:txBody>
      </p:sp>
      <p:pic>
        <p:nvPicPr>
          <p:cNvPr id="220" name="Google Shape;220;g7b0b059c90_0_32"/>
          <p:cNvPicPr preferRelativeResize="0"/>
          <p:nvPr/>
        </p:nvPicPr>
        <p:blipFill>
          <a:blip r:embed="rId3">
            <a:alphaModFix/>
          </a:blip>
          <a:stretch>
            <a:fillRect/>
          </a:stretch>
        </p:blipFill>
        <p:spPr>
          <a:xfrm>
            <a:off x="6409000" y="1563549"/>
            <a:ext cx="5783000" cy="38171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
          <p:cNvSpPr txBox="1"/>
          <p:nvPr/>
        </p:nvSpPr>
        <p:spPr>
          <a:xfrm>
            <a:off x="685800" y="388080"/>
            <a:ext cx="10515240" cy="761400"/>
          </a:xfrm>
          <a:prstGeom prst="rect">
            <a:avLst/>
          </a:prstGeom>
          <a:noFill/>
          <a:ln>
            <a:noFill/>
          </a:ln>
        </p:spPr>
        <p:txBody>
          <a:bodyPr anchorCtr="0" anchor="ctr" bIns="45700" lIns="91425" spcFirstLastPara="1" rIns="91425" wrap="square" tIns="45700">
            <a:normAutofit fontScale="77500"/>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Graph Neural Networks in Recommender Systems	</a:t>
            </a:r>
            <a:endParaRPr b="0" i="0" sz="4800" u="none" cap="none" strike="noStrike">
              <a:solidFill>
                <a:srgbClr val="000000"/>
              </a:solidFill>
              <a:latin typeface="Calibri"/>
              <a:ea typeface="Calibri"/>
              <a:cs typeface="Calibri"/>
              <a:sym typeface="Calibri"/>
            </a:endParaRPr>
          </a:p>
        </p:txBody>
      </p:sp>
      <p:sp>
        <p:nvSpPr>
          <p:cNvPr id="226" name="Google Shape;226;p5"/>
          <p:cNvSpPr txBox="1"/>
          <p:nvPr/>
        </p:nvSpPr>
        <p:spPr>
          <a:xfrm>
            <a:off x="204101" y="1218937"/>
            <a:ext cx="6882300" cy="5139000"/>
          </a:xfrm>
          <a:prstGeom prst="rect">
            <a:avLst/>
          </a:prstGeom>
          <a:noFill/>
          <a:ln>
            <a:noFill/>
          </a:ln>
        </p:spPr>
        <p:txBody>
          <a:bodyPr anchorCtr="0" anchor="t" bIns="45700" lIns="91425" spcFirstLastPara="1" rIns="91425" wrap="square" tIns="45700">
            <a:noAutofit/>
          </a:bodyPr>
          <a:lstStyle/>
          <a:p>
            <a:pPr indent="-215540" lvl="0" marL="228600" marR="0" rtl="0" algn="l">
              <a:lnSpc>
                <a:spcPct val="90000"/>
              </a:lnSpc>
              <a:spcBef>
                <a:spcPts val="0"/>
              </a:spcBef>
              <a:spcAft>
                <a:spcPts val="0"/>
              </a:spcAft>
              <a:buSzPts val="2200"/>
              <a:buFont typeface="Calibri"/>
              <a:buChar char="•"/>
            </a:pPr>
            <a:r>
              <a:rPr lang="en-US" sz="2200">
                <a:latin typeface="Calibri"/>
                <a:ea typeface="Calibri"/>
                <a:cs typeface="Calibri"/>
                <a:sym typeface="Calibri"/>
              </a:rPr>
              <a:t>GNN-based categories:</a:t>
            </a:r>
            <a:endParaRPr sz="2200">
              <a:latin typeface="Calibri"/>
              <a:ea typeface="Calibri"/>
              <a:cs typeface="Calibri"/>
              <a:sym typeface="Calibri"/>
            </a:endParaRPr>
          </a:p>
          <a:p>
            <a:pPr indent="-368300" lvl="1" marL="914400" marR="0" rtl="0" algn="l">
              <a:lnSpc>
                <a:spcPct val="90000"/>
              </a:lnSpc>
              <a:spcBef>
                <a:spcPts val="0"/>
              </a:spcBef>
              <a:spcAft>
                <a:spcPts val="0"/>
              </a:spcAft>
              <a:buSzPts val="2200"/>
              <a:buFont typeface="Calibri"/>
              <a:buChar char="•"/>
            </a:pPr>
            <a:r>
              <a:rPr lang="en-US" sz="2200">
                <a:latin typeface="Calibri"/>
                <a:ea typeface="Calibri"/>
                <a:cs typeface="Calibri"/>
                <a:sym typeface="Calibri"/>
              </a:rPr>
              <a:t>General recommendation:  usually assumes the users have static preferences and models them based on either implicit (e.g., clicks, reads, or purchases) or explicit (i.e., ratings) feedbacks.</a:t>
            </a:r>
            <a:endParaRPr sz="2200">
              <a:latin typeface="Calibri"/>
              <a:ea typeface="Calibri"/>
              <a:cs typeface="Calibri"/>
              <a:sym typeface="Calibri"/>
            </a:endParaRPr>
          </a:p>
          <a:p>
            <a:pPr indent="0" lvl="0" marL="914400" marR="0" rtl="0" algn="l">
              <a:lnSpc>
                <a:spcPct val="90000"/>
              </a:lnSpc>
              <a:spcBef>
                <a:spcPts val="0"/>
              </a:spcBef>
              <a:spcAft>
                <a:spcPts val="0"/>
              </a:spcAft>
              <a:buNone/>
            </a:pPr>
            <a:r>
              <a:t/>
            </a:r>
            <a:endParaRPr sz="2200">
              <a:latin typeface="Calibri"/>
              <a:ea typeface="Calibri"/>
              <a:cs typeface="Calibri"/>
              <a:sym typeface="Calibri"/>
            </a:endParaRPr>
          </a:p>
          <a:p>
            <a:pPr indent="-368300" lvl="1" marL="914400" marR="0" rtl="0" algn="l">
              <a:lnSpc>
                <a:spcPct val="90000"/>
              </a:lnSpc>
              <a:spcBef>
                <a:spcPts val="0"/>
              </a:spcBef>
              <a:spcAft>
                <a:spcPts val="0"/>
              </a:spcAft>
              <a:buSzPts val="2200"/>
              <a:buFont typeface="Calibri"/>
              <a:buChar char="•"/>
            </a:pPr>
            <a:r>
              <a:rPr lang="en-US" sz="2200">
                <a:latin typeface="Calibri"/>
                <a:ea typeface="Calibri"/>
                <a:cs typeface="Calibri"/>
                <a:sym typeface="Calibri"/>
              </a:rPr>
              <a:t>Sequential recommendation, in addition to general recommendation, is another mainstream research direction in recommender systems, which believes the user’s preference is dynamic and evolving.</a:t>
            </a:r>
            <a:endParaRPr sz="2200">
              <a:latin typeface="Calibri"/>
              <a:ea typeface="Calibri"/>
              <a:cs typeface="Calibri"/>
              <a:sym typeface="Calibri"/>
            </a:endParaRPr>
          </a:p>
          <a:p>
            <a:pPr indent="0" lvl="0" marL="914400" marR="0" rtl="0" algn="l">
              <a:lnSpc>
                <a:spcPct val="90000"/>
              </a:lnSpc>
              <a:spcBef>
                <a:spcPts val="0"/>
              </a:spcBef>
              <a:spcAft>
                <a:spcPts val="0"/>
              </a:spcAft>
              <a:buNone/>
            </a:pPr>
            <a:r>
              <a:t/>
            </a:r>
            <a:endParaRPr sz="2200">
              <a:latin typeface="Calibri"/>
              <a:ea typeface="Calibri"/>
              <a:cs typeface="Calibri"/>
              <a:sym typeface="Calibri"/>
            </a:endParaRPr>
          </a:p>
          <a:p>
            <a:pPr indent="-368300" lvl="1" marL="914400" marR="0" rtl="0" algn="l">
              <a:lnSpc>
                <a:spcPct val="90000"/>
              </a:lnSpc>
              <a:spcBef>
                <a:spcPts val="0"/>
              </a:spcBef>
              <a:spcAft>
                <a:spcPts val="0"/>
              </a:spcAft>
              <a:buSzPts val="2200"/>
              <a:buFont typeface="Calibri"/>
              <a:buChar char="•"/>
            </a:pPr>
            <a:r>
              <a:rPr lang="en-US" sz="2200">
                <a:latin typeface="Calibri"/>
                <a:ea typeface="Calibri"/>
                <a:cs typeface="Calibri"/>
                <a:sym typeface="Calibri"/>
              </a:rPr>
              <a:t>Session-based recommendation can be viewed as a sub-type of sequential recommendation with anonymous and session assumptions.</a:t>
            </a:r>
            <a:endParaRPr sz="2200">
              <a:latin typeface="Calibri"/>
              <a:ea typeface="Calibri"/>
              <a:cs typeface="Calibri"/>
              <a:sym typeface="Calibri"/>
            </a:endParaRPr>
          </a:p>
          <a:p>
            <a:pPr indent="0" lvl="0" marL="914400" marR="0" rtl="0" algn="l">
              <a:lnSpc>
                <a:spcPct val="90000"/>
              </a:lnSpc>
              <a:spcBef>
                <a:spcPts val="0"/>
              </a:spcBef>
              <a:spcAft>
                <a:spcPts val="0"/>
              </a:spcAft>
              <a:buNone/>
            </a:pPr>
            <a:r>
              <a:rPr lang="en-US" sz="2200">
                <a:latin typeface="Calibri"/>
                <a:ea typeface="Calibri"/>
                <a:cs typeface="Calibri"/>
                <a:sym typeface="Calibri"/>
              </a:rPr>
              <a:t>In sequential recommendation, users’ historical interactions are organized into sequences in a</a:t>
            </a:r>
            <a:endParaRPr sz="2200">
              <a:latin typeface="Calibri"/>
              <a:ea typeface="Calibri"/>
              <a:cs typeface="Calibri"/>
              <a:sym typeface="Calibri"/>
            </a:endParaRPr>
          </a:p>
          <a:p>
            <a:pPr indent="0" lvl="0" marL="914400" marR="0" rtl="0" algn="l">
              <a:lnSpc>
                <a:spcPct val="90000"/>
              </a:lnSpc>
              <a:spcBef>
                <a:spcPts val="0"/>
              </a:spcBef>
              <a:spcAft>
                <a:spcPts val="0"/>
              </a:spcAft>
              <a:buNone/>
            </a:pPr>
            <a:r>
              <a:rPr lang="en-US" sz="2200">
                <a:latin typeface="Calibri"/>
                <a:ea typeface="Calibri"/>
                <a:cs typeface="Calibri"/>
                <a:sym typeface="Calibri"/>
              </a:rPr>
              <a:t>chronological order</a:t>
            </a:r>
            <a:endParaRPr sz="2200">
              <a:latin typeface="Calibri"/>
              <a:ea typeface="Calibri"/>
              <a:cs typeface="Calibri"/>
              <a:sym typeface="Calibri"/>
            </a:endParaRPr>
          </a:p>
          <a:p>
            <a:pPr indent="0" lvl="0" marL="914400" marR="0" rtl="0" algn="l">
              <a:lnSpc>
                <a:spcPct val="90000"/>
              </a:lnSpc>
              <a:spcBef>
                <a:spcPts val="0"/>
              </a:spcBef>
              <a:spcAft>
                <a:spcPts val="0"/>
              </a:spcAft>
              <a:buNone/>
            </a:pPr>
            <a:r>
              <a:t/>
            </a:r>
            <a:endParaRPr sz="2200">
              <a:latin typeface="Calibri"/>
              <a:ea typeface="Calibri"/>
              <a:cs typeface="Calibri"/>
              <a:sym typeface="Calibri"/>
            </a:endParaRPr>
          </a:p>
          <a:p>
            <a:pPr indent="0" lvl="0" marL="0" marR="0" rtl="0" algn="l">
              <a:lnSpc>
                <a:spcPct val="90000"/>
              </a:lnSpc>
              <a:spcBef>
                <a:spcPts val="0"/>
              </a:spcBef>
              <a:spcAft>
                <a:spcPts val="0"/>
              </a:spcAft>
              <a:buNone/>
            </a:pPr>
            <a:r>
              <a:t/>
            </a:r>
            <a:endParaRPr sz="2200">
              <a:latin typeface="Calibri"/>
              <a:ea typeface="Calibri"/>
              <a:cs typeface="Calibri"/>
              <a:sym typeface="Calibri"/>
            </a:endParaRPr>
          </a:p>
        </p:txBody>
      </p:sp>
      <p:sp>
        <p:nvSpPr>
          <p:cNvPr id="227" name="Google Shape;227;p5"/>
          <p:cNvSpPr/>
          <p:nvPr/>
        </p:nvSpPr>
        <p:spPr>
          <a:xfrm>
            <a:off x="5486400" y="69120"/>
            <a:ext cx="6400440" cy="27288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28" name="Google Shape;228;p5"/>
          <p:cNvSpPr txBox="1"/>
          <p:nvPr/>
        </p:nvSpPr>
        <p:spPr>
          <a:xfrm>
            <a:off x="9144000" y="631584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29" name="Google Shape;229;p5"/>
          <p:cNvSpPr/>
          <p:nvPr/>
        </p:nvSpPr>
        <p:spPr>
          <a:xfrm>
            <a:off x="685800" y="6360480"/>
            <a:ext cx="10881000" cy="2851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source:[2] Graph neural networks in recommender systems: a survey https://arxiv.org/abs/2011.02260</a:t>
            </a:r>
            <a:endParaRPr b="0" i="0" sz="1200" u="none" cap="none" strike="noStrike">
              <a:latin typeface="Arial"/>
              <a:ea typeface="Arial"/>
              <a:cs typeface="Arial"/>
              <a:sym typeface="Arial"/>
            </a:endParaRPr>
          </a:p>
        </p:txBody>
      </p:sp>
      <p:pic>
        <p:nvPicPr>
          <p:cNvPr id="230" name="Google Shape;230;p5"/>
          <p:cNvPicPr preferRelativeResize="0"/>
          <p:nvPr/>
        </p:nvPicPr>
        <p:blipFill>
          <a:blip r:embed="rId3">
            <a:alphaModFix/>
          </a:blip>
          <a:stretch>
            <a:fillRect/>
          </a:stretch>
        </p:blipFill>
        <p:spPr>
          <a:xfrm>
            <a:off x="7086250" y="2051425"/>
            <a:ext cx="5105751" cy="24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d619273233_0_32"/>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fontScale="77500"/>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Graph Neural Networks in Recommender Systems	</a:t>
            </a:r>
            <a:endParaRPr b="0" i="0" sz="4800" u="none" cap="none" strike="noStrike">
              <a:solidFill>
                <a:srgbClr val="000000"/>
              </a:solidFill>
              <a:latin typeface="Calibri"/>
              <a:ea typeface="Calibri"/>
              <a:cs typeface="Calibri"/>
              <a:sym typeface="Calibri"/>
            </a:endParaRPr>
          </a:p>
        </p:txBody>
      </p:sp>
      <p:sp>
        <p:nvSpPr>
          <p:cNvPr id="236" name="Google Shape;236;gd619273233_0_32"/>
          <p:cNvSpPr txBox="1"/>
          <p:nvPr/>
        </p:nvSpPr>
        <p:spPr>
          <a:xfrm>
            <a:off x="204101" y="1218937"/>
            <a:ext cx="68823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SzPts val="2300"/>
              <a:buFont typeface="Calibri"/>
              <a:buChar char="•"/>
            </a:pPr>
            <a:r>
              <a:rPr lang="en-US" sz="2300">
                <a:solidFill>
                  <a:schemeClr val="dk1"/>
                </a:solidFill>
                <a:latin typeface="Calibri"/>
                <a:ea typeface="Calibri"/>
                <a:cs typeface="Calibri"/>
                <a:sym typeface="Calibri"/>
              </a:rPr>
              <a:t>GNN provides powerful and systematic tools to explore multi-hop relationships which have been proven to be beneficial to the recommender systems.</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SzPts val="2300"/>
              <a:buFont typeface="Calibri"/>
              <a:buChar char="•"/>
            </a:pPr>
            <a:r>
              <a:rPr lang="en-US" sz="2300">
                <a:solidFill>
                  <a:schemeClr val="dk1"/>
                </a:solidFill>
                <a:latin typeface="Calibri"/>
                <a:ea typeface="Calibri"/>
                <a:cs typeface="Calibri"/>
                <a:sym typeface="Calibri"/>
              </a:rPr>
              <a:t>why GNN is so effective?</a:t>
            </a:r>
            <a:endParaRPr sz="2300">
              <a:solidFill>
                <a:schemeClr val="dk1"/>
              </a:solidFill>
              <a:latin typeface="Calibri"/>
              <a:ea typeface="Calibri"/>
              <a:cs typeface="Calibri"/>
              <a:sym typeface="Calibri"/>
            </a:endParaRPr>
          </a:p>
          <a:p>
            <a:pPr indent="-374650" lvl="1" marL="914400" rtl="0" algn="l">
              <a:lnSpc>
                <a:spcPct val="90000"/>
              </a:lnSpc>
              <a:spcBef>
                <a:spcPts val="0"/>
              </a:spcBef>
              <a:spcAft>
                <a:spcPts val="0"/>
              </a:spcAft>
              <a:buSzPts val="2300"/>
              <a:buFont typeface="Calibri"/>
              <a:buChar char="•"/>
            </a:pPr>
            <a:r>
              <a:rPr lang="en-US" sz="2300">
                <a:solidFill>
                  <a:schemeClr val="dk1"/>
                </a:solidFill>
                <a:latin typeface="Calibri"/>
                <a:ea typeface="Calibri"/>
                <a:cs typeface="Calibri"/>
                <a:sym typeface="Calibri"/>
              </a:rPr>
              <a:t>Different from traditional methods that only implicitly capture the collaborative signals (i.e., using user-item interactions as the supervised signals for model training)</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1" marL="9144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GNN can naturally and explicitly encode the crucial collaborative signal (i.e., topological structure) to improve the user and item representations.</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Remaining issue: GNN takes a long time to train</a:t>
            </a:r>
            <a:endParaRPr sz="2300">
              <a:solidFill>
                <a:schemeClr val="dk1"/>
              </a:solidFill>
              <a:latin typeface="Calibri"/>
              <a:ea typeface="Calibri"/>
              <a:cs typeface="Calibri"/>
              <a:sym typeface="Calibri"/>
            </a:endParaRPr>
          </a:p>
        </p:txBody>
      </p:sp>
      <p:sp>
        <p:nvSpPr>
          <p:cNvPr id="237" name="Google Shape;237;gd619273233_0_32"/>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38" name="Google Shape;238;gd619273233_0_32"/>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39" name="Google Shape;239;gd619273233_0_32"/>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source:[2] Graph neural networks in recommender systems: a survey https://arxiv.org/abs/2011.02260</a:t>
            </a:r>
            <a:endParaRPr b="0" i="0" sz="1200" u="none" cap="none" strike="noStrike">
              <a:latin typeface="Arial"/>
              <a:ea typeface="Arial"/>
              <a:cs typeface="Arial"/>
              <a:sym typeface="Arial"/>
            </a:endParaRPr>
          </a:p>
        </p:txBody>
      </p:sp>
      <p:pic>
        <p:nvPicPr>
          <p:cNvPr id="240" name="Google Shape;240;gd619273233_0_32"/>
          <p:cNvPicPr preferRelativeResize="0"/>
          <p:nvPr/>
        </p:nvPicPr>
        <p:blipFill>
          <a:blip r:embed="rId3">
            <a:alphaModFix/>
          </a:blip>
          <a:stretch>
            <a:fillRect/>
          </a:stretch>
        </p:blipFill>
        <p:spPr>
          <a:xfrm>
            <a:off x="7391201" y="1056955"/>
            <a:ext cx="4800799" cy="4252136"/>
          </a:xfrm>
          <a:prstGeom prst="rect">
            <a:avLst/>
          </a:prstGeom>
          <a:noFill/>
          <a:ln>
            <a:noFill/>
          </a:ln>
        </p:spPr>
      </p:pic>
      <p:sp>
        <p:nvSpPr>
          <p:cNvPr id="241" name="Google Shape;241;gd619273233_0_32"/>
          <p:cNvSpPr txBox="1"/>
          <p:nvPr/>
        </p:nvSpPr>
        <p:spPr>
          <a:xfrm>
            <a:off x="7409100" y="5306775"/>
            <a:ext cx="447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a)The framework of GNN on the unified graph of user-item interactions and social network.[5]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7b0b059c90_0_46"/>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Graph Neural Networks losing weight</a:t>
            </a:r>
            <a:endParaRPr b="0" i="0" sz="4800" u="none" cap="none" strike="noStrike">
              <a:solidFill>
                <a:srgbClr val="000000"/>
              </a:solidFill>
              <a:latin typeface="Calibri"/>
              <a:ea typeface="Calibri"/>
              <a:cs typeface="Calibri"/>
              <a:sym typeface="Calibri"/>
            </a:endParaRPr>
          </a:p>
        </p:txBody>
      </p:sp>
      <p:sp>
        <p:nvSpPr>
          <p:cNvPr id="247" name="Google Shape;247;g7b0b059c90_0_46"/>
          <p:cNvSpPr txBox="1"/>
          <p:nvPr/>
        </p:nvSpPr>
        <p:spPr>
          <a:xfrm>
            <a:off x="204101" y="1218937"/>
            <a:ext cx="68823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LightGCN: Simplifying and Powering Graph Convolution Network for Recommendation</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Empirically find that the two most common designs in GCNs — feature transformation and nonlinear activation — contribute little to the performance of collaborative filtering. </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Even worse, including them adds to the difficulty of training and degrades recommendation performance.</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Therefore, we introduce LightGCN, including only the most essential component in GCN — neighborhood aggregation — for collaborative filtering. </a:t>
            </a:r>
            <a:endParaRPr sz="2300">
              <a:solidFill>
                <a:schemeClr val="dk1"/>
              </a:solidFill>
              <a:latin typeface="Calibri"/>
              <a:ea typeface="Calibri"/>
              <a:cs typeface="Calibri"/>
              <a:sym typeface="Calibri"/>
            </a:endParaRPr>
          </a:p>
        </p:txBody>
      </p:sp>
      <p:sp>
        <p:nvSpPr>
          <p:cNvPr id="248" name="Google Shape;248;g7b0b059c90_0_46"/>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49" name="Google Shape;249;g7b0b059c90_0_46"/>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50" name="Google Shape;250;g7b0b059c90_0_46"/>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source:[6] LightGCN: Simplifying and Powering Graph Convolution Network for Recommendation https://arxiv.org/abs/2002.02126</a:t>
            </a:r>
            <a:endParaRPr b="0" i="0" sz="1200" u="none" cap="none" strike="noStrike">
              <a:latin typeface="Arial"/>
              <a:ea typeface="Arial"/>
              <a:cs typeface="Arial"/>
              <a:sym typeface="Arial"/>
            </a:endParaRPr>
          </a:p>
        </p:txBody>
      </p:sp>
      <p:pic>
        <p:nvPicPr>
          <p:cNvPr id="251" name="Google Shape;251;g7b0b059c90_0_46"/>
          <p:cNvPicPr preferRelativeResize="0"/>
          <p:nvPr/>
        </p:nvPicPr>
        <p:blipFill>
          <a:blip r:embed="rId3">
            <a:alphaModFix/>
          </a:blip>
          <a:stretch>
            <a:fillRect/>
          </a:stretch>
        </p:blipFill>
        <p:spPr>
          <a:xfrm rot="-5400000">
            <a:off x="7208712" y="2955838"/>
            <a:ext cx="5295300" cy="142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7b0b059c90_0_72"/>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LightGCN</a:t>
            </a:r>
            <a:endParaRPr b="0" i="0" sz="4800" u="none" cap="none" strike="noStrike">
              <a:solidFill>
                <a:srgbClr val="000000"/>
              </a:solidFill>
              <a:latin typeface="Calibri"/>
              <a:ea typeface="Calibri"/>
              <a:cs typeface="Calibri"/>
              <a:sym typeface="Calibri"/>
            </a:endParaRPr>
          </a:p>
        </p:txBody>
      </p:sp>
      <p:sp>
        <p:nvSpPr>
          <p:cNvPr id="257" name="Google Shape;257;g7b0b059c90_0_72"/>
          <p:cNvSpPr txBox="1"/>
          <p:nvPr/>
        </p:nvSpPr>
        <p:spPr>
          <a:xfrm>
            <a:off x="204101" y="1218937"/>
            <a:ext cx="68823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learns user and item embeddings by linearly propagating them on the user-item interaction graph, and uses the weighted sum of the embeddings learned at all layers as the final embedding.</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Consists of two essential components — light graph convolution and layer combination.</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Not just lighter but better as well.</a:t>
            </a:r>
            <a:endParaRPr sz="2300">
              <a:solidFill>
                <a:schemeClr val="dk1"/>
              </a:solidFill>
              <a:latin typeface="Calibri"/>
              <a:ea typeface="Calibri"/>
              <a:cs typeface="Calibri"/>
              <a:sym typeface="Calibri"/>
            </a:endParaRPr>
          </a:p>
        </p:txBody>
      </p:sp>
      <p:sp>
        <p:nvSpPr>
          <p:cNvPr id="258" name="Google Shape;258;g7b0b059c90_0_72"/>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59" name="Google Shape;259;g7b0b059c90_0_72"/>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60" name="Google Shape;260;g7b0b059c90_0_72"/>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source:[6] LightGCN: Simplifying and Powering Graph Convolution Network for Recommendation https://arxiv.org/abs/2002.02126</a:t>
            </a:r>
            <a:endParaRPr b="0" i="0" sz="1200" u="none" cap="none" strike="noStrike">
              <a:latin typeface="Arial"/>
              <a:ea typeface="Arial"/>
              <a:cs typeface="Arial"/>
              <a:sym typeface="Arial"/>
            </a:endParaRPr>
          </a:p>
        </p:txBody>
      </p:sp>
      <p:pic>
        <p:nvPicPr>
          <p:cNvPr id="261" name="Google Shape;261;g7b0b059c90_0_72"/>
          <p:cNvPicPr preferRelativeResize="0"/>
          <p:nvPr/>
        </p:nvPicPr>
        <p:blipFill>
          <a:blip r:embed="rId3">
            <a:alphaModFix/>
          </a:blip>
          <a:stretch>
            <a:fillRect/>
          </a:stretch>
        </p:blipFill>
        <p:spPr>
          <a:xfrm>
            <a:off x="6978600" y="1149475"/>
            <a:ext cx="5101824" cy="3932799"/>
          </a:xfrm>
          <a:prstGeom prst="rect">
            <a:avLst/>
          </a:prstGeom>
          <a:noFill/>
          <a:ln>
            <a:noFill/>
          </a:ln>
        </p:spPr>
      </p:pic>
      <p:pic>
        <p:nvPicPr>
          <p:cNvPr id="262" name="Google Shape;262;g7b0b059c90_0_72"/>
          <p:cNvPicPr preferRelativeResize="0"/>
          <p:nvPr/>
        </p:nvPicPr>
        <p:blipFill>
          <a:blip r:embed="rId4">
            <a:alphaModFix/>
          </a:blip>
          <a:stretch>
            <a:fillRect/>
          </a:stretch>
        </p:blipFill>
        <p:spPr>
          <a:xfrm>
            <a:off x="445000" y="4520910"/>
            <a:ext cx="6400500" cy="1839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7b0b059c90_0_107"/>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fontScale="85000"/>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USERREG: Matrix Factorization counter strike?</a:t>
            </a:r>
            <a:endParaRPr b="0" i="0" sz="4800" u="none" cap="none" strike="noStrike">
              <a:solidFill>
                <a:srgbClr val="000000"/>
              </a:solidFill>
              <a:latin typeface="Calibri"/>
              <a:ea typeface="Calibri"/>
              <a:cs typeface="Calibri"/>
              <a:sym typeface="Calibri"/>
            </a:endParaRPr>
          </a:p>
        </p:txBody>
      </p:sp>
      <p:sp>
        <p:nvSpPr>
          <p:cNvPr id="268" name="Google Shape;268;g7b0b059c90_0_107"/>
          <p:cNvSpPr txBox="1"/>
          <p:nvPr/>
        </p:nvSpPr>
        <p:spPr>
          <a:xfrm>
            <a:off x="163276" y="1185487"/>
            <a:ext cx="68823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With the raise of GNN, does that mean the end of matrix factorization?   Not yet!</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 simple linear model based on Matrix Factorization (MF), called UserReg, which regularizes users’ latent representations with explicit feedback information for rating prediction.</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Result like the right figure, deep learning does not </a:t>
            </a:r>
            <a:r>
              <a:rPr lang="en-US" sz="2300">
                <a:solidFill>
                  <a:schemeClr val="dk1"/>
                </a:solidFill>
                <a:latin typeface="Calibri"/>
                <a:ea typeface="Calibri"/>
                <a:cs typeface="Calibri"/>
                <a:sym typeface="Calibri"/>
              </a:rPr>
              <a:t>guarantee</a:t>
            </a:r>
            <a:r>
              <a:rPr lang="en-US" sz="2300">
                <a:solidFill>
                  <a:schemeClr val="dk1"/>
                </a:solidFill>
                <a:latin typeface="Calibri"/>
                <a:ea typeface="Calibri"/>
                <a:cs typeface="Calibri"/>
                <a:sym typeface="Calibri"/>
              </a:rPr>
              <a:t> a stronger model  while also being computational complex.</a:t>
            </a:r>
            <a:endParaRPr sz="2300">
              <a:solidFill>
                <a:schemeClr val="dk1"/>
              </a:solidFill>
              <a:latin typeface="Calibri"/>
              <a:ea typeface="Calibri"/>
              <a:cs typeface="Calibri"/>
              <a:sym typeface="Calibri"/>
            </a:endParaRPr>
          </a:p>
        </p:txBody>
      </p:sp>
      <p:sp>
        <p:nvSpPr>
          <p:cNvPr id="269" name="Google Shape;269;g7b0b059c90_0_107"/>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70" name="Google Shape;270;g7b0b059c90_0_107"/>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71" name="Google Shape;271;g7b0b059c90_0_107"/>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source:[7]:USERREG: A SIMPLE BUT STRONG MODEL FOR RATING PREDICTION:   </a:t>
            </a:r>
            <a:r>
              <a:rPr lang="en-US" sz="1200" u="sng">
                <a:solidFill>
                  <a:schemeClr val="hlink"/>
                </a:solidFill>
                <a:latin typeface="Calibri"/>
                <a:ea typeface="Calibri"/>
                <a:cs typeface="Calibri"/>
                <a:sym typeface="Calibri"/>
                <a:hlinkClick r:id="rId3"/>
              </a:rPr>
              <a:t>https://arxiv.org/abs/2102.07601</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pic>
        <p:nvPicPr>
          <p:cNvPr id="272" name="Google Shape;272;g7b0b059c90_0_107"/>
          <p:cNvPicPr preferRelativeResize="0"/>
          <p:nvPr/>
        </p:nvPicPr>
        <p:blipFill>
          <a:blip r:embed="rId4">
            <a:alphaModFix/>
          </a:blip>
          <a:stretch>
            <a:fillRect/>
          </a:stretch>
        </p:blipFill>
        <p:spPr>
          <a:xfrm>
            <a:off x="7147625" y="1036550"/>
            <a:ext cx="5044374" cy="2865946"/>
          </a:xfrm>
          <a:prstGeom prst="rect">
            <a:avLst/>
          </a:prstGeom>
          <a:noFill/>
          <a:ln>
            <a:noFill/>
          </a:ln>
        </p:spPr>
      </p:pic>
      <p:sp>
        <p:nvSpPr>
          <p:cNvPr id="273" name="Google Shape;273;g7b0b059c90_0_107"/>
          <p:cNvSpPr txBox="1"/>
          <p:nvPr/>
        </p:nvSpPr>
        <p:spPr>
          <a:xfrm>
            <a:off x="7368275" y="4102550"/>
            <a:ext cx="4674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The first group are baselines, whereas the second group are newly proposed models, all are shown in ascending order by year of publication. ct. indicates whether content information is needed for the corresponding model.[7]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7b0b059c90_0_126"/>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fontScale="85000"/>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USERREG: Matrix Factorization counter strike?</a:t>
            </a:r>
            <a:endParaRPr b="0" i="0" sz="4800" u="none" cap="none" strike="noStrike">
              <a:solidFill>
                <a:srgbClr val="000000"/>
              </a:solidFill>
              <a:latin typeface="Calibri"/>
              <a:ea typeface="Calibri"/>
              <a:cs typeface="Calibri"/>
              <a:sym typeface="Calibri"/>
            </a:endParaRPr>
          </a:p>
        </p:txBody>
      </p:sp>
      <p:sp>
        <p:nvSpPr>
          <p:cNvPr id="279" name="Google Shape;279;g7b0b059c90_0_126"/>
          <p:cNvSpPr txBox="1"/>
          <p:nvPr/>
        </p:nvSpPr>
        <p:spPr>
          <a:xfrm>
            <a:off x="163276" y="1185487"/>
            <a:ext cx="68823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Similar to the previous works,(1) rating is not only related to user u and item i but also to other items that user u has shown interest in (e.g. items that received high ratings by user u )(2) the latent feature vector of user u should be close to the set of items of interest to that user</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rPr lang="en-US" sz="2300">
                <a:solidFill>
                  <a:schemeClr val="dk1"/>
                </a:solidFill>
                <a:latin typeface="Calibri"/>
                <a:ea typeface="Calibri"/>
                <a:cs typeface="Calibri"/>
                <a:sym typeface="Calibri"/>
              </a:rPr>
              <a:t>why is userreg so effective?</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UserReg effectively makes use of user explicit feedback to regularize user representation in MF in order to improve recommendation accuracy.</a:t>
            </a:r>
            <a:endParaRPr sz="2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p:txBody>
      </p:sp>
      <p:sp>
        <p:nvSpPr>
          <p:cNvPr id="280" name="Google Shape;280;g7b0b059c90_0_126"/>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81" name="Google Shape;281;g7b0b059c90_0_126"/>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82" name="Google Shape;282;g7b0b059c90_0_126"/>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source:[7]:USERREG: A SIMPLE BUT STRONG MODEL FOR RATING PREDICTION:   </a:t>
            </a:r>
            <a:r>
              <a:rPr lang="en-US" sz="1200" u="sng">
                <a:solidFill>
                  <a:schemeClr val="hlink"/>
                </a:solidFill>
                <a:latin typeface="Calibri"/>
                <a:ea typeface="Calibri"/>
                <a:cs typeface="Calibri"/>
                <a:sym typeface="Calibri"/>
                <a:hlinkClick r:id="rId3"/>
              </a:rPr>
              <a:t>https://arxiv.org/abs/2102.07601</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sp>
        <p:nvSpPr>
          <p:cNvPr id="283" name="Google Shape;283;g7b0b059c90_0_126"/>
          <p:cNvSpPr txBox="1"/>
          <p:nvPr/>
        </p:nvSpPr>
        <p:spPr>
          <a:xfrm>
            <a:off x="7368275" y="4102550"/>
            <a:ext cx="46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4" name="Google Shape;284;g7b0b059c90_0_126"/>
          <p:cNvPicPr preferRelativeResize="0"/>
          <p:nvPr/>
        </p:nvPicPr>
        <p:blipFill>
          <a:blip r:embed="rId4">
            <a:alphaModFix/>
          </a:blip>
          <a:stretch>
            <a:fillRect/>
          </a:stretch>
        </p:blipFill>
        <p:spPr>
          <a:xfrm>
            <a:off x="6898825" y="1540725"/>
            <a:ext cx="5293175" cy="1827050"/>
          </a:xfrm>
          <a:prstGeom prst="rect">
            <a:avLst/>
          </a:prstGeom>
          <a:noFill/>
          <a:ln>
            <a:noFill/>
          </a:ln>
        </p:spPr>
      </p:pic>
      <p:pic>
        <p:nvPicPr>
          <p:cNvPr id="285" name="Google Shape;285;g7b0b059c90_0_126"/>
          <p:cNvPicPr preferRelativeResize="0"/>
          <p:nvPr/>
        </p:nvPicPr>
        <p:blipFill>
          <a:blip r:embed="rId5">
            <a:alphaModFix/>
          </a:blip>
          <a:stretch>
            <a:fillRect/>
          </a:stretch>
        </p:blipFill>
        <p:spPr>
          <a:xfrm>
            <a:off x="7235060" y="3594246"/>
            <a:ext cx="4940436" cy="107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7b0b059c90_0_144"/>
          <p:cNvSpPr txBox="1"/>
          <p:nvPr/>
        </p:nvSpPr>
        <p:spPr>
          <a:xfrm>
            <a:off x="685800" y="388080"/>
            <a:ext cx="10515300" cy="761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450">
                <a:latin typeface="Calibri"/>
                <a:ea typeface="Calibri"/>
                <a:cs typeface="Calibri"/>
                <a:sym typeface="Calibri"/>
              </a:rPr>
              <a:t>Link Prediction Approach to Recommender Systems</a:t>
            </a:r>
            <a:endParaRPr sz="3450">
              <a:latin typeface="Calibri"/>
              <a:ea typeface="Calibri"/>
              <a:cs typeface="Calibri"/>
              <a:sym typeface="Calibri"/>
            </a:endParaRPr>
          </a:p>
          <a:p>
            <a:pPr indent="0" lvl="0" marL="0" marR="0" rtl="0" algn="l">
              <a:lnSpc>
                <a:spcPct val="90000"/>
              </a:lnSpc>
              <a:spcBef>
                <a:spcPts val="0"/>
              </a:spcBef>
              <a:spcAft>
                <a:spcPts val="0"/>
              </a:spcAft>
              <a:buNone/>
            </a:pPr>
            <a:r>
              <a:t/>
            </a:r>
            <a:endParaRPr sz="3450">
              <a:latin typeface="Calibri"/>
              <a:ea typeface="Calibri"/>
              <a:cs typeface="Calibri"/>
              <a:sym typeface="Calibri"/>
            </a:endParaRPr>
          </a:p>
        </p:txBody>
      </p:sp>
      <p:sp>
        <p:nvSpPr>
          <p:cNvPr id="291" name="Google Shape;291;g7b0b059c90_0_144"/>
          <p:cNvSpPr txBox="1"/>
          <p:nvPr/>
        </p:nvSpPr>
        <p:spPr>
          <a:xfrm>
            <a:off x="163274" y="1185475"/>
            <a:ext cx="115932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Remaining issue: The standard recommender system methods suffer from the problems of sparsity and scalability.</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Link prediction measures involve computations pertaining to small neighborhoods in the network, this approach would lead to a scalable solution to recommendation.</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Problem within the link prediction model: link prediction problem is modelled as a binary classification task whereas the problem of recommender systems is solved as a regression task in which the rating of the link is to be predicted.</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Solution: Predicting top k links as recommendations with high ratings without predicting the actual rating.</a:t>
            </a:r>
            <a:endParaRPr sz="2300">
              <a:solidFill>
                <a:schemeClr val="dk1"/>
              </a:solidFill>
              <a:latin typeface="Calibri"/>
              <a:ea typeface="Calibri"/>
              <a:cs typeface="Calibri"/>
              <a:sym typeface="Calibri"/>
            </a:endParaRPr>
          </a:p>
        </p:txBody>
      </p:sp>
      <p:sp>
        <p:nvSpPr>
          <p:cNvPr id="292" name="Google Shape;292;g7b0b059c90_0_144"/>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293" name="Google Shape;293;g7b0b059c90_0_144"/>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294" name="Google Shape;294;g7b0b059c90_0_144"/>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source:[8]:Link prediction approach to recommender systems </a:t>
            </a:r>
            <a:r>
              <a:rPr lang="en-US" sz="1200" u="sng">
                <a:solidFill>
                  <a:schemeClr val="hlink"/>
                </a:solidFill>
                <a:latin typeface="Calibri"/>
                <a:ea typeface="Calibri"/>
                <a:cs typeface="Calibri"/>
                <a:sym typeface="Calibri"/>
                <a:hlinkClick r:id="rId3"/>
              </a:rPr>
              <a:t>https://arxiv.org/abs/2102.09185</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sp>
        <p:nvSpPr>
          <p:cNvPr id="295" name="Google Shape;295;g7b0b059c90_0_144"/>
          <p:cNvSpPr txBox="1"/>
          <p:nvPr/>
        </p:nvSpPr>
        <p:spPr>
          <a:xfrm>
            <a:off x="7368275" y="4102550"/>
            <a:ext cx="46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7b0b059c90_0_179"/>
          <p:cNvSpPr txBox="1"/>
          <p:nvPr/>
        </p:nvSpPr>
        <p:spPr>
          <a:xfrm>
            <a:off x="685800" y="388080"/>
            <a:ext cx="10515300" cy="76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Font typeface="Arial"/>
              <a:buNone/>
            </a:pPr>
            <a:r>
              <a:rPr lang="en-US" sz="3450">
                <a:solidFill>
                  <a:schemeClr val="dk1"/>
                </a:solidFill>
                <a:latin typeface="Calibri"/>
                <a:ea typeface="Calibri"/>
                <a:cs typeface="Calibri"/>
                <a:sym typeface="Calibri"/>
              </a:rPr>
              <a:t>Link Prediction Approach to Recommender Systems</a:t>
            </a:r>
            <a:endParaRPr sz="345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Font typeface="Arial"/>
              <a:buNone/>
            </a:pPr>
            <a:r>
              <a:t/>
            </a:r>
            <a:endParaRPr sz="3450">
              <a:solidFill>
                <a:schemeClr val="dk1"/>
              </a:solidFill>
              <a:latin typeface="Calibri"/>
              <a:ea typeface="Calibri"/>
              <a:cs typeface="Calibri"/>
              <a:sym typeface="Calibri"/>
            </a:endParaRPr>
          </a:p>
        </p:txBody>
      </p:sp>
      <p:sp>
        <p:nvSpPr>
          <p:cNvPr id="301" name="Google Shape;301;g7b0b059c90_0_179"/>
          <p:cNvSpPr txBox="1"/>
          <p:nvPr/>
        </p:nvSpPr>
        <p:spPr>
          <a:xfrm>
            <a:off x="163275" y="1185475"/>
            <a:ext cx="6041700" cy="5139000"/>
          </a:xfrm>
          <a:prstGeom prst="rect">
            <a:avLst/>
          </a:prstGeom>
          <a:noFill/>
          <a:ln>
            <a:noFill/>
          </a:ln>
        </p:spPr>
        <p:txBody>
          <a:bodyPr anchorCtr="0" anchor="t" bIns="45700" lIns="91425" spcFirstLastPara="1" rIns="91425" wrap="square" tIns="45700">
            <a:noAutofit/>
          </a:bodyPr>
          <a:lstStyle/>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Link prediction model can not predict actual rating of the link.</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Issue left for the recommendation system: cold-start problem.</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Solution: Neural content-aware collaborative filtering</a:t>
            </a:r>
            <a:endParaRPr sz="2300">
              <a:solidFill>
                <a:schemeClr val="dk1"/>
              </a:solidFill>
              <a:latin typeface="Calibri"/>
              <a:ea typeface="Calibri"/>
              <a:cs typeface="Calibri"/>
              <a:sym typeface="Calibri"/>
            </a:endParaRPr>
          </a:p>
        </p:txBody>
      </p:sp>
      <p:sp>
        <p:nvSpPr>
          <p:cNvPr id="302" name="Google Shape;302;g7b0b059c90_0_179"/>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303" name="Google Shape;303;g7b0b059c90_0_179"/>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04" name="Google Shape;304;g7b0b059c90_0_179"/>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source:[8]:Link prediction approach to recommender systems </a:t>
            </a:r>
            <a:r>
              <a:rPr lang="en-US" sz="1200" u="sng">
                <a:solidFill>
                  <a:schemeClr val="hlink"/>
                </a:solidFill>
                <a:latin typeface="Calibri"/>
                <a:ea typeface="Calibri"/>
                <a:cs typeface="Calibri"/>
                <a:sym typeface="Calibri"/>
                <a:hlinkClick r:id="rId3"/>
              </a:rPr>
              <a:t>https://arxiv.org/abs/2102.09185</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sp>
        <p:nvSpPr>
          <p:cNvPr id="305" name="Google Shape;305;g7b0b059c90_0_179"/>
          <p:cNvSpPr txBox="1"/>
          <p:nvPr/>
        </p:nvSpPr>
        <p:spPr>
          <a:xfrm>
            <a:off x="7368275" y="4102550"/>
            <a:ext cx="46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06" name="Google Shape;306;g7b0b059c90_0_179"/>
          <p:cNvPicPr preferRelativeResize="0"/>
          <p:nvPr/>
        </p:nvPicPr>
        <p:blipFill>
          <a:blip r:embed="rId4">
            <a:alphaModFix/>
          </a:blip>
          <a:stretch>
            <a:fillRect/>
          </a:stretch>
        </p:blipFill>
        <p:spPr>
          <a:xfrm>
            <a:off x="6587570" y="859499"/>
            <a:ext cx="5299329" cy="5138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nvSpPr>
        <p:spPr>
          <a:xfrm>
            <a:off x="685800" y="388080"/>
            <a:ext cx="1051524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4800" u="none" cap="none" strike="noStrike">
                <a:solidFill>
                  <a:srgbClr val="000000"/>
                </a:solidFill>
                <a:latin typeface="Calibri"/>
                <a:ea typeface="Calibri"/>
                <a:cs typeface="Calibri"/>
                <a:sym typeface="Calibri"/>
              </a:rPr>
              <a:t>Motivation</a:t>
            </a:r>
            <a:endParaRPr b="0" i="0" sz="4800" u="none" cap="none" strike="noStrike">
              <a:solidFill>
                <a:srgbClr val="000000"/>
              </a:solidFill>
              <a:latin typeface="Calibri"/>
              <a:ea typeface="Calibri"/>
              <a:cs typeface="Calibri"/>
              <a:sym typeface="Calibri"/>
            </a:endParaRPr>
          </a:p>
        </p:txBody>
      </p:sp>
      <p:sp>
        <p:nvSpPr>
          <p:cNvPr id="126" name="Google Shape;126;p2"/>
          <p:cNvSpPr txBox="1"/>
          <p:nvPr/>
        </p:nvSpPr>
        <p:spPr>
          <a:xfrm>
            <a:off x="685800" y="1605600"/>
            <a:ext cx="6400440" cy="47523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400"/>
              <a:buFont typeface="Arial"/>
              <a:buChar char="•"/>
            </a:pPr>
            <a:r>
              <a:rPr lang="en-US" sz="2400">
                <a:latin typeface="Calibri"/>
                <a:ea typeface="Calibri"/>
                <a:cs typeface="Calibri"/>
                <a:sym typeface="Calibri"/>
              </a:rPr>
              <a:t>Recommendation system not only benefit the company but also users to alleviate the information overload problem and explore what they are interested in from the vast sea of items.</a:t>
            </a:r>
            <a:endParaRPr b="0" i="0" sz="24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400"/>
              <a:buFont typeface="Arial"/>
              <a:buChar char="•"/>
            </a:pPr>
            <a:r>
              <a:rPr lang="en-US" sz="2400">
                <a:latin typeface="Calibri"/>
                <a:ea typeface="Calibri"/>
                <a:cs typeface="Calibri"/>
                <a:sym typeface="Calibri"/>
              </a:rPr>
              <a:t>To achieve this goal, accurately modeling users’ preferences from their historical interactions is the foundation of an effective recommender system.</a:t>
            </a:r>
            <a:endParaRPr sz="2400">
              <a:latin typeface="Calibri"/>
              <a:ea typeface="Calibri"/>
              <a:cs typeface="Calibri"/>
              <a:sym typeface="Calibri"/>
            </a:endParaRPr>
          </a:p>
          <a:p>
            <a:pPr indent="-228240" lvl="0" marL="228600" marR="0" rtl="0" algn="l">
              <a:lnSpc>
                <a:spcPct val="90000"/>
              </a:lnSpc>
              <a:spcBef>
                <a:spcPts val="1001"/>
              </a:spcBef>
              <a:spcAft>
                <a:spcPts val="0"/>
              </a:spcAft>
              <a:buSzPts val="2400"/>
              <a:buFont typeface="Calibri"/>
              <a:buChar char="•"/>
            </a:pPr>
            <a:r>
              <a:rPr lang="en-US" sz="2400">
                <a:latin typeface="Calibri"/>
                <a:ea typeface="Calibri"/>
                <a:cs typeface="Calibri"/>
                <a:sym typeface="Calibri"/>
              </a:rPr>
              <a:t>However, the system itself face many challenges, such as scalability, cold-start. Different system design also indicate different assumption from designer for users preference.</a:t>
            </a:r>
            <a:endParaRPr sz="2400">
              <a:latin typeface="Calibri"/>
              <a:ea typeface="Calibri"/>
              <a:cs typeface="Calibri"/>
              <a:sym typeface="Calibri"/>
            </a:endParaRPr>
          </a:p>
        </p:txBody>
      </p:sp>
      <p:sp>
        <p:nvSpPr>
          <p:cNvPr id="127" name="Google Shape;127;p2"/>
          <p:cNvSpPr/>
          <p:nvPr/>
        </p:nvSpPr>
        <p:spPr>
          <a:xfrm>
            <a:off x="5486400" y="69120"/>
            <a:ext cx="6400440" cy="27288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28" name="Google Shape;128;p2"/>
          <p:cNvSpPr txBox="1"/>
          <p:nvPr/>
        </p:nvSpPr>
        <p:spPr>
          <a:xfrm>
            <a:off x="9144000" y="631584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29" name="Google Shape;129;p2"/>
          <p:cNvSpPr/>
          <p:nvPr/>
        </p:nvSpPr>
        <p:spPr>
          <a:xfrm>
            <a:off x="685800" y="6360480"/>
            <a:ext cx="10881000" cy="2851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picture source:https://www.google.com/url?sa=i&amp;url=https%3A%2F%2Fwww.xenonstack.com%2Fblog%2Frecommender-systems%2F&amp;psig=AOvVaw3CWwaClJBgITgrtzI3HSuD&amp;ust=1620750342283000&amp;source=images&amp;cd=vfe&amp;ved=0CAIQjRxqFwoTCMiittvDv_ACFQAAAAAdAAAAABAD</a:t>
            </a:r>
            <a:endParaRPr b="0" i="0" sz="1200" u="none" cap="none" strike="noStrike">
              <a:latin typeface="Arial"/>
              <a:ea typeface="Arial"/>
              <a:cs typeface="Arial"/>
              <a:sym typeface="Arial"/>
            </a:endParaRPr>
          </a:p>
        </p:txBody>
      </p:sp>
      <p:pic>
        <p:nvPicPr>
          <p:cNvPr id="130" name="Google Shape;130;p2"/>
          <p:cNvPicPr preferRelativeResize="0"/>
          <p:nvPr/>
        </p:nvPicPr>
        <p:blipFill>
          <a:blip r:embed="rId3">
            <a:alphaModFix/>
          </a:blip>
          <a:stretch>
            <a:fillRect/>
          </a:stretch>
        </p:blipFill>
        <p:spPr>
          <a:xfrm>
            <a:off x="7086250" y="1893775"/>
            <a:ext cx="5014600" cy="28207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7b0b059c90_0_193"/>
          <p:cNvSpPr txBox="1"/>
          <p:nvPr/>
        </p:nvSpPr>
        <p:spPr>
          <a:xfrm>
            <a:off x="685800" y="388080"/>
            <a:ext cx="10515300" cy="76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450">
                <a:solidFill>
                  <a:schemeClr val="dk1"/>
                </a:solidFill>
                <a:latin typeface="Calibri"/>
                <a:ea typeface="Calibri"/>
                <a:cs typeface="Calibri"/>
                <a:sym typeface="Calibri"/>
              </a:rPr>
              <a:t>Neural content-aware collaborative filtering for cold-start music recommendation</a:t>
            </a:r>
            <a:endParaRPr sz="3450">
              <a:solidFill>
                <a:schemeClr val="dk1"/>
              </a:solidFill>
              <a:latin typeface="Calibri"/>
              <a:ea typeface="Calibri"/>
              <a:cs typeface="Calibri"/>
              <a:sym typeface="Calibri"/>
            </a:endParaRPr>
          </a:p>
        </p:txBody>
      </p:sp>
      <p:sp>
        <p:nvSpPr>
          <p:cNvPr id="312" name="Google Shape;312;g7b0b059c90_0_193"/>
          <p:cNvSpPr txBox="1"/>
          <p:nvPr/>
        </p:nvSpPr>
        <p:spPr>
          <a:xfrm>
            <a:off x="163275" y="1510400"/>
            <a:ext cx="6041700" cy="48141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chemeClr val="dk1"/>
              </a:buClr>
              <a:buSzPts val="2100"/>
              <a:buFont typeface="Calibri"/>
              <a:buChar char="●"/>
            </a:pPr>
            <a:r>
              <a:rPr lang="en-US" sz="2300">
                <a:solidFill>
                  <a:schemeClr val="dk1"/>
                </a:solidFill>
                <a:latin typeface="Calibri"/>
                <a:ea typeface="Calibri"/>
                <a:cs typeface="Calibri"/>
                <a:sym typeface="Calibri"/>
              </a:rPr>
              <a:t>Content-aware recommendation addresses cold-start issue by incorporating content information about the songs on top of collaborative filtering</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However, methods falling in this category rely on a shallow user/item interaction that originates from a matrix factorization framework</a:t>
            </a:r>
            <a:endParaRPr sz="23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Solution: a generative model which leverages deep learning for both extracting content information from low-level acoustic features and for modeling the interaction between users and songs embeddings.</a:t>
            </a:r>
            <a:endParaRPr sz="2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p:txBody>
      </p:sp>
      <p:sp>
        <p:nvSpPr>
          <p:cNvPr id="313" name="Google Shape;313;g7b0b059c90_0_193"/>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314" name="Google Shape;314;g7b0b059c90_0_193"/>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15" name="Google Shape;315;g7b0b059c90_0_193"/>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source:[9]Neural content-aware collaborative filtering for cold-start music recommendation  </a:t>
            </a:r>
            <a:r>
              <a:rPr lang="en-US" sz="1200" u="sng">
                <a:solidFill>
                  <a:schemeClr val="hlink"/>
                </a:solidFill>
                <a:latin typeface="Calibri"/>
                <a:ea typeface="Calibri"/>
                <a:cs typeface="Calibri"/>
                <a:sym typeface="Calibri"/>
                <a:hlinkClick r:id="rId3"/>
              </a:rPr>
              <a:t>https://arxiv.org/abs/2102.12369</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sp>
        <p:nvSpPr>
          <p:cNvPr id="316" name="Google Shape;316;g7b0b059c90_0_193"/>
          <p:cNvSpPr txBox="1"/>
          <p:nvPr/>
        </p:nvSpPr>
        <p:spPr>
          <a:xfrm>
            <a:off x="7368275" y="4102550"/>
            <a:ext cx="46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17" name="Google Shape;317;g7b0b059c90_0_193"/>
          <p:cNvPicPr preferRelativeResize="0"/>
          <p:nvPr/>
        </p:nvPicPr>
        <p:blipFill>
          <a:blip r:embed="rId4">
            <a:alphaModFix/>
          </a:blip>
          <a:stretch>
            <a:fillRect/>
          </a:stretch>
        </p:blipFill>
        <p:spPr>
          <a:xfrm>
            <a:off x="6306901" y="995722"/>
            <a:ext cx="5885101" cy="4416500"/>
          </a:xfrm>
          <a:prstGeom prst="rect">
            <a:avLst/>
          </a:prstGeom>
          <a:noFill/>
          <a:ln>
            <a:noFill/>
          </a:ln>
        </p:spPr>
      </p:pic>
      <p:sp>
        <p:nvSpPr>
          <p:cNvPr id="318" name="Google Shape;318;g7b0b059c90_0_193"/>
          <p:cNvSpPr txBox="1"/>
          <p:nvPr/>
        </p:nvSpPr>
        <p:spPr>
          <a:xfrm>
            <a:off x="6551850" y="5592525"/>
            <a:ext cx="53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Proposed NCACF models in the specific case where the interaction model reduces to a product between the user and item embeddings, in its relaxed variant. [9]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7b0b059c90_0_211"/>
          <p:cNvSpPr txBox="1"/>
          <p:nvPr/>
        </p:nvSpPr>
        <p:spPr>
          <a:xfrm>
            <a:off x="685800" y="388080"/>
            <a:ext cx="10515300" cy="76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450">
                <a:solidFill>
                  <a:schemeClr val="dk1"/>
                </a:solidFill>
                <a:latin typeface="Calibri"/>
                <a:ea typeface="Calibri"/>
                <a:cs typeface="Calibri"/>
                <a:sym typeface="Calibri"/>
              </a:rPr>
              <a:t>Neural content-aware collaborative filtering for cold-start music recommendation</a:t>
            </a:r>
            <a:endParaRPr sz="3450">
              <a:solidFill>
                <a:schemeClr val="dk1"/>
              </a:solidFill>
              <a:latin typeface="Calibri"/>
              <a:ea typeface="Calibri"/>
              <a:cs typeface="Calibri"/>
              <a:sym typeface="Calibri"/>
            </a:endParaRPr>
          </a:p>
        </p:txBody>
      </p:sp>
      <p:sp>
        <p:nvSpPr>
          <p:cNvPr id="324" name="Google Shape;324;g7b0b059c90_0_211"/>
          <p:cNvSpPr txBox="1"/>
          <p:nvPr/>
        </p:nvSpPr>
        <p:spPr>
          <a:xfrm>
            <a:off x="163275" y="1510400"/>
            <a:ext cx="6041700" cy="48141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Clr>
                <a:schemeClr val="dk1"/>
              </a:buClr>
              <a:buSzPts val="2100"/>
              <a:buFont typeface="Calibri"/>
              <a:buChar char="●"/>
            </a:pPr>
            <a:r>
              <a:rPr lang="en-US" sz="2300">
                <a:solidFill>
                  <a:schemeClr val="dk1"/>
                </a:solidFill>
                <a:latin typeface="Calibri"/>
                <a:ea typeface="Calibri"/>
                <a:cs typeface="Calibri"/>
                <a:sym typeface="Calibri"/>
              </a:rPr>
              <a:t>The deep content feature extractor can either directly predict the item embedding, or serve as a regularization prior, yielding two variants (strict and relaxed) of our model.</a:t>
            </a:r>
            <a:endParaRPr sz="23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300">
              <a:solidFill>
                <a:schemeClr val="dk1"/>
              </a:solidFill>
              <a:latin typeface="Calibri"/>
              <a:ea typeface="Calibri"/>
              <a:cs typeface="Calibri"/>
              <a:sym typeface="Calibri"/>
            </a:endParaRPr>
          </a:p>
          <a:p>
            <a:pPr indent="-374650" lvl="0" marL="457200" rtl="0" algn="l">
              <a:lnSpc>
                <a:spcPct val="90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In the strict variant, the deep content feature extractor directly predicts the item embedding while In the relaxed variant, it serves as a regularization prior for the item embedding.</a:t>
            </a:r>
            <a:endParaRPr sz="2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2300">
              <a:solidFill>
                <a:schemeClr val="dk1"/>
              </a:solidFill>
              <a:latin typeface="Calibri"/>
              <a:ea typeface="Calibri"/>
              <a:cs typeface="Calibri"/>
              <a:sym typeface="Calibri"/>
            </a:endParaRPr>
          </a:p>
        </p:txBody>
      </p:sp>
      <p:sp>
        <p:nvSpPr>
          <p:cNvPr id="325" name="Google Shape;325;g7b0b059c90_0_211"/>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326" name="Google Shape;326;g7b0b059c90_0_211"/>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327" name="Google Shape;327;g7b0b059c90_0_211"/>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source:[9]Neural content-aware collaborative filtering for cold-start music recommendation  </a:t>
            </a:r>
            <a:r>
              <a:rPr lang="en-US" sz="1200" u="sng">
                <a:solidFill>
                  <a:schemeClr val="hlink"/>
                </a:solidFill>
                <a:latin typeface="Calibri"/>
                <a:ea typeface="Calibri"/>
                <a:cs typeface="Calibri"/>
                <a:sym typeface="Calibri"/>
                <a:hlinkClick r:id="rId3"/>
              </a:rPr>
              <a:t>https://arxiv.org/abs/2102.12369</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sp>
        <p:nvSpPr>
          <p:cNvPr id="328" name="Google Shape;328;g7b0b059c90_0_211"/>
          <p:cNvSpPr txBox="1"/>
          <p:nvPr/>
        </p:nvSpPr>
        <p:spPr>
          <a:xfrm>
            <a:off x="7368275" y="4102550"/>
            <a:ext cx="46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9" name="Google Shape;329;g7b0b059c90_0_211"/>
          <p:cNvSpPr txBox="1"/>
          <p:nvPr/>
        </p:nvSpPr>
        <p:spPr>
          <a:xfrm>
            <a:off x="6551850" y="5592525"/>
            <a:ext cx="533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Proposed NCACF models in the specific case where the interaction model reduces to a product between the user and item embeddings, in its stricted variant. [9]</a:t>
            </a:r>
            <a:endParaRPr/>
          </a:p>
        </p:txBody>
      </p:sp>
      <p:pic>
        <p:nvPicPr>
          <p:cNvPr id="330" name="Google Shape;330;g7b0b059c90_0_211"/>
          <p:cNvPicPr preferRelativeResize="0"/>
          <p:nvPr/>
        </p:nvPicPr>
        <p:blipFill>
          <a:blip r:embed="rId4">
            <a:alphaModFix/>
          </a:blip>
          <a:stretch>
            <a:fillRect/>
          </a:stretch>
        </p:blipFill>
        <p:spPr>
          <a:xfrm>
            <a:off x="6551850" y="898196"/>
            <a:ext cx="4540774" cy="4694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6"/>
          <p:cNvSpPr txBox="1"/>
          <p:nvPr/>
        </p:nvSpPr>
        <p:spPr>
          <a:xfrm>
            <a:off x="685800" y="388080"/>
            <a:ext cx="1051524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en-US" sz="4800" u="none" cap="none" strike="noStrike">
                <a:solidFill>
                  <a:srgbClr val="000000"/>
                </a:solidFill>
                <a:latin typeface="Calibri"/>
                <a:ea typeface="Calibri"/>
                <a:cs typeface="Calibri"/>
                <a:sym typeface="Calibri"/>
              </a:rPr>
              <a:t>References</a:t>
            </a:r>
            <a:endParaRPr b="0" i="0" sz="4800" u="none" cap="none" strike="noStrike">
              <a:solidFill>
                <a:srgbClr val="000000"/>
              </a:solidFill>
              <a:latin typeface="Calibri"/>
              <a:ea typeface="Calibri"/>
              <a:cs typeface="Calibri"/>
              <a:sym typeface="Calibri"/>
            </a:endParaRPr>
          </a:p>
        </p:txBody>
      </p:sp>
      <p:sp>
        <p:nvSpPr>
          <p:cNvPr id="336" name="Google Shape;336;p6"/>
          <p:cNvSpPr txBox="1"/>
          <p:nvPr/>
        </p:nvSpPr>
        <p:spPr>
          <a:xfrm>
            <a:off x="685800" y="1605600"/>
            <a:ext cx="11201040" cy="47523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1001"/>
              </a:spcBef>
              <a:spcAft>
                <a:spcPts val="0"/>
              </a:spcAft>
              <a:buClr>
                <a:srgbClr val="000000"/>
              </a:buClr>
              <a:buSzPts val="1600"/>
              <a:buFont typeface="Arial"/>
              <a:buChar char="•"/>
            </a:pPr>
            <a:r>
              <a:rPr lang="en-US" sz="1600">
                <a:latin typeface="Calibri"/>
                <a:ea typeface="Calibri"/>
                <a:cs typeface="Calibri"/>
                <a:sym typeface="Calibri"/>
              </a:rPr>
              <a:t>[1] Yehuda Koren. 2008. Factorization meets the neighborhood: a multifaceted collaborative filtering model. In KDD. 426–434.</a:t>
            </a:r>
            <a:endParaRPr b="0" i="0" sz="1600" u="none" cap="none" strike="noStrike">
              <a:solidFill>
                <a:srgbClr val="000000"/>
              </a:solidFill>
              <a:latin typeface="Calibri"/>
              <a:ea typeface="Calibri"/>
              <a:cs typeface="Calibri"/>
              <a:sym typeface="Calibri"/>
            </a:endParaRPr>
          </a:p>
          <a:p>
            <a:pPr indent="-228240" lvl="1" marL="685800" marR="0" rtl="0" algn="l">
              <a:lnSpc>
                <a:spcPct val="90000"/>
              </a:lnSpc>
              <a:spcBef>
                <a:spcPts val="499"/>
              </a:spcBef>
              <a:spcAft>
                <a:spcPts val="0"/>
              </a:spcAft>
              <a:buClr>
                <a:srgbClr val="000000"/>
              </a:buClr>
              <a:buSzPts val="1600"/>
              <a:buFont typeface="Arial"/>
              <a:buChar char="•"/>
            </a:pPr>
            <a:r>
              <a:rPr lang="en-US" sz="1600" u="sng">
                <a:solidFill>
                  <a:schemeClr val="hlink"/>
                </a:solidFill>
                <a:latin typeface="Calibri"/>
                <a:ea typeface="Calibri"/>
                <a:cs typeface="Calibri"/>
                <a:sym typeface="Calibri"/>
                <a:hlinkClick r:id="rId3"/>
              </a:rPr>
              <a:t>https://dl.acm.org/doi/10.1145/1401890.1401944</a:t>
            </a:r>
            <a:endParaRPr sz="1600">
              <a:latin typeface="Calibri"/>
              <a:ea typeface="Calibri"/>
              <a:cs typeface="Calibri"/>
              <a:sym typeface="Calibri"/>
            </a:endParaRPr>
          </a:p>
          <a:p>
            <a:pPr indent="-330200" lvl="0" marL="457200" marR="0" rtl="0" algn="l">
              <a:lnSpc>
                <a:spcPct val="90000"/>
              </a:lnSpc>
              <a:spcBef>
                <a:spcPts val="499"/>
              </a:spcBef>
              <a:spcAft>
                <a:spcPts val="0"/>
              </a:spcAft>
              <a:buSzPts val="1600"/>
              <a:buFont typeface="Calibri"/>
              <a:buChar char="•"/>
            </a:pPr>
            <a:r>
              <a:rPr lang="en-US" sz="1600">
                <a:latin typeface="Calibri"/>
                <a:ea typeface="Calibri"/>
                <a:cs typeface="Calibri"/>
                <a:sym typeface="Calibri"/>
              </a:rPr>
              <a:t>[2]Graph neural networks in recommender systems: a survey </a:t>
            </a:r>
            <a:endParaRPr sz="1600">
              <a:latin typeface="Calibri"/>
              <a:ea typeface="Calibri"/>
              <a:cs typeface="Calibri"/>
              <a:sym typeface="Calibri"/>
            </a:endParaRPr>
          </a:p>
          <a:p>
            <a:pPr indent="-330200" lvl="1" marL="914400" marR="0" rtl="0" algn="l">
              <a:lnSpc>
                <a:spcPct val="90000"/>
              </a:lnSpc>
              <a:spcBef>
                <a:spcPts val="499"/>
              </a:spcBef>
              <a:spcAft>
                <a:spcPts val="0"/>
              </a:spcAft>
              <a:buSzPts val="1600"/>
              <a:buFont typeface="Calibri"/>
              <a:buChar char="•"/>
            </a:pPr>
            <a:r>
              <a:rPr lang="en-US" sz="1600" u="sng">
                <a:solidFill>
                  <a:schemeClr val="hlink"/>
                </a:solidFill>
                <a:latin typeface="Calibri"/>
                <a:ea typeface="Calibri"/>
                <a:cs typeface="Calibri"/>
                <a:sym typeface="Calibri"/>
                <a:hlinkClick r:id="rId4"/>
              </a:rPr>
              <a:t>https://arxiv.org/abs/2011.02260</a:t>
            </a:r>
            <a:endParaRPr sz="1600">
              <a:latin typeface="Calibri"/>
              <a:ea typeface="Calibri"/>
              <a:cs typeface="Calibri"/>
              <a:sym typeface="Calibri"/>
            </a:endParaRPr>
          </a:p>
          <a:p>
            <a:pPr indent="-330200" lvl="0" marL="457200" marR="0" rtl="0" algn="l">
              <a:lnSpc>
                <a:spcPct val="90000"/>
              </a:lnSpc>
              <a:spcBef>
                <a:spcPts val="499"/>
              </a:spcBef>
              <a:spcAft>
                <a:spcPts val="0"/>
              </a:spcAft>
              <a:buSzPts val="1600"/>
              <a:buFont typeface="Calibri"/>
              <a:buChar char="•"/>
            </a:pPr>
            <a:r>
              <a:rPr lang="en-US" sz="1600">
                <a:latin typeface="Calibri"/>
                <a:ea typeface="Calibri"/>
                <a:cs typeface="Calibri"/>
                <a:sym typeface="Calibri"/>
              </a:rPr>
              <a:t>[3]Neural collaborative filtering</a:t>
            </a:r>
            <a:endParaRPr sz="1600">
              <a:latin typeface="Calibri"/>
              <a:ea typeface="Calibri"/>
              <a:cs typeface="Calibri"/>
              <a:sym typeface="Calibri"/>
            </a:endParaRPr>
          </a:p>
          <a:p>
            <a:pPr indent="-330200" lvl="1" marL="914400" marR="0" rtl="0" algn="l">
              <a:lnSpc>
                <a:spcPct val="90000"/>
              </a:lnSpc>
              <a:spcBef>
                <a:spcPts val="499"/>
              </a:spcBef>
              <a:spcAft>
                <a:spcPts val="0"/>
              </a:spcAft>
              <a:buSzPts val="1600"/>
              <a:buFont typeface="Calibri"/>
              <a:buChar char="•"/>
            </a:pPr>
            <a:r>
              <a:rPr lang="en-US" sz="1600" u="sng">
                <a:solidFill>
                  <a:schemeClr val="hlink"/>
                </a:solidFill>
                <a:latin typeface="Calibri"/>
                <a:ea typeface="Calibri"/>
                <a:cs typeface="Calibri"/>
                <a:sym typeface="Calibri"/>
                <a:hlinkClick r:id="rId5"/>
              </a:rPr>
              <a:t>https://arxiv.org/abs/1708.05031</a:t>
            </a:r>
            <a:endParaRPr sz="1600">
              <a:latin typeface="Calibri"/>
              <a:ea typeface="Calibri"/>
              <a:cs typeface="Calibri"/>
              <a:sym typeface="Calibri"/>
            </a:endParaRPr>
          </a:p>
          <a:p>
            <a:pPr indent="-330200" lvl="0" marL="457200" marR="0" rtl="0" algn="l">
              <a:lnSpc>
                <a:spcPct val="90000"/>
              </a:lnSpc>
              <a:spcBef>
                <a:spcPts val="499"/>
              </a:spcBef>
              <a:spcAft>
                <a:spcPts val="0"/>
              </a:spcAft>
              <a:buSzPts val="1600"/>
              <a:buFont typeface="Calibri"/>
              <a:buChar char="•"/>
            </a:pPr>
            <a:r>
              <a:rPr lang="en-US" sz="1600">
                <a:latin typeface="Calibri"/>
                <a:ea typeface="Calibri"/>
                <a:cs typeface="Calibri"/>
                <a:sym typeface="Calibri"/>
              </a:rPr>
              <a:t>[4] BERT4Rec: sequential recommendation with bidirectional encoder representations from transformer</a:t>
            </a:r>
            <a:endParaRPr sz="1600">
              <a:latin typeface="Calibri"/>
              <a:ea typeface="Calibri"/>
              <a:cs typeface="Calibri"/>
              <a:sym typeface="Calibri"/>
            </a:endParaRPr>
          </a:p>
          <a:p>
            <a:pPr indent="-330200" lvl="1" marL="914400" marR="0" rtl="0" algn="l">
              <a:lnSpc>
                <a:spcPct val="90000"/>
              </a:lnSpc>
              <a:spcBef>
                <a:spcPts val="499"/>
              </a:spcBef>
              <a:spcAft>
                <a:spcPts val="0"/>
              </a:spcAft>
              <a:buSzPts val="1600"/>
              <a:buFont typeface="Calibri"/>
              <a:buChar char="•"/>
            </a:pPr>
            <a:r>
              <a:rPr lang="en-US" sz="1600">
                <a:latin typeface="Calibri"/>
                <a:ea typeface="Calibri"/>
                <a:cs typeface="Calibri"/>
                <a:sym typeface="Calibri"/>
              </a:rPr>
              <a:t> </a:t>
            </a:r>
            <a:r>
              <a:rPr lang="en-US" sz="1600" u="sng">
                <a:solidFill>
                  <a:schemeClr val="hlink"/>
                </a:solidFill>
                <a:latin typeface="Calibri"/>
                <a:ea typeface="Calibri"/>
                <a:cs typeface="Calibri"/>
                <a:sym typeface="Calibri"/>
                <a:hlinkClick r:id="rId6"/>
              </a:rPr>
              <a:t>https://arxiv.org/abs/1904.06690</a:t>
            </a:r>
            <a:r>
              <a:rPr lang="en-US" sz="1600">
                <a:latin typeface="Calibri"/>
                <a:ea typeface="Calibri"/>
                <a:cs typeface="Calibri"/>
                <a:sym typeface="Calibri"/>
              </a:rPr>
              <a:t> </a:t>
            </a:r>
            <a:endParaRPr sz="1600">
              <a:latin typeface="Calibri"/>
              <a:ea typeface="Calibri"/>
              <a:cs typeface="Calibri"/>
              <a:sym typeface="Calibri"/>
            </a:endParaRPr>
          </a:p>
          <a:p>
            <a:pPr indent="-330200" lvl="0" marL="457200" marR="0" rtl="0" algn="l">
              <a:lnSpc>
                <a:spcPct val="90000"/>
              </a:lnSpc>
              <a:spcBef>
                <a:spcPts val="499"/>
              </a:spcBef>
              <a:spcAft>
                <a:spcPts val="0"/>
              </a:spcAft>
              <a:buSzPts val="1600"/>
              <a:buFont typeface="Calibri"/>
              <a:buChar char="•"/>
            </a:pPr>
            <a:r>
              <a:rPr lang="en-US" sz="1600">
                <a:latin typeface="Calibri"/>
                <a:ea typeface="Calibri"/>
                <a:cs typeface="Calibri"/>
                <a:sym typeface="Calibri"/>
              </a:rPr>
              <a:t>[5] Jacob Devlin, Ming-Wei Chang, Kenton Lee, and Kristina Toutanova. 2018. BERT: Pre-training of Deep Bidirectional Transformers for Language Understanding. CoRR abs/1810.04805 (2018).</a:t>
            </a:r>
            <a:endParaRPr sz="1600">
              <a:latin typeface="Calibri"/>
              <a:ea typeface="Calibri"/>
              <a:cs typeface="Calibri"/>
              <a:sym typeface="Calibri"/>
            </a:endParaRPr>
          </a:p>
          <a:p>
            <a:pPr indent="-330200" lvl="0" marL="457200" marR="0" rtl="0" algn="l">
              <a:lnSpc>
                <a:spcPct val="90000"/>
              </a:lnSpc>
              <a:spcBef>
                <a:spcPts val="499"/>
              </a:spcBef>
              <a:spcAft>
                <a:spcPts val="0"/>
              </a:spcAft>
              <a:buSzPts val="1600"/>
              <a:buFont typeface="Calibri"/>
              <a:buChar char="•"/>
            </a:pPr>
            <a:r>
              <a:rPr lang="en-US" sz="1600">
                <a:latin typeface="Calibri"/>
                <a:ea typeface="Calibri"/>
                <a:cs typeface="Calibri"/>
                <a:sym typeface="Calibri"/>
              </a:rPr>
              <a:t>[6] LightGCN: Simplifying and Powering Graph Convolution Network for Recommendation</a:t>
            </a:r>
            <a:endParaRPr sz="1600">
              <a:latin typeface="Calibri"/>
              <a:ea typeface="Calibri"/>
              <a:cs typeface="Calibri"/>
              <a:sym typeface="Calibri"/>
            </a:endParaRPr>
          </a:p>
          <a:p>
            <a:pPr indent="0" lvl="0" marL="457200" marR="0" rtl="0" algn="l">
              <a:lnSpc>
                <a:spcPct val="90000"/>
              </a:lnSpc>
              <a:spcBef>
                <a:spcPts val="499"/>
              </a:spcBef>
              <a:spcAft>
                <a:spcPts val="0"/>
              </a:spcAft>
              <a:buNone/>
            </a:pPr>
            <a:r>
              <a:rPr lang="en-US" sz="1600">
                <a:uFill>
                  <a:noFill/>
                </a:uFill>
                <a:latin typeface="Calibri"/>
                <a:ea typeface="Calibri"/>
                <a:cs typeface="Calibri"/>
                <a:sym typeface="Calibri"/>
                <a:hlinkClick r:id="rId7"/>
              </a:rPr>
              <a:t>https://arxiv.org/abs/2002.02126</a:t>
            </a:r>
            <a:r>
              <a:rPr lang="en-US" sz="1600">
                <a:latin typeface="Calibri"/>
                <a:ea typeface="Calibri"/>
                <a:cs typeface="Calibri"/>
                <a:sym typeface="Calibri"/>
              </a:rPr>
              <a:t> </a:t>
            </a:r>
            <a:endParaRPr sz="1600">
              <a:latin typeface="Calibri"/>
              <a:ea typeface="Calibri"/>
              <a:cs typeface="Calibri"/>
              <a:sym typeface="Calibri"/>
            </a:endParaRPr>
          </a:p>
          <a:p>
            <a:pPr indent="-304800" lvl="0" marL="457200" marR="0" rtl="0" algn="l">
              <a:lnSpc>
                <a:spcPct val="90000"/>
              </a:lnSpc>
              <a:spcBef>
                <a:spcPts val="499"/>
              </a:spcBef>
              <a:spcAft>
                <a:spcPts val="0"/>
              </a:spcAft>
              <a:buSzPts val="1200"/>
              <a:buFont typeface="Calibri"/>
              <a:buChar char="●"/>
            </a:pPr>
            <a:r>
              <a:rPr lang="en-US" sz="1600">
                <a:latin typeface="Calibri"/>
                <a:ea typeface="Calibri"/>
                <a:cs typeface="Calibri"/>
                <a:sym typeface="Calibri"/>
              </a:rPr>
              <a:t>[7]:USERREG: A SIMPLE BUT STRONG MODEL FOR RATING PREDICTION</a:t>
            </a:r>
            <a:r>
              <a:rPr lang="en-US"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304800" lvl="1" marL="1371600" marR="0" rtl="0" algn="l">
              <a:lnSpc>
                <a:spcPct val="90000"/>
              </a:lnSpc>
              <a:spcBef>
                <a:spcPts val="0"/>
              </a:spcBef>
              <a:spcAft>
                <a:spcPts val="0"/>
              </a:spcAft>
              <a:buSzPts val="1200"/>
              <a:buFont typeface="Calibri"/>
              <a:buChar char="○"/>
            </a:pPr>
            <a:r>
              <a:rPr lang="en-US" sz="1200">
                <a:solidFill>
                  <a:schemeClr val="dk1"/>
                </a:solidFill>
                <a:latin typeface="Calibri"/>
                <a:ea typeface="Calibri"/>
                <a:cs typeface="Calibri"/>
                <a:sym typeface="Calibri"/>
              </a:rPr>
              <a:t> </a:t>
            </a:r>
            <a:r>
              <a:rPr lang="en-US" sz="1200" u="sng">
                <a:solidFill>
                  <a:schemeClr val="hlink"/>
                </a:solidFill>
                <a:latin typeface="Calibri"/>
                <a:ea typeface="Calibri"/>
                <a:cs typeface="Calibri"/>
                <a:sym typeface="Calibri"/>
                <a:hlinkClick r:id="rId8"/>
              </a:rPr>
              <a:t>https://arxiv.org/abs/2102.07601</a:t>
            </a:r>
            <a:r>
              <a:rPr lang="en-US" sz="1200">
                <a:solidFill>
                  <a:schemeClr val="dk1"/>
                </a:solidFill>
                <a:latin typeface="Calibri"/>
                <a:ea typeface="Calibri"/>
                <a:cs typeface="Calibri"/>
                <a:sym typeface="Calibri"/>
              </a:rPr>
              <a:t> </a:t>
            </a:r>
            <a:endParaRPr sz="1600">
              <a:latin typeface="Calibri"/>
              <a:ea typeface="Calibri"/>
              <a:cs typeface="Calibri"/>
              <a:sym typeface="Calibri"/>
            </a:endParaRPr>
          </a:p>
          <a:p>
            <a:pPr indent="-330200" lvl="0" marL="457200" marR="0" rtl="0" algn="l">
              <a:lnSpc>
                <a:spcPct val="90000"/>
              </a:lnSpc>
              <a:spcBef>
                <a:spcPts val="0"/>
              </a:spcBef>
              <a:spcAft>
                <a:spcPts val="0"/>
              </a:spcAft>
              <a:buSzPts val="1600"/>
              <a:buFont typeface="Calibri"/>
              <a:buChar char="●"/>
            </a:pPr>
            <a:r>
              <a:rPr lang="en-US" sz="1600">
                <a:latin typeface="Calibri"/>
                <a:ea typeface="Calibri"/>
                <a:cs typeface="Calibri"/>
                <a:sym typeface="Calibri"/>
              </a:rPr>
              <a:t>[8]:Link prediction approach to recommender systems  </a:t>
            </a:r>
            <a:endParaRPr sz="1600">
              <a:latin typeface="Calibri"/>
              <a:ea typeface="Calibri"/>
              <a:cs typeface="Calibri"/>
              <a:sym typeface="Calibri"/>
            </a:endParaRPr>
          </a:p>
          <a:p>
            <a:pPr indent="-330200" lvl="1" marL="1371600" marR="0" rtl="0" algn="l">
              <a:lnSpc>
                <a:spcPct val="90000"/>
              </a:lnSpc>
              <a:spcBef>
                <a:spcPts val="0"/>
              </a:spcBef>
              <a:spcAft>
                <a:spcPts val="0"/>
              </a:spcAft>
              <a:buSzPts val="1600"/>
              <a:buFont typeface="Calibri"/>
              <a:buChar char="○"/>
            </a:pPr>
            <a:r>
              <a:rPr lang="en-US" sz="1600">
                <a:uFill>
                  <a:noFill/>
                </a:uFill>
                <a:latin typeface="Calibri"/>
                <a:ea typeface="Calibri"/>
                <a:cs typeface="Calibri"/>
                <a:sym typeface="Calibri"/>
                <a:hlinkClick r:id="rId9"/>
              </a:rPr>
              <a:t>https://arxiv.org/abs/2102.09185</a:t>
            </a:r>
            <a:r>
              <a:rPr lang="en-US" sz="1600">
                <a:latin typeface="Calibri"/>
                <a:ea typeface="Calibri"/>
                <a:cs typeface="Calibri"/>
                <a:sym typeface="Calibri"/>
              </a:rPr>
              <a:t> </a:t>
            </a:r>
            <a:endParaRPr sz="1600">
              <a:latin typeface="Calibri"/>
              <a:ea typeface="Calibri"/>
              <a:cs typeface="Calibri"/>
              <a:sym typeface="Calibri"/>
            </a:endParaRPr>
          </a:p>
          <a:p>
            <a:pPr indent="-330200" lvl="0" marL="457200" marR="0" rtl="0" algn="l">
              <a:lnSpc>
                <a:spcPct val="90000"/>
              </a:lnSpc>
              <a:spcBef>
                <a:spcPts val="0"/>
              </a:spcBef>
              <a:spcAft>
                <a:spcPts val="0"/>
              </a:spcAft>
              <a:buSzPts val="1600"/>
              <a:buFont typeface="Calibri"/>
              <a:buChar char="●"/>
            </a:pPr>
            <a:r>
              <a:rPr lang="en-US" sz="1600">
                <a:latin typeface="Calibri"/>
                <a:ea typeface="Calibri"/>
                <a:cs typeface="Calibri"/>
                <a:sym typeface="Calibri"/>
              </a:rPr>
              <a:t>[9]Neural content-aware collaborative filtering for cold-start music recommendation </a:t>
            </a:r>
            <a:endParaRPr sz="1600">
              <a:latin typeface="Calibri"/>
              <a:ea typeface="Calibri"/>
              <a:cs typeface="Calibri"/>
              <a:sym typeface="Calibri"/>
            </a:endParaRPr>
          </a:p>
          <a:p>
            <a:pPr indent="-330200" lvl="1" marL="914400" marR="0" rtl="0" algn="l">
              <a:lnSpc>
                <a:spcPct val="90000"/>
              </a:lnSpc>
              <a:spcBef>
                <a:spcPts val="0"/>
              </a:spcBef>
              <a:spcAft>
                <a:spcPts val="0"/>
              </a:spcAft>
              <a:buSzPts val="1600"/>
              <a:buFont typeface="Calibri"/>
              <a:buChar char="○"/>
            </a:pPr>
            <a:r>
              <a:rPr lang="en-US" sz="1600">
                <a:latin typeface="Calibri"/>
                <a:ea typeface="Calibri"/>
                <a:cs typeface="Calibri"/>
                <a:sym typeface="Calibri"/>
              </a:rPr>
              <a:t> </a:t>
            </a:r>
            <a:r>
              <a:rPr lang="en-US" sz="1600">
                <a:uFill>
                  <a:noFill/>
                </a:uFill>
                <a:latin typeface="Calibri"/>
                <a:ea typeface="Calibri"/>
                <a:cs typeface="Calibri"/>
                <a:sym typeface="Calibri"/>
                <a:hlinkClick r:id="rId10"/>
              </a:rPr>
              <a:t>https://arxiv.org/abs/2102.12369</a:t>
            </a:r>
            <a:r>
              <a:rPr lang="en-US" sz="1200">
                <a:solidFill>
                  <a:schemeClr val="dk1"/>
                </a:solidFill>
              </a:rPr>
              <a:t> </a:t>
            </a:r>
            <a:endParaRPr sz="1200">
              <a:solidFill>
                <a:schemeClr val="dk1"/>
              </a:solidFill>
            </a:endParaRPr>
          </a:p>
          <a:p>
            <a:pPr indent="0" lvl="0" marL="914400" marR="0" rtl="0" algn="l">
              <a:lnSpc>
                <a:spcPct val="90000"/>
              </a:lnSpc>
              <a:spcBef>
                <a:spcPts val="499"/>
              </a:spcBef>
              <a:spcAft>
                <a:spcPts val="0"/>
              </a:spcAft>
              <a:buNone/>
            </a:pPr>
            <a:r>
              <a:t/>
            </a:r>
            <a:endParaRPr sz="1600">
              <a:latin typeface="Calibri"/>
              <a:ea typeface="Calibri"/>
              <a:cs typeface="Calibri"/>
              <a:sym typeface="Calibri"/>
            </a:endParaRPr>
          </a:p>
          <a:p>
            <a:pPr indent="0" lvl="0" marL="0" marR="0" rtl="0" algn="l">
              <a:lnSpc>
                <a:spcPct val="90000"/>
              </a:lnSpc>
              <a:spcBef>
                <a:spcPts val="499"/>
              </a:spcBef>
              <a:spcAft>
                <a:spcPts val="0"/>
              </a:spcAft>
              <a:buNone/>
            </a:pPr>
            <a:r>
              <a:t/>
            </a:r>
            <a:endParaRPr sz="1600">
              <a:latin typeface="Calibri"/>
              <a:ea typeface="Calibri"/>
              <a:cs typeface="Calibri"/>
              <a:sym typeface="Calibri"/>
            </a:endParaRPr>
          </a:p>
        </p:txBody>
      </p:sp>
      <p:sp>
        <p:nvSpPr>
          <p:cNvPr id="337" name="Google Shape;337;p6"/>
          <p:cNvSpPr/>
          <p:nvPr/>
        </p:nvSpPr>
        <p:spPr>
          <a:xfrm>
            <a:off x="5486400" y="69120"/>
            <a:ext cx="6400440" cy="27288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338" name="Google Shape;338;p6"/>
          <p:cNvSpPr txBox="1"/>
          <p:nvPr/>
        </p:nvSpPr>
        <p:spPr>
          <a:xfrm>
            <a:off x="9144000" y="631584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nvSpPr>
        <p:spPr>
          <a:xfrm>
            <a:off x="685800" y="388080"/>
            <a:ext cx="10515240" cy="76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Font typeface="Arial"/>
              <a:buNone/>
            </a:pPr>
            <a:r>
              <a:rPr lang="en-US" sz="4800">
                <a:solidFill>
                  <a:schemeClr val="dk1"/>
                </a:solidFill>
                <a:latin typeface="Calibri"/>
                <a:ea typeface="Calibri"/>
                <a:cs typeface="Calibri"/>
                <a:sym typeface="Calibri"/>
              </a:rPr>
              <a:t>Previous Work </a:t>
            </a:r>
            <a:endParaRPr b="0" i="0" sz="4800" u="none" cap="none" strike="noStrike">
              <a:solidFill>
                <a:srgbClr val="000000"/>
              </a:solidFill>
              <a:latin typeface="Calibri"/>
              <a:ea typeface="Calibri"/>
              <a:cs typeface="Calibri"/>
              <a:sym typeface="Calibri"/>
            </a:endParaRPr>
          </a:p>
        </p:txBody>
      </p:sp>
      <p:sp>
        <p:nvSpPr>
          <p:cNvPr id="136" name="Google Shape;136;p4"/>
          <p:cNvSpPr txBox="1"/>
          <p:nvPr/>
        </p:nvSpPr>
        <p:spPr>
          <a:xfrm>
            <a:off x="685800" y="1605600"/>
            <a:ext cx="6400440" cy="475236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chemeClr val="dk1"/>
              </a:buClr>
              <a:buSzPts val="2400"/>
              <a:buFont typeface="Calibri"/>
              <a:buChar char="•"/>
            </a:pPr>
            <a:r>
              <a:rPr lang="en-US" sz="2400">
                <a:latin typeface="Calibri"/>
                <a:ea typeface="Calibri"/>
                <a:cs typeface="Calibri"/>
                <a:sym typeface="Calibri"/>
              </a:rPr>
              <a:t>Matrix factorization commonly used in early model as the foundation of latent factor model.</a:t>
            </a:r>
            <a:endParaRPr sz="2400">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latin typeface="Calibri"/>
                <a:ea typeface="Calibri"/>
                <a:cs typeface="Calibri"/>
                <a:sym typeface="Calibri"/>
              </a:rPr>
              <a:t>The most common paradigm for collaberative filter is to learn latent features.(a.k.a. embedding) to represent users and items as separate matrix and multiple them to predict the unknown.</a:t>
            </a:r>
            <a:endParaRPr sz="2400">
              <a:latin typeface="Calibri"/>
              <a:ea typeface="Calibri"/>
              <a:cs typeface="Calibri"/>
              <a:sym typeface="Calibri"/>
            </a:endParaRPr>
          </a:p>
          <a:p>
            <a:pPr indent="-381000" lvl="0" marL="457200" rtl="0" algn="l">
              <a:lnSpc>
                <a:spcPct val="90000"/>
              </a:lnSpc>
              <a:spcBef>
                <a:spcPts val="0"/>
              </a:spcBef>
              <a:spcAft>
                <a:spcPts val="0"/>
              </a:spcAft>
              <a:buClr>
                <a:schemeClr val="dk1"/>
              </a:buClr>
              <a:buSzPts val="2400"/>
              <a:buFont typeface="Calibri"/>
              <a:buChar char="•"/>
            </a:pPr>
            <a:r>
              <a:rPr lang="en-US" sz="2400">
                <a:latin typeface="Calibri"/>
                <a:ea typeface="Calibri"/>
                <a:cs typeface="Calibri"/>
                <a:sym typeface="Calibri"/>
              </a:rPr>
              <a:t>Matrix factorization is the key to win Netflix competition (2006) for $1 million.</a:t>
            </a:r>
            <a:endParaRPr sz="2400">
              <a:latin typeface="Calibri"/>
              <a:ea typeface="Calibri"/>
              <a:cs typeface="Calibri"/>
              <a:sym typeface="Calibri"/>
            </a:endParaRPr>
          </a:p>
          <a:p>
            <a:pPr indent="-381000" lvl="0" marL="457200" rtl="0" algn="l">
              <a:lnSpc>
                <a:spcPct val="90000"/>
              </a:lnSpc>
              <a:spcBef>
                <a:spcPts val="0"/>
              </a:spcBef>
              <a:spcAft>
                <a:spcPts val="0"/>
              </a:spcAft>
              <a:buSzPts val="2400"/>
              <a:buFont typeface="Calibri"/>
              <a:buChar char="•"/>
            </a:pPr>
            <a:r>
              <a:rPr lang="en-US" sz="2400">
                <a:latin typeface="Calibri"/>
                <a:ea typeface="Calibri"/>
                <a:cs typeface="Calibri"/>
                <a:sym typeface="Calibri"/>
              </a:rPr>
              <a:t>Later, researchers found using users interaction history as input can improve the quality of embedding: SVD++. [1]</a:t>
            </a:r>
            <a:endParaRPr sz="2400">
              <a:latin typeface="Calibri"/>
              <a:ea typeface="Calibri"/>
              <a:cs typeface="Calibri"/>
              <a:sym typeface="Calibri"/>
            </a:endParaRPr>
          </a:p>
        </p:txBody>
      </p:sp>
      <p:sp>
        <p:nvSpPr>
          <p:cNvPr id="137" name="Google Shape;137;p4"/>
          <p:cNvSpPr/>
          <p:nvPr/>
        </p:nvSpPr>
        <p:spPr>
          <a:xfrm>
            <a:off x="5486400" y="69120"/>
            <a:ext cx="6400440" cy="27288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38" name="Google Shape;138;p4"/>
          <p:cNvSpPr txBox="1"/>
          <p:nvPr/>
        </p:nvSpPr>
        <p:spPr>
          <a:xfrm>
            <a:off x="9144000" y="631584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39" name="Google Shape;139;p4"/>
          <p:cNvSpPr/>
          <p:nvPr/>
        </p:nvSpPr>
        <p:spPr>
          <a:xfrm>
            <a:off x="685800" y="6360480"/>
            <a:ext cx="10881000" cy="2851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 https://miro.medium.com/max/5130/1*b4M7o7W8bfRRxdMxtFoVBQ.png</a:t>
            </a:r>
            <a:endParaRPr b="0" i="0" sz="1200" u="none" cap="none" strike="noStrike">
              <a:latin typeface="Arial"/>
              <a:ea typeface="Arial"/>
              <a:cs typeface="Arial"/>
              <a:sym typeface="Arial"/>
            </a:endParaRPr>
          </a:p>
        </p:txBody>
      </p:sp>
      <p:pic>
        <p:nvPicPr>
          <p:cNvPr id="140" name="Google Shape;140;p4"/>
          <p:cNvPicPr preferRelativeResize="0"/>
          <p:nvPr/>
        </p:nvPicPr>
        <p:blipFill>
          <a:blip r:embed="rId3">
            <a:alphaModFix/>
          </a:blip>
          <a:stretch>
            <a:fillRect/>
          </a:stretch>
        </p:blipFill>
        <p:spPr>
          <a:xfrm>
            <a:off x="7086250" y="2240837"/>
            <a:ext cx="5080074" cy="2376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nvSpPr>
        <p:spPr>
          <a:xfrm>
            <a:off x="685800" y="388080"/>
            <a:ext cx="1051524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dk1"/>
                </a:solidFill>
                <a:latin typeface="Calibri"/>
                <a:ea typeface="Calibri"/>
                <a:cs typeface="Calibri"/>
                <a:sym typeface="Calibri"/>
              </a:rPr>
              <a:t>Background</a:t>
            </a:r>
            <a:endParaRPr sz="4800">
              <a:latin typeface="Calibri"/>
              <a:ea typeface="Calibri"/>
              <a:cs typeface="Calibri"/>
              <a:sym typeface="Calibri"/>
            </a:endParaRPr>
          </a:p>
        </p:txBody>
      </p:sp>
      <p:sp>
        <p:nvSpPr>
          <p:cNvPr id="146" name="Google Shape;146;p3"/>
          <p:cNvSpPr txBox="1"/>
          <p:nvPr/>
        </p:nvSpPr>
        <p:spPr>
          <a:xfrm>
            <a:off x="685800" y="1605600"/>
            <a:ext cx="6400440" cy="475236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400"/>
              <a:buFont typeface="Arial"/>
              <a:buChar char="•"/>
            </a:pPr>
            <a:r>
              <a:rPr lang="en-US" sz="2400">
                <a:latin typeface="Calibri"/>
                <a:ea typeface="Calibri"/>
                <a:cs typeface="Calibri"/>
                <a:sym typeface="Calibri"/>
              </a:rPr>
              <a:t>Key concept you should know:</a:t>
            </a:r>
            <a:endParaRPr sz="2400">
              <a:latin typeface="Calibri"/>
              <a:ea typeface="Calibri"/>
              <a:cs typeface="Calibri"/>
              <a:sym typeface="Calibri"/>
            </a:endParaRPr>
          </a:p>
          <a:p>
            <a:pPr indent="-381000" lvl="1" marL="9144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What is the rank of a matrix A?</a:t>
            </a:r>
            <a:endParaRPr sz="2400">
              <a:latin typeface="Calibri"/>
              <a:ea typeface="Calibri"/>
              <a:cs typeface="Calibri"/>
              <a:sym typeface="Calibri"/>
            </a:endParaRPr>
          </a:p>
          <a:p>
            <a:pPr indent="-381000" lvl="2"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the maximal number of linearly independent columns of A</a:t>
            </a:r>
            <a:endParaRPr sz="2400">
              <a:latin typeface="Calibri"/>
              <a:ea typeface="Calibri"/>
              <a:cs typeface="Calibri"/>
              <a:sym typeface="Calibri"/>
            </a:endParaRPr>
          </a:p>
          <a:p>
            <a:pPr indent="-381000" lvl="1" marL="9144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dimensionality reduction: </a:t>
            </a:r>
            <a:endParaRPr sz="2400">
              <a:latin typeface="Calibri"/>
              <a:ea typeface="Calibri"/>
              <a:cs typeface="Calibri"/>
              <a:sym typeface="Calibri"/>
            </a:endParaRPr>
          </a:p>
          <a:p>
            <a:pPr indent="-381000" lvl="2"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Assume data lies on or near a low d-dimensional space.</a:t>
            </a:r>
            <a:endParaRPr sz="2400">
              <a:latin typeface="Calibri"/>
              <a:ea typeface="Calibri"/>
              <a:cs typeface="Calibri"/>
              <a:sym typeface="Calibri"/>
            </a:endParaRPr>
          </a:p>
          <a:p>
            <a:pPr indent="-381000" lvl="2"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Remove redundant and noise data.</a:t>
            </a:r>
            <a:endParaRPr sz="2400">
              <a:latin typeface="Calibri"/>
              <a:ea typeface="Calibri"/>
              <a:cs typeface="Calibri"/>
              <a:sym typeface="Calibri"/>
            </a:endParaRPr>
          </a:p>
          <a:p>
            <a:pPr indent="-381000" lvl="2"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easier storage and processing.</a:t>
            </a:r>
            <a:endParaRPr sz="2400">
              <a:latin typeface="Calibri"/>
              <a:ea typeface="Calibri"/>
              <a:cs typeface="Calibri"/>
              <a:sym typeface="Calibri"/>
            </a:endParaRPr>
          </a:p>
          <a:p>
            <a:pPr indent="-381000" lvl="1" marL="9144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Singular Value Decomposition(SVD):</a:t>
            </a:r>
            <a:endParaRPr sz="2400">
              <a:latin typeface="Calibri"/>
              <a:ea typeface="Calibri"/>
              <a:cs typeface="Calibri"/>
              <a:sym typeface="Calibri"/>
            </a:endParaRPr>
          </a:p>
          <a:p>
            <a:pPr indent="-381000" lvl="2"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A real matrix can be decomposed to 3 smaller matrix</a:t>
            </a:r>
            <a:endParaRPr sz="2400">
              <a:latin typeface="Calibri"/>
              <a:ea typeface="Calibri"/>
              <a:cs typeface="Calibri"/>
              <a:sym typeface="Calibri"/>
            </a:endParaRPr>
          </a:p>
          <a:p>
            <a:pPr indent="-381000" lvl="2" marL="1371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foundation of latent factor model.</a:t>
            </a:r>
            <a:endParaRPr sz="2400">
              <a:latin typeface="Calibri"/>
              <a:ea typeface="Calibri"/>
              <a:cs typeface="Calibri"/>
              <a:sym typeface="Calibri"/>
            </a:endParaRPr>
          </a:p>
          <a:p>
            <a:pPr indent="0" lvl="0" marL="0" marR="0" rtl="0" algn="l">
              <a:lnSpc>
                <a:spcPct val="90000"/>
              </a:lnSpc>
              <a:spcBef>
                <a:spcPts val="1001"/>
              </a:spcBef>
              <a:spcAft>
                <a:spcPts val="0"/>
              </a:spcAft>
              <a:buNone/>
            </a:pPr>
            <a:r>
              <a:t/>
            </a:r>
            <a:endParaRPr b="0" i="0" sz="2000" u="none" cap="none" strike="noStrike">
              <a:solidFill>
                <a:srgbClr val="000000"/>
              </a:solidFill>
              <a:latin typeface="Calibri"/>
              <a:ea typeface="Calibri"/>
              <a:cs typeface="Calibri"/>
              <a:sym typeface="Calibri"/>
            </a:endParaRPr>
          </a:p>
          <a:p>
            <a:pPr indent="-228240" lvl="0" marL="228600" marR="0" rtl="0" algn="l">
              <a:lnSpc>
                <a:spcPct val="90000"/>
              </a:lnSpc>
              <a:spcBef>
                <a:spcPts val="1001"/>
              </a:spcBef>
              <a:spcAft>
                <a:spcPts val="0"/>
              </a:spcAft>
              <a:buClr>
                <a:srgbClr val="000000"/>
              </a:buClr>
              <a:buSzPts val="2400"/>
              <a:buFont typeface="Arial"/>
              <a:buChar char="•"/>
            </a:pPr>
            <a:r>
              <a:t/>
            </a:r>
            <a:endParaRPr b="0" i="0" sz="2000" u="none" cap="none" strike="noStrike">
              <a:solidFill>
                <a:srgbClr val="000000"/>
              </a:solidFill>
              <a:latin typeface="Calibri"/>
              <a:ea typeface="Calibri"/>
              <a:cs typeface="Calibri"/>
              <a:sym typeface="Calibri"/>
            </a:endParaRPr>
          </a:p>
        </p:txBody>
      </p:sp>
      <p:sp>
        <p:nvSpPr>
          <p:cNvPr id="147" name="Google Shape;147;p3"/>
          <p:cNvSpPr/>
          <p:nvPr/>
        </p:nvSpPr>
        <p:spPr>
          <a:xfrm>
            <a:off x="5486400" y="69120"/>
            <a:ext cx="6400440" cy="272880"/>
          </a:xfrm>
          <a:prstGeom prst="rect">
            <a:avLst/>
          </a:prstGeom>
          <a:noFill/>
          <a:ln>
            <a:noFill/>
          </a:ln>
        </p:spPr>
        <p:txBody>
          <a:bodyPr anchorCtr="0" anchor="t" bIns="45000" lIns="90000" spcFirstLastPara="1" rIns="90000" wrap="square" tIns="45000">
            <a:sp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48" name="Google Shape;148;p3"/>
          <p:cNvSpPr txBox="1"/>
          <p:nvPr/>
        </p:nvSpPr>
        <p:spPr>
          <a:xfrm>
            <a:off x="9144000" y="6315840"/>
            <a:ext cx="27428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49" name="Google Shape;149;p3"/>
          <p:cNvSpPr/>
          <p:nvPr/>
        </p:nvSpPr>
        <p:spPr>
          <a:xfrm>
            <a:off x="685800" y="6360480"/>
            <a:ext cx="10881000" cy="28512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source:https://www.google.com/url?sa=i&amp;url=https%3A%2F%2Fwww.askpython.com%2Fpython%2Fexamples%2Fsingular-value-decomposition&amp;psig=AOvVaw0GNScgZ5gb4N9cknWDJOoK&amp;ust=1620751232056000&amp;source=images&amp;cd=vfe&amp;ved=0CAIQjRxqFwoTCPiW9YLHv_ACFQAAAAAdAAAAABAJ</a:t>
            </a:r>
            <a:endParaRPr b="0" i="0" sz="1200" u="none" cap="none" strike="noStrike">
              <a:latin typeface="Arial"/>
              <a:ea typeface="Arial"/>
              <a:cs typeface="Arial"/>
              <a:sym typeface="Arial"/>
            </a:endParaRPr>
          </a:p>
        </p:txBody>
      </p:sp>
      <p:pic>
        <p:nvPicPr>
          <p:cNvPr id="150" name="Google Shape;150;p3"/>
          <p:cNvPicPr preferRelativeResize="0"/>
          <p:nvPr/>
        </p:nvPicPr>
        <p:blipFill>
          <a:blip r:embed="rId3">
            <a:alphaModFix/>
          </a:blip>
          <a:stretch>
            <a:fillRect/>
          </a:stretch>
        </p:blipFill>
        <p:spPr>
          <a:xfrm>
            <a:off x="7238650" y="1787613"/>
            <a:ext cx="4953349" cy="312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7b0b059c90_0_168"/>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Taxonomy of recommender systems</a:t>
            </a:r>
            <a:endParaRPr sz="4800">
              <a:latin typeface="Calibri"/>
              <a:ea typeface="Calibri"/>
              <a:cs typeface="Calibri"/>
              <a:sym typeface="Calibri"/>
            </a:endParaRPr>
          </a:p>
        </p:txBody>
      </p:sp>
      <p:sp>
        <p:nvSpPr>
          <p:cNvPr id="156" name="Google Shape;156;g7b0b059c90_0_168"/>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57" name="Google Shape;157;g7b0b059c90_0_168"/>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58" name="Google Shape;158;g7b0b059c90_0_168"/>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rtl="0" algn="r">
              <a:spcBef>
                <a:spcPts val="0"/>
              </a:spcBef>
              <a:spcAft>
                <a:spcPts val="0"/>
              </a:spcAft>
              <a:buClr>
                <a:schemeClr val="dk1"/>
              </a:buClr>
              <a:buFont typeface="Arial"/>
              <a:buNone/>
            </a:pPr>
            <a:r>
              <a:rPr lang="en-US" sz="1200">
                <a:solidFill>
                  <a:schemeClr val="dk1"/>
                </a:solidFill>
                <a:latin typeface="Calibri"/>
                <a:ea typeface="Calibri"/>
                <a:cs typeface="Calibri"/>
                <a:sym typeface="Calibri"/>
              </a:rPr>
              <a:t>source:[8]:Link prediction approach to recommender systems </a:t>
            </a:r>
            <a:r>
              <a:rPr lang="en-US" sz="1200" u="sng">
                <a:solidFill>
                  <a:schemeClr val="hlink"/>
                </a:solidFill>
                <a:latin typeface="Calibri"/>
                <a:ea typeface="Calibri"/>
                <a:cs typeface="Calibri"/>
                <a:sym typeface="Calibri"/>
                <a:hlinkClick r:id="rId3"/>
              </a:rPr>
              <a:t>https://arxiv.org/abs/2102.09185</a:t>
            </a:r>
            <a:r>
              <a:rPr lang="en-US" sz="1200">
                <a:solidFill>
                  <a:schemeClr val="dk1"/>
                </a:solidFill>
                <a:latin typeface="Calibri"/>
                <a:ea typeface="Calibri"/>
                <a:cs typeface="Calibri"/>
                <a:sym typeface="Calibri"/>
              </a:rPr>
              <a:t> </a:t>
            </a:r>
            <a:endParaRPr sz="1200">
              <a:solidFill>
                <a:schemeClr val="dk1"/>
              </a:solidFill>
            </a:endParaRPr>
          </a:p>
          <a:p>
            <a:pPr indent="0" lvl="0" marL="0" marR="0" rtl="0" algn="r">
              <a:lnSpc>
                <a:spcPct val="100000"/>
              </a:lnSpc>
              <a:spcBef>
                <a:spcPts val="0"/>
              </a:spcBef>
              <a:spcAft>
                <a:spcPts val="0"/>
              </a:spcAft>
              <a:buNone/>
            </a:pPr>
            <a:r>
              <a:t/>
            </a:r>
            <a:endParaRPr sz="1200">
              <a:latin typeface="Calibri"/>
              <a:ea typeface="Calibri"/>
              <a:cs typeface="Calibri"/>
              <a:sym typeface="Calibri"/>
            </a:endParaRPr>
          </a:p>
        </p:txBody>
      </p:sp>
      <p:sp>
        <p:nvSpPr>
          <p:cNvPr id="159" name="Google Shape;159;g7b0b059c90_0_168"/>
          <p:cNvSpPr txBox="1"/>
          <p:nvPr/>
        </p:nvSpPr>
        <p:spPr>
          <a:xfrm>
            <a:off x="734775" y="1939025"/>
            <a:ext cx="31434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US" sz="2000"/>
              <a:t>Collaborative filtering and Graph based are heavily focused in the following slides.</a:t>
            </a:r>
            <a:endParaRPr sz="2000"/>
          </a:p>
        </p:txBody>
      </p:sp>
      <p:pic>
        <p:nvPicPr>
          <p:cNvPr id="160" name="Google Shape;160;g7b0b059c90_0_168"/>
          <p:cNvPicPr preferRelativeResize="0"/>
          <p:nvPr/>
        </p:nvPicPr>
        <p:blipFill>
          <a:blip r:embed="rId4">
            <a:alphaModFix/>
          </a:blip>
          <a:stretch>
            <a:fillRect/>
          </a:stretch>
        </p:blipFill>
        <p:spPr>
          <a:xfrm>
            <a:off x="4030575" y="1301880"/>
            <a:ext cx="7953375" cy="459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d619273233_0_43"/>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Neural Collaborative Filtering</a:t>
            </a:r>
            <a:endParaRPr b="0" i="0" sz="4800" u="none" cap="none" strike="noStrike">
              <a:solidFill>
                <a:srgbClr val="000000"/>
              </a:solidFill>
              <a:latin typeface="Calibri"/>
              <a:ea typeface="Calibri"/>
              <a:cs typeface="Calibri"/>
              <a:sym typeface="Calibri"/>
            </a:endParaRPr>
          </a:p>
        </p:txBody>
      </p:sp>
      <p:sp>
        <p:nvSpPr>
          <p:cNvPr id="166" name="Google Shape;166;gd619273233_0_43"/>
          <p:cNvSpPr txBox="1"/>
          <p:nvPr/>
        </p:nvSpPr>
        <p:spPr>
          <a:xfrm>
            <a:off x="685800" y="1195425"/>
            <a:ext cx="6400500" cy="47523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400"/>
              <a:buFont typeface="Arial"/>
              <a:buChar char="•"/>
            </a:pPr>
            <a:r>
              <a:rPr lang="en-US" sz="2000">
                <a:latin typeface="Calibri"/>
                <a:ea typeface="Calibri"/>
                <a:cs typeface="Calibri"/>
                <a:sym typeface="Calibri"/>
              </a:rPr>
              <a:t>With the popularity of Neural Network in speech recognition, computer vision and natural language processing. It started being implemented in recommendation system as well.</a:t>
            </a:r>
            <a:endParaRPr sz="2000">
              <a:latin typeface="Calibri"/>
              <a:ea typeface="Calibri"/>
              <a:cs typeface="Calibri"/>
              <a:sym typeface="Calibri"/>
            </a:endParaRPr>
          </a:p>
          <a:p>
            <a:pPr indent="0" lvl="0" marL="457200" marR="0" rtl="0" algn="l">
              <a:lnSpc>
                <a:spcPct val="90000"/>
              </a:lnSpc>
              <a:spcBef>
                <a:spcPts val="0"/>
              </a:spcBef>
              <a:spcAft>
                <a:spcPts val="0"/>
              </a:spcAft>
              <a:buNone/>
            </a:pPr>
            <a:r>
              <a:t/>
            </a:r>
            <a:endParaRPr sz="2000">
              <a:latin typeface="Calibri"/>
              <a:ea typeface="Calibri"/>
              <a:cs typeface="Calibri"/>
              <a:sym typeface="Calibri"/>
            </a:endParaRPr>
          </a:p>
          <a:p>
            <a:pPr indent="-202840" lvl="0" marL="2286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The foundation of the recommendation system is the matrix factorization (MF).Popularized by the Netflix Prize, it has become the de facto approach to latent factor model-based recommendation.</a:t>
            </a:r>
            <a:endParaRPr sz="2000">
              <a:latin typeface="Calibri"/>
              <a:ea typeface="Calibri"/>
              <a:cs typeface="Calibri"/>
              <a:sym typeface="Calibri"/>
            </a:endParaRPr>
          </a:p>
          <a:p>
            <a:pPr indent="0" lvl="0" marL="457200" marR="0" rtl="0" algn="l">
              <a:lnSpc>
                <a:spcPct val="90000"/>
              </a:lnSpc>
              <a:spcBef>
                <a:spcPts val="0"/>
              </a:spcBef>
              <a:spcAft>
                <a:spcPts val="0"/>
              </a:spcAft>
              <a:buNone/>
            </a:pPr>
            <a:r>
              <a:t/>
            </a:r>
            <a:endParaRPr sz="2000">
              <a:latin typeface="Calibri"/>
              <a:ea typeface="Calibri"/>
              <a:cs typeface="Calibri"/>
              <a:sym typeface="Calibri"/>
            </a:endParaRPr>
          </a:p>
          <a:p>
            <a:pPr indent="-202840" lvl="0" marL="2286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Despite the effectiveness of MF for collaborative filtering, it is well-known that its performance can be hindered by the simple choice of the interaction function — inner product.</a:t>
            </a:r>
            <a:endParaRPr sz="2000">
              <a:latin typeface="Calibri"/>
              <a:ea typeface="Calibri"/>
              <a:cs typeface="Calibri"/>
              <a:sym typeface="Calibri"/>
            </a:endParaRPr>
          </a:p>
          <a:p>
            <a:pPr indent="0" lvl="0" marL="457200" marR="0" rtl="0" algn="l">
              <a:lnSpc>
                <a:spcPct val="90000"/>
              </a:lnSpc>
              <a:spcBef>
                <a:spcPts val="0"/>
              </a:spcBef>
              <a:spcAft>
                <a:spcPts val="0"/>
              </a:spcAft>
              <a:buNone/>
            </a:pPr>
            <a:r>
              <a:t/>
            </a:r>
            <a:endParaRPr sz="2000">
              <a:latin typeface="Calibri"/>
              <a:ea typeface="Calibri"/>
              <a:cs typeface="Calibri"/>
              <a:sym typeface="Calibri"/>
            </a:endParaRPr>
          </a:p>
          <a:p>
            <a:pPr indent="-202840" lvl="0" marL="2286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However, the inner product, which simply combines the multiplication of latent features linearly, may not be sufficient to capture the complex structure of user interaction data.</a:t>
            </a:r>
            <a:endParaRPr sz="2000">
              <a:latin typeface="Calibri"/>
              <a:ea typeface="Calibri"/>
              <a:cs typeface="Calibri"/>
              <a:sym typeface="Calibri"/>
            </a:endParaRPr>
          </a:p>
        </p:txBody>
      </p:sp>
      <p:sp>
        <p:nvSpPr>
          <p:cNvPr id="167" name="Google Shape;167;gd619273233_0_43"/>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68" name="Google Shape;168;gd619273233_0_43"/>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69" name="Google Shape;169;gd619273233_0_43"/>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 [2]</a:t>
            </a:r>
            <a:r>
              <a:rPr lang="en-US" sz="1200" u="sng">
                <a:solidFill>
                  <a:schemeClr val="hlink"/>
                </a:solidFill>
                <a:latin typeface="Calibri"/>
                <a:ea typeface="Calibri"/>
                <a:cs typeface="Calibri"/>
                <a:sym typeface="Calibri"/>
                <a:hlinkClick r:id="rId3"/>
              </a:rPr>
              <a:t>https://arxiv.org/abs/1708.05031</a:t>
            </a:r>
            <a:r>
              <a:rPr lang="en-US" sz="1200">
                <a:latin typeface="Calibri"/>
                <a:ea typeface="Calibri"/>
                <a:cs typeface="Calibri"/>
                <a:sym typeface="Calibri"/>
              </a:rPr>
              <a:t> and </a:t>
            </a:r>
            <a:r>
              <a:rPr lang="en-US" sz="1200" u="sng">
                <a:solidFill>
                  <a:schemeClr val="hlink"/>
                </a:solidFill>
                <a:latin typeface="Calibri"/>
                <a:ea typeface="Calibri"/>
                <a:cs typeface="Calibri"/>
                <a:sym typeface="Calibri"/>
                <a:hlinkClick r:id="rId4"/>
              </a:rPr>
              <a:t>https://miro.medium.com/max/988/1*tiF4e4Y-wVH732_6TbJVmQ.png</a:t>
            </a:r>
            <a:r>
              <a:rPr lang="en-US" sz="1200">
                <a:latin typeface="Calibri"/>
                <a:ea typeface="Calibri"/>
                <a:cs typeface="Calibri"/>
                <a:sym typeface="Calibri"/>
              </a:rPr>
              <a:t> </a:t>
            </a:r>
            <a:endParaRPr b="0" i="0" sz="1200" u="none" cap="none" strike="noStrike">
              <a:latin typeface="Arial"/>
              <a:ea typeface="Arial"/>
              <a:cs typeface="Arial"/>
              <a:sym typeface="Arial"/>
            </a:endParaRPr>
          </a:p>
        </p:txBody>
      </p:sp>
      <p:pic>
        <p:nvPicPr>
          <p:cNvPr id="170" name="Google Shape;170;gd619273233_0_43"/>
          <p:cNvPicPr preferRelativeResize="0"/>
          <p:nvPr/>
        </p:nvPicPr>
        <p:blipFill>
          <a:blip r:embed="rId5">
            <a:alphaModFix/>
          </a:blip>
          <a:stretch>
            <a:fillRect/>
          </a:stretch>
        </p:blipFill>
        <p:spPr>
          <a:xfrm>
            <a:off x="7486650" y="2604793"/>
            <a:ext cx="4705350" cy="193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619273233_0_61"/>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Neural Collaborative Filtering</a:t>
            </a:r>
            <a:endParaRPr b="0" i="0" sz="4800" u="none" cap="none" strike="noStrike">
              <a:solidFill>
                <a:srgbClr val="000000"/>
              </a:solidFill>
              <a:latin typeface="Calibri"/>
              <a:ea typeface="Calibri"/>
              <a:cs typeface="Calibri"/>
              <a:sym typeface="Calibri"/>
            </a:endParaRPr>
          </a:p>
        </p:txBody>
      </p:sp>
      <p:sp>
        <p:nvSpPr>
          <p:cNvPr id="176" name="Google Shape;176;gd619273233_0_61"/>
          <p:cNvSpPr txBox="1"/>
          <p:nvPr/>
        </p:nvSpPr>
        <p:spPr>
          <a:xfrm>
            <a:off x="685800" y="1195425"/>
            <a:ext cx="6400500" cy="4752300"/>
          </a:xfrm>
          <a:prstGeom prst="rect">
            <a:avLst/>
          </a:prstGeom>
          <a:noFill/>
          <a:ln>
            <a:noFill/>
          </a:ln>
        </p:spPr>
        <p:txBody>
          <a:bodyPr anchorCtr="0" anchor="t" bIns="45700" lIns="91425" spcFirstLastPara="1" rIns="91425" wrap="square" tIns="45700">
            <a:noAutofit/>
          </a:bodyPr>
          <a:lstStyle/>
          <a:p>
            <a:pPr indent="-202840" lvl="0" marL="2286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Therefore, some proposed to replacing the inner product with a neural architecture that can learn an arbitrary function from data, we present a general framework named  Neural network-based Collaborative Filtering (NCF)</a:t>
            </a:r>
            <a:endParaRPr sz="2000">
              <a:latin typeface="Calibri"/>
              <a:ea typeface="Calibri"/>
              <a:cs typeface="Calibri"/>
              <a:sym typeface="Calibri"/>
            </a:endParaRPr>
          </a:p>
          <a:p>
            <a:pPr indent="0" lvl="0" marL="457200" marR="0" rtl="0" algn="l">
              <a:lnSpc>
                <a:spcPct val="90000"/>
              </a:lnSpc>
              <a:spcBef>
                <a:spcPts val="0"/>
              </a:spcBef>
              <a:spcAft>
                <a:spcPts val="0"/>
              </a:spcAft>
              <a:buNone/>
            </a:pPr>
            <a:r>
              <a:t/>
            </a:r>
            <a:endParaRPr sz="2000">
              <a:latin typeface="Calibri"/>
              <a:ea typeface="Calibri"/>
              <a:cs typeface="Calibri"/>
              <a:sym typeface="Calibri"/>
            </a:endParaRPr>
          </a:p>
          <a:p>
            <a:pPr indent="-202840" lvl="0" marL="2286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The main contributions of this framework are:</a:t>
            </a:r>
            <a:endParaRPr sz="2000">
              <a:latin typeface="Calibri"/>
              <a:ea typeface="Calibri"/>
              <a:cs typeface="Calibri"/>
              <a:sym typeface="Calibri"/>
            </a:endParaRPr>
          </a:p>
          <a:p>
            <a:pPr indent="-355600" lvl="1" marL="9144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model latent features of users and items and devise a general framework NCF for collaborative filtering based on neural networks</a:t>
            </a:r>
            <a:endParaRPr sz="2000">
              <a:latin typeface="Calibri"/>
              <a:ea typeface="Calibri"/>
              <a:cs typeface="Calibri"/>
              <a:sym typeface="Calibri"/>
            </a:endParaRPr>
          </a:p>
          <a:p>
            <a:pPr indent="0" lvl="0" marL="914400" marR="0" rtl="0" algn="l">
              <a:lnSpc>
                <a:spcPct val="90000"/>
              </a:lnSpc>
              <a:spcBef>
                <a:spcPts val="0"/>
              </a:spcBef>
              <a:spcAft>
                <a:spcPts val="0"/>
              </a:spcAft>
              <a:buNone/>
            </a:pPr>
            <a:r>
              <a:t/>
            </a:r>
            <a:endParaRPr sz="2000">
              <a:latin typeface="Calibri"/>
              <a:ea typeface="Calibri"/>
              <a:cs typeface="Calibri"/>
              <a:sym typeface="Calibri"/>
            </a:endParaRPr>
          </a:p>
          <a:p>
            <a:pPr indent="-355600" lvl="1" marL="9144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MF can be interpreted as a specialization of NCF and utilize a multi-layer perceptron to endow NCF modelling with a high level of non-linearities.</a:t>
            </a:r>
            <a:endParaRPr sz="2000">
              <a:latin typeface="Calibri"/>
              <a:ea typeface="Calibri"/>
              <a:cs typeface="Calibri"/>
              <a:sym typeface="Calibri"/>
            </a:endParaRPr>
          </a:p>
          <a:p>
            <a:pPr indent="0" lvl="0" marL="914400" marR="0" rtl="0" algn="l">
              <a:lnSpc>
                <a:spcPct val="90000"/>
              </a:lnSpc>
              <a:spcBef>
                <a:spcPts val="0"/>
              </a:spcBef>
              <a:spcAft>
                <a:spcPts val="0"/>
              </a:spcAft>
              <a:buNone/>
            </a:pPr>
            <a:r>
              <a:t/>
            </a:r>
            <a:endParaRPr sz="2000">
              <a:latin typeface="Calibri"/>
              <a:ea typeface="Calibri"/>
              <a:cs typeface="Calibri"/>
              <a:sym typeface="Calibri"/>
            </a:endParaRPr>
          </a:p>
          <a:p>
            <a:pPr indent="-355600" lvl="1" marL="9144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Prove the effectiveness of  NCF approaches and the promise of deep learning for collaborative filtering.</a:t>
            </a:r>
            <a:endParaRPr sz="2000">
              <a:latin typeface="Calibri"/>
              <a:ea typeface="Calibri"/>
              <a:cs typeface="Calibri"/>
              <a:sym typeface="Calibri"/>
            </a:endParaRPr>
          </a:p>
        </p:txBody>
      </p:sp>
      <p:sp>
        <p:nvSpPr>
          <p:cNvPr id="177" name="Google Shape;177;gd619273233_0_61"/>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78" name="Google Shape;178;gd619273233_0_61"/>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79" name="Google Shape;179;gd619273233_0_61"/>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 [2]https://arxiv.org/abs/1708.05031</a:t>
            </a:r>
            <a:endParaRPr b="0" i="0" sz="1200" u="none" cap="none" strike="noStrike">
              <a:latin typeface="Arial"/>
              <a:ea typeface="Arial"/>
              <a:cs typeface="Arial"/>
              <a:sym typeface="Arial"/>
            </a:endParaRPr>
          </a:p>
        </p:txBody>
      </p:sp>
      <p:pic>
        <p:nvPicPr>
          <p:cNvPr id="180" name="Google Shape;180;gd619273233_0_61"/>
          <p:cNvPicPr preferRelativeResize="0"/>
          <p:nvPr/>
        </p:nvPicPr>
        <p:blipFill>
          <a:blip r:embed="rId3">
            <a:alphaModFix/>
          </a:blip>
          <a:stretch>
            <a:fillRect/>
          </a:stretch>
        </p:blipFill>
        <p:spPr>
          <a:xfrm>
            <a:off x="7391100" y="1895493"/>
            <a:ext cx="4800900" cy="30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619273233_0_77"/>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Neural Collaborative Filtering</a:t>
            </a:r>
            <a:endParaRPr b="0" i="0" sz="4800" u="none" cap="none" strike="noStrike">
              <a:solidFill>
                <a:srgbClr val="000000"/>
              </a:solidFill>
              <a:latin typeface="Calibri"/>
              <a:ea typeface="Calibri"/>
              <a:cs typeface="Calibri"/>
              <a:sym typeface="Calibri"/>
            </a:endParaRPr>
          </a:p>
        </p:txBody>
      </p:sp>
      <p:sp>
        <p:nvSpPr>
          <p:cNvPr id="186" name="Google Shape;186;gd619273233_0_77"/>
          <p:cNvSpPr txBox="1"/>
          <p:nvPr/>
        </p:nvSpPr>
        <p:spPr>
          <a:xfrm>
            <a:off x="685800" y="1195425"/>
            <a:ext cx="6400500" cy="47523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SzPts val="2000"/>
              <a:buFont typeface="Calibri"/>
              <a:buChar char="•"/>
            </a:pPr>
            <a:r>
              <a:rPr lang="en-US" sz="2000">
                <a:solidFill>
                  <a:schemeClr val="dk1"/>
                </a:solidFill>
                <a:latin typeface="Calibri"/>
                <a:ea typeface="Calibri"/>
                <a:cs typeface="Calibri"/>
                <a:sym typeface="Calibri"/>
              </a:rPr>
              <a:t>Neural network-based Collaborative Filtering (NCF) instances:</a:t>
            </a:r>
            <a:endParaRPr sz="2000">
              <a:latin typeface="Calibri"/>
              <a:ea typeface="Calibri"/>
              <a:cs typeface="Calibri"/>
              <a:sym typeface="Calibri"/>
            </a:endParaRPr>
          </a:p>
          <a:p>
            <a:pPr indent="-355600" lvl="1" marL="9144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Generalized Matrix Factorization (GMF): MF can be interpreted as a special case of the NCF framework</a:t>
            </a:r>
            <a:endParaRPr sz="2000">
              <a:latin typeface="Calibri"/>
              <a:ea typeface="Calibri"/>
              <a:cs typeface="Calibri"/>
              <a:sym typeface="Calibri"/>
            </a:endParaRPr>
          </a:p>
          <a:p>
            <a:pPr indent="-355600" lvl="1" marL="9144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Multi-Layer Perceptron (MLP):Since NCF adopts two pathways to model users and items,it is intuitive to combine the features of two pathways by concatenating them using hidden layers.</a:t>
            </a:r>
            <a:endParaRPr sz="2000">
              <a:latin typeface="Calibri"/>
              <a:ea typeface="Calibri"/>
              <a:cs typeface="Calibri"/>
              <a:sym typeface="Calibri"/>
            </a:endParaRPr>
          </a:p>
          <a:p>
            <a:pPr indent="-355600" lvl="1" marL="9144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Fusion of GMF and MLP: performance is the best.</a:t>
            </a:r>
            <a:endParaRPr sz="2000">
              <a:latin typeface="Calibri"/>
              <a:ea typeface="Calibri"/>
              <a:cs typeface="Calibri"/>
              <a:sym typeface="Calibri"/>
            </a:endParaRPr>
          </a:p>
          <a:p>
            <a:pPr indent="0" lvl="0" marL="457200" marR="0" rtl="0" algn="l">
              <a:lnSpc>
                <a:spcPct val="90000"/>
              </a:lnSpc>
              <a:spcBef>
                <a:spcPts val="0"/>
              </a:spcBef>
              <a:spcAft>
                <a:spcPts val="0"/>
              </a:spcAft>
              <a:buNone/>
            </a:pPr>
            <a:r>
              <a:t/>
            </a:r>
            <a:endParaRPr sz="2000">
              <a:latin typeface="Calibri"/>
              <a:ea typeface="Calibri"/>
              <a:cs typeface="Calibri"/>
              <a:sym typeface="Calibri"/>
            </a:endParaRPr>
          </a:p>
          <a:p>
            <a:pPr indent="-355600" lvl="0" marL="4572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Issues left: </a:t>
            </a:r>
            <a:r>
              <a:rPr lang="en-US" sz="2000">
                <a:solidFill>
                  <a:schemeClr val="dk1"/>
                </a:solidFill>
                <a:latin typeface="Calibri"/>
                <a:ea typeface="Calibri"/>
                <a:cs typeface="Calibri"/>
                <a:sym typeface="Calibri"/>
              </a:rPr>
              <a:t>Neural network-based Collaborative Filtering Framework is an </a:t>
            </a:r>
            <a:r>
              <a:rPr lang="en-US" sz="2000">
                <a:latin typeface="Calibri"/>
                <a:ea typeface="Calibri"/>
                <a:cs typeface="Calibri"/>
                <a:sym typeface="Calibri"/>
              </a:rPr>
              <a:t>unidirectional models requires a rigidly ordered sequence of data which is not always practical.</a:t>
            </a:r>
            <a:endParaRPr sz="2000">
              <a:latin typeface="Calibri"/>
              <a:ea typeface="Calibri"/>
              <a:cs typeface="Calibri"/>
              <a:sym typeface="Calibri"/>
            </a:endParaRPr>
          </a:p>
          <a:p>
            <a:pPr indent="0" lvl="0" marL="457200" marR="0" rtl="0" algn="l">
              <a:lnSpc>
                <a:spcPct val="90000"/>
              </a:lnSpc>
              <a:spcBef>
                <a:spcPts val="0"/>
              </a:spcBef>
              <a:spcAft>
                <a:spcPts val="0"/>
              </a:spcAft>
              <a:buNone/>
            </a:pPr>
            <a:r>
              <a:rPr lang="en-US" sz="2000">
                <a:latin typeface="Calibri"/>
                <a:ea typeface="Calibri"/>
                <a:cs typeface="Calibri"/>
                <a:sym typeface="Calibri"/>
              </a:rPr>
              <a:t>On top of that, such unidirectional models restrict the power of hidden representation for items in the historical sequences, where each item can only encode the information from previous items.</a:t>
            </a:r>
            <a:endParaRPr sz="2000">
              <a:latin typeface="Calibri"/>
              <a:ea typeface="Calibri"/>
              <a:cs typeface="Calibri"/>
              <a:sym typeface="Calibri"/>
            </a:endParaRPr>
          </a:p>
          <a:p>
            <a:pPr indent="0" lvl="0" marL="457200" marR="0" rtl="0" algn="l">
              <a:lnSpc>
                <a:spcPct val="90000"/>
              </a:lnSpc>
              <a:spcBef>
                <a:spcPts val="0"/>
              </a:spcBef>
              <a:spcAft>
                <a:spcPts val="0"/>
              </a:spcAft>
              <a:buNone/>
            </a:pPr>
            <a:r>
              <a:t/>
            </a:r>
            <a:endParaRPr sz="2000">
              <a:latin typeface="Calibri"/>
              <a:ea typeface="Calibri"/>
              <a:cs typeface="Calibri"/>
              <a:sym typeface="Calibri"/>
            </a:endParaRPr>
          </a:p>
          <a:p>
            <a:pPr indent="-355600" lvl="0" marL="457200" marR="0" rtl="0" algn="l">
              <a:lnSpc>
                <a:spcPct val="90000"/>
              </a:lnSpc>
              <a:spcBef>
                <a:spcPts val="0"/>
              </a:spcBef>
              <a:spcAft>
                <a:spcPts val="0"/>
              </a:spcAft>
              <a:buSzPts val="2000"/>
              <a:buFont typeface="Calibri"/>
              <a:buChar char="•"/>
            </a:pPr>
            <a:r>
              <a:rPr lang="en-US" sz="2000">
                <a:latin typeface="Calibri"/>
                <a:ea typeface="Calibri"/>
                <a:cs typeface="Calibri"/>
                <a:sym typeface="Calibri"/>
              </a:rPr>
              <a:t>solution: derived from Natural Language Processing model:  Transformer (BERT)</a:t>
            </a:r>
            <a:endParaRPr sz="2000">
              <a:latin typeface="Calibri"/>
              <a:ea typeface="Calibri"/>
              <a:cs typeface="Calibri"/>
              <a:sym typeface="Calibri"/>
            </a:endParaRPr>
          </a:p>
        </p:txBody>
      </p:sp>
      <p:sp>
        <p:nvSpPr>
          <p:cNvPr id="187" name="Google Shape;187;gd619273233_0_77"/>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88" name="Google Shape;188;gd619273233_0_77"/>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89" name="Google Shape;189;gd619273233_0_77"/>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 [2]https://arxiv.org/abs/1708.05031</a:t>
            </a:r>
            <a:endParaRPr b="0" i="0" sz="1200" u="none" cap="none" strike="noStrike">
              <a:latin typeface="Arial"/>
              <a:ea typeface="Arial"/>
              <a:cs typeface="Arial"/>
              <a:sym typeface="Arial"/>
            </a:endParaRPr>
          </a:p>
        </p:txBody>
      </p:sp>
      <p:pic>
        <p:nvPicPr>
          <p:cNvPr id="190" name="Google Shape;190;gd619273233_0_77"/>
          <p:cNvPicPr preferRelativeResize="0"/>
          <p:nvPr/>
        </p:nvPicPr>
        <p:blipFill>
          <a:blip r:embed="rId3">
            <a:alphaModFix/>
          </a:blip>
          <a:stretch>
            <a:fillRect/>
          </a:stretch>
        </p:blipFill>
        <p:spPr>
          <a:xfrm>
            <a:off x="7086300" y="1571155"/>
            <a:ext cx="5105700" cy="33597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7b0b059c90_0_3"/>
          <p:cNvSpPr txBox="1"/>
          <p:nvPr/>
        </p:nvSpPr>
        <p:spPr>
          <a:xfrm>
            <a:off x="685800" y="388080"/>
            <a:ext cx="10515300" cy="761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4800">
                <a:latin typeface="Calibri"/>
                <a:ea typeface="Calibri"/>
                <a:cs typeface="Calibri"/>
                <a:sym typeface="Calibri"/>
              </a:rPr>
              <a:t>BERT4Rec</a:t>
            </a:r>
            <a:endParaRPr b="0" i="0" sz="4800" u="none" cap="none" strike="noStrike">
              <a:solidFill>
                <a:srgbClr val="000000"/>
              </a:solidFill>
              <a:latin typeface="Calibri"/>
              <a:ea typeface="Calibri"/>
              <a:cs typeface="Calibri"/>
              <a:sym typeface="Calibri"/>
            </a:endParaRPr>
          </a:p>
        </p:txBody>
      </p:sp>
      <p:sp>
        <p:nvSpPr>
          <p:cNvPr id="196" name="Google Shape;196;g7b0b059c90_0_3"/>
          <p:cNvSpPr txBox="1"/>
          <p:nvPr/>
        </p:nvSpPr>
        <p:spPr>
          <a:xfrm>
            <a:off x="685800" y="1605600"/>
            <a:ext cx="6400500" cy="4752300"/>
          </a:xfrm>
          <a:prstGeom prst="rect">
            <a:avLst/>
          </a:prstGeom>
          <a:noFill/>
          <a:ln>
            <a:noFill/>
          </a:ln>
        </p:spPr>
        <p:txBody>
          <a:bodyPr anchorCtr="0" anchor="t" bIns="45700" lIns="91425" spcFirstLastPara="1" rIns="91425" wrap="square" tIns="45700">
            <a:noAutofit/>
          </a:bodyPr>
          <a:lstStyle/>
          <a:p>
            <a:pPr indent="-228240" lvl="0" marL="228600" marR="0" rtl="0" algn="l">
              <a:lnSpc>
                <a:spcPct val="90000"/>
              </a:lnSpc>
              <a:spcBef>
                <a:spcPts val="0"/>
              </a:spcBef>
              <a:spcAft>
                <a:spcPts val="0"/>
              </a:spcAft>
              <a:buClr>
                <a:srgbClr val="000000"/>
              </a:buClr>
              <a:buSzPts val="2400"/>
              <a:buFont typeface="Arial"/>
              <a:buChar char="•"/>
            </a:pPr>
            <a:r>
              <a:rPr lang="en-US" sz="2400">
                <a:latin typeface="Calibri"/>
                <a:ea typeface="Calibri"/>
                <a:cs typeface="Calibri"/>
                <a:sym typeface="Calibri"/>
              </a:rPr>
              <a:t>Sequential Recommendation with Bidirectional Encoder Representations from Transformer</a:t>
            </a:r>
            <a:endParaRPr sz="2400">
              <a:latin typeface="Calibri"/>
              <a:ea typeface="Calibri"/>
              <a:cs typeface="Calibri"/>
              <a:sym typeface="Calibri"/>
            </a:endParaRPr>
          </a:p>
          <a:p>
            <a:pPr indent="0" lvl="0" marL="457200" marR="0" rtl="0" algn="l">
              <a:lnSpc>
                <a:spcPct val="90000"/>
              </a:lnSpc>
              <a:spcBef>
                <a:spcPts val="0"/>
              </a:spcBef>
              <a:spcAft>
                <a:spcPts val="0"/>
              </a:spcAft>
              <a:buNone/>
            </a:pPr>
            <a:r>
              <a:t/>
            </a:r>
            <a:endParaRPr sz="2400">
              <a:latin typeface="Calibri"/>
              <a:ea typeface="Calibri"/>
              <a:cs typeface="Calibri"/>
              <a:sym typeface="Calibri"/>
            </a:endParaRPr>
          </a:p>
          <a:p>
            <a:pPr indent="-228240" lvl="0" marL="228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BERT4Rec, which employs the deep bidirectional self-attention to model user behavior sequences.</a:t>
            </a:r>
            <a:endParaRPr sz="2400">
              <a:latin typeface="Calibri"/>
              <a:ea typeface="Calibri"/>
              <a:cs typeface="Calibri"/>
              <a:sym typeface="Calibri"/>
            </a:endParaRPr>
          </a:p>
          <a:p>
            <a:pPr indent="0" lvl="0" marL="457200" marR="0" rtl="0" algn="l">
              <a:lnSpc>
                <a:spcPct val="90000"/>
              </a:lnSpc>
              <a:spcBef>
                <a:spcPts val="0"/>
              </a:spcBef>
              <a:spcAft>
                <a:spcPts val="0"/>
              </a:spcAft>
              <a:buNone/>
            </a:pPr>
            <a:r>
              <a:t/>
            </a:r>
            <a:endParaRPr sz="2400">
              <a:latin typeface="Calibri"/>
              <a:ea typeface="Calibri"/>
              <a:cs typeface="Calibri"/>
              <a:sym typeface="Calibri"/>
            </a:endParaRPr>
          </a:p>
          <a:p>
            <a:pPr indent="-228240" lvl="0" marL="2286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Using Cloze task [5] to train this model</a:t>
            </a:r>
            <a:endParaRPr sz="2400">
              <a:latin typeface="Calibri"/>
              <a:ea typeface="Calibri"/>
              <a:cs typeface="Calibri"/>
              <a:sym typeface="Calibri"/>
            </a:endParaRPr>
          </a:p>
          <a:p>
            <a:pPr indent="-381000" lvl="1" marL="914400" marR="0" rtl="0" algn="l">
              <a:lnSpc>
                <a:spcPct val="90000"/>
              </a:lnSpc>
              <a:spcBef>
                <a:spcPts val="0"/>
              </a:spcBef>
              <a:spcAft>
                <a:spcPts val="0"/>
              </a:spcAft>
              <a:buSzPts val="2400"/>
              <a:buFont typeface="Calibri"/>
              <a:buChar char="•"/>
            </a:pPr>
            <a:r>
              <a:rPr lang="en-US" sz="2400">
                <a:latin typeface="Calibri"/>
                <a:ea typeface="Calibri"/>
                <a:cs typeface="Calibri"/>
                <a:sym typeface="Calibri"/>
              </a:rPr>
              <a:t>it can produce more samples to train a more powerful model in multiple epochs. However, a downside of the Cloze task is that it is not consistent with the final task</a:t>
            </a:r>
            <a:endParaRPr sz="2400">
              <a:latin typeface="Calibri"/>
              <a:ea typeface="Calibri"/>
              <a:cs typeface="Calibri"/>
              <a:sym typeface="Calibri"/>
            </a:endParaRPr>
          </a:p>
          <a:p>
            <a:pPr indent="0" lvl="0" marL="457200" marR="0" rtl="0" algn="l">
              <a:lnSpc>
                <a:spcPct val="90000"/>
              </a:lnSpc>
              <a:spcBef>
                <a:spcPts val="0"/>
              </a:spcBef>
              <a:spcAft>
                <a:spcPts val="0"/>
              </a:spcAft>
              <a:buNone/>
            </a:pPr>
            <a:r>
              <a:t/>
            </a:r>
            <a:endParaRPr sz="2400">
              <a:latin typeface="Calibri"/>
              <a:ea typeface="Calibri"/>
              <a:cs typeface="Calibri"/>
              <a:sym typeface="Calibri"/>
            </a:endParaRPr>
          </a:p>
        </p:txBody>
      </p:sp>
      <p:sp>
        <p:nvSpPr>
          <p:cNvPr id="197" name="Google Shape;197;g7b0b059c90_0_3"/>
          <p:cNvSpPr/>
          <p:nvPr/>
        </p:nvSpPr>
        <p:spPr>
          <a:xfrm>
            <a:off x="5486400" y="69120"/>
            <a:ext cx="6400500" cy="273000"/>
          </a:xfrm>
          <a:prstGeom prst="rect">
            <a:avLst/>
          </a:prstGeom>
          <a:noFill/>
          <a:ln>
            <a:noFill/>
          </a:ln>
        </p:spPr>
        <p:txBody>
          <a:bodyPr anchorCtr="0" anchor="t" bIns="45000" lIns="90000" spcFirstLastPara="1" rIns="90000" wrap="square" tIns="45000">
            <a:noAutofit/>
          </a:bodyPr>
          <a:lstStyle/>
          <a:p>
            <a:pPr indent="0" lvl="0" marL="0" marR="0" rtl="0" algn="r">
              <a:lnSpc>
                <a:spcPct val="100000"/>
              </a:lnSpc>
              <a:spcBef>
                <a:spcPts val="0"/>
              </a:spcBef>
              <a:spcAft>
                <a:spcPts val="0"/>
              </a:spcAft>
              <a:buNone/>
            </a:pPr>
            <a:r>
              <a:rPr b="0" i="0" lang="en-US" sz="1200" u="none" cap="none" strike="noStrike">
                <a:solidFill>
                  <a:srgbClr val="000000"/>
                </a:solidFill>
                <a:latin typeface="Calibri"/>
                <a:ea typeface="Calibri"/>
                <a:cs typeface="Calibri"/>
                <a:sym typeface="Calibri"/>
              </a:rPr>
              <a:t>UT Dallas CS6301 Special Topics in Computer Science</a:t>
            </a:r>
            <a:endParaRPr b="0" i="0" sz="1200" u="none" cap="none" strike="noStrike">
              <a:latin typeface="Arial"/>
              <a:ea typeface="Arial"/>
              <a:cs typeface="Arial"/>
              <a:sym typeface="Arial"/>
            </a:endParaRPr>
          </a:p>
        </p:txBody>
      </p:sp>
      <p:sp>
        <p:nvSpPr>
          <p:cNvPr id="198" name="Google Shape;198;g7b0b059c90_0_3"/>
          <p:cNvSpPr txBox="1"/>
          <p:nvPr/>
        </p:nvSpPr>
        <p:spPr>
          <a:xfrm>
            <a:off x="9144000" y="6315840"/>
            <a:ext cx="27429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200" u="none" cap="none" strike="noStrike">
              <a:latin typeface="Times New Roman"/>
              <a:ea typeface="Times New Roman"/>
              <a:cs typeface="Times New Roman"/>
              <a:sym typeface="Times New Roman"/>
            </a:endParaRPr>
          </a:p>
        </p:txBody>
      </p:sp>
      <p:sp>
        <p:nvSpPr>
          <p:cNvPr id="199" name="Google Shape;199;g7b0b059c90_0_3"/>
          <p:cNvSpPr/>
          <p:nvPr/>
        </p:nvSpPr>
        <p:spPr>
          <a:xfrm>
            <a:off x="685800" y="6360480"/>
            <a:ext cx="10881000" cy="28500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None/>
            </a:pPr>
            <a:r>
              <a:rPr lang="en-US" sz="1200">
                <a:latin typeface="Calibri"/>
                <a:ea typeface="Calibri"/>
                <a:cs typeface="Calibri"/>
                <a:sym typeface="Calibri"/>
              </a:rPr>
              <a:t>source:[4] BERT4Rec: sequential recommendation with bidirectional encoder representations from transformer </a:t>
            </a:r>
            <a:endParaRPr b="0" i="0" sz="1200" u="none" cap="none" strike="noStrike">
              <a:latin typeface="Arial"/>
              <a:ea typeface="Arial"/>
              <a:cs typeface="Arial"/>
              <a:sym typeface="Arial"/>
            </a:endParaRPr>
          </a:p>
        </p:txBody>
      </p:sp>
      <p:pic>
        <p:nvPicPr>
          <p:cNvPr id="200" name="Google Shape;200;g7b0b059c90_0_3"/>
          <p:cNvPicPr preferRelativeResize="0"/>
          <p:nvPr/>
        </p:nvPicPr>
        <p:blipFill>
          <a:blip r:embed="rId3">
            <a:alphaModFix/>
          </a:blip>
          <a:stretch>
            <a:fillRect/>
          </a:stretch>
        </p:blipFill>
        <p:spPr>
          <a:xfrm>
            <a:off x="8633723" y="388075"/>
            <a:ext cx="2933077" cy="592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2018-08-25T18:00:05Z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