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0426E"/>
    <a:srgbClr val="FFFFFF"/>
    <a:srgbClr val="535196"/>
    <a:srgbClr val="D9D9D9"/>
    <a:srgbClr val="FF6B6A"/>
    <a:srgbClr val="434272"/>
    <a:srgbClr val="9E8FA6"/>
    <a:srgbClr val="614472"/>
    <a:srgbClr val="0D0D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61" autoAdjust="0"/>
    <p:restoredTop sz="94700" autoAdjust="0"/>
  </p:normalViewPr>
  <p:slideViewPr>
    <p:cSldViewPr snapToGrid="0">
      <p:cViewPr>
        <p:scale>
          <a:sx n="95" d="100"/>
          <a:sy n="95" d="100"/>
        </p:scale>
        <p:origin x="1248" y="7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&#27963;&#38913;&#31807;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&#27963;&#38913;&#31807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4606371925734935"/>
          <c:y val="0.28320469817237126"/>
          <c:w val="0.22335735056923203"/>
          <c:h val="0.5845715801590996"/>
        </c:manualLayout>
      </c:layout>
      <c:radarChart>
        <c:radarStyle val="marker"/>
        <c:varyColors val="0"/>
        <c:ser>
          <c:idx val="0"/>
          <c:order val="0"/>
          <c:tx>
            <c:strRef>
              <c:f>工作表2!$B$1</c:f>
              <c:strCache>
                <c:ptCount val="1"/>
                <c:pt idx="0">
                  <c:v>建置進度%</c:v>
                </c:pt>
              </c:strCache>
            </c:strRef>
          </c:tx>
          <c:marker>
            <c:symbol val="none"/>
          </c:marker>
          <c:cat>
            <c:strRef>
              <c:f>工作表2!$A$2:$A$5</c:f>
              <c:strCache>
                <c:ptCount val="4"/>
                <c:pt idx="0">
                  <c:v>二萬五千分之一地形圖</c:v>
                </c:pt>
                <c:pt idx="1">
                  <c:v>五萬分之一地形圖</c:v>
                </c:pt>
                <c:pt idx="2">
                  <c:v>十萬分之一地形圖</c:v>
                </c:pt>
                <c:pt idx="3">
                  <c:v>千分之一地形圖</c:v>
                </c:pt>
              </c:strCache>
            </c:strRef>
          </c:cat>
          <c:val>
            <c:numRef>
              <c:f>工作表2!$B$2:$B$5</c:f>
              <c:numCache>
                <c:formatCode>General</c:formatCode>
                <c:ptCount val="4"/>
                <c:pt idx="0">
                  <c:v>100</c:v>
                </c:pt>
                <c:pt idx="1">
                  <c:v>60</c:v>
                </c:pt>
                <c:pt idx="2">
                  <c:v>10</c:v>
                </c:pt>
                <c:pt idx="3">
                  <c:v>45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175647808"/>
        <c:axId val="-1175651072"/>
      </c:radarChart>
      <c:catAx>
        <c:axId val="-1175647808"/>
        <c:scaling>
          <c:orientation val="minMax"/>
        </c:scaling>
        <c:delete val="0"/>
        <c:axPos val="b"/>
        <c:majorGridlines/>
        <c:numFmt formatCode="General" sourceLinked="0"/>
        <c:majorTickMark val="out"/>
        <c:minorTickMark val="none"/>
        <c:tickLblPos val="nextTo"/>
        <c:crossAx val="-1175651072"/>
        <c:crosses val="autoZero"/>
        <c:auto val="1"/>
        <c:lblAlgn val="ctr"/>
        <c:lblOffset val="100"/>
        <c:noMultiLvlLbl val="0"/>
      </c:catAx>
      <c:valAx>
        <c:axId val="-1175651072"/>
        <c:scaling>
          <c:orientation val="minMax"/>
        </c:scaling>
        <c:delete val="0"/>
        <c:axPos val="l"/>
        <c:majorGridlines/>
        <c:numFmt formatCode="General" sourceLinked="1"/>
        <c:majorTickMark val="cross"/>
        <c:minorTickMark val="none"/>
        <c:tickLblPos val="nextTo"/>
        <c:crossAx val="-1175647808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51605160800683048"/>
          <c:y val="0.83880412007322624"/>
          <c:w val="0.19780381367991651"/>
          <c:h val="9.9672018376798066E-2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>
          <a:latin typeface="微軟正黑體" panose="020B0604030504040204" pitchFamily="34" charset="-120"/>
          <a:ea typeface="微軟正黑體" panose="020B0604030504040204" pitchFamily="34" charset="-120"/>
        </a:defRPr>
      </a:pPr>
      <a:endParaRPr lang="zh-TW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5483402171000608"/>
          <c:y val="0.20219487908894243"/>
          <c:w val="0.27505787755608857"/>
          <c:h val="0.63770290534074947"/>
        </c:manualLayout>
      </c:layout>
      <c:radarChart>
        <c:radarStyle val="marker"/>
        <c:varyColors val="0"/>
        <c:ser>
          <c:idx val="0"/>
          <c:order val="0"/>
          <c:tx>
            <c:strRef>
              <c:f>工作表2!$F$1</c:f>
              <c:strCache>
                <c:ptCount val="1"/>
                <c:pt idx="0">
                  <c:v>開放星等</c:v>
                </c:pt>
              </c:strCache>
            </c:strRef>
          </c:tx>
          <c:marker>
            <c:symbol val="none"/>
          </c:marker>
          <c:cat>
            <c:strRef>
              <c:f>工作表2!$E$2:$E$5</c:f>
              <c:strCache>
                <c:ptCount val="4"/>
                <c:pt idx="0">
                  <c:v>二萬五千分之一地形圖</c:v>
                </c:pt>
                <c:pt idx="1">
                  <c:v>五萬分之一地形圖</c:v>
                </c:pt>
                <c:pt idx="2">
                  <c:v>十萬分之一地形圖</c:v>
                </c:pt>
                <c:pt idx="3">
                  <c:v>千分之一地形圖</c:v>
                </c:pt>
              </c:strCache>
            </c:strRef>
          </c:cat>
          <c:val>
            <c:numRef>
              <c:f>工作表2!$F$2:$F$5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310658080"/>
        <c:axId val="-1310649920"/>
      </c:radarChart>
      <c:catAx>
        <c:axId val="-1310658080"/>
        <c:scaling>
          <c:orientation val="minMax"/>
        </c:scaling>
        <c:delete val="0"/>
        <c:axPos val="b"/>
        <c:majorGridlines/>
        <c:numFmt formatCode="General" sourceLinked="0"/>
        <c:majorTickMark val="out"/>
        <c:minorTickMark val="none"/>
        <c:tickLblPos val="nextTo"/>
        <c:crossAx val="-1310649920"/>
        <c:crosses val="autoZero"/>
        <c:auto val="1"/>
        <c:lblAlgn val="ctr"/>
        <c:lblOffset val="100"/>
        <c:noMultiLvlLbl val="0"/>
      </c:catAx>
      <c:valAx>
        <c:axId val="-1310649920"/>
        <c:scaling>
          <c:orientation val="minMax"/>
          <c:max val="5"/>
          <c:min val="0"/>
        </c:scaling>
        <c:delete val="0"/>
        <c:axPos val="l"/>
        <c:majorGridlines/>
        <c:numFmt formatCode="#,##0_);[Red]\(#,##0\)" sourceLinked="0"/>
        <c:majorTickMark val="cross"/>
        <c:minorTickMark val="none"/>
        <c:tickLblPos val="nextTo"/>
        <c:crossAx val="-1310658080"/>
        <c:crosses val="autoZero"/>
        <c:crossBetween val="between"/>
        <c:majorUnit val="1"/>
      </c:valAx>
    </c:plotArea>
    <c:legend>
      <c:legendPos val="r"/>
      <c:layout>
        <c:manualLayout>
          <c:xMode val="edge"/>
          <c:yMode val="edge"/>
          <c:x val="0.48986722571628227"/>
          <c:y val="0.83940476037558909"/>
          <c:w val="0.2445842068483578"/>
          <c:h val="0.10422473699759797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>
          <a:latin typeface="微軟正黑體" panose="020B0604030504040204" pitchFamily="34" charset="-120"/>
          <a:ea typeface="微軟正黑體" panose="020B0604030504040204" pitchFamily="34" charset="-120"/>
        </a:defRPr>
      </a:pPr>
      <a:endParaRPr lang="zh-TW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4CF06-8576-49E1-9D39-4581FB2D3C0B}" type="datetimeFigureOut">
              <a:rPr lang="zh-TW" altLang="en-US" smtClean="0"/>
              <a:t>2015/7/13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F4C2C-3E4C-4C4A-8B1F-55A4A686BA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39638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4CF06-8576-49E1-9D39-4581FB2D3C0B}" type="datetimeFigureOut">
              <a:rPr lang="zh-TW" altLang="en-US" smtClean="0"/>
              <a:t>2015/7/13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F4C2C-3E4C-4C4A-8B1F-55A4A686BA3A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091" y="-1220606"/>
            <a:ext cx="1447800" cy="2085975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1862666" y="430704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國土資訊開放應用策略及機制建議案</a:t>
            </a:r>
          </a:p>
        </p:txBody>
      </p:sp>
    </p:spTree>
    <p:extLst>
      <p:ext uri="{BB962C8B-B14F-4D97-AF65-F5344CB8AC3E}">
        <p14:creationId xmlns:p14="http://schemas.microsoft.com/office/powerpoint/2010/main" val="2860521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857249"/>
            <a:ext cx="1971675" cy="5319713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857249"/>
            <a:ext cx="5800725" cy="531971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4CF06-8576-49E1-9D39-4581FB2D3C0B}" type="datetimeFigureOut">
              <a:rPr lang="zh-TW" altLang="en-US" smtClean="0"/>
              <a:t>2015/7/13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F4C2C-3E4C-4C4A-8B1F-55A4A686BA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5766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35160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091" y="-1220606"/>
            <a:ext cx="1447800" cy="2085975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>
            <a:off x="1862666" y="430704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國土資訊開放應用策略及機制建議案</a:t>
            </a:r>
          </a:p>
        </p:txBody>
      </p:sp>
    </p:spTree>
    <p:extLst>
      <p:ext uri="{BB962C8B-B14F-4D97-AF65-F5344CB8AC3E}">
        <p14:creationId xmlns:p14="http://schemas.microsoft.com/office/powerpoint/2010/main" val="39156472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332" y="2506662"/>
            <a:ext cx="78867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4CF06-8576-49E1-9D39-4581FB2D3C0B}" type="datetimeFigureOut">
              <a:rPr lang="zh-TW" altLang="en-US" smtClean="0"/>
              <a:t>2015/7/13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F4C2C-3E4C-4C4A-8B1F-55A4A686BA3A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256" y="-1454277"/>
            <a:ext cx="1447800" cy="2085975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1723874" y="251088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圖資管理儀表板</a:t>
            </a:r>
            <a:endParaRPr lang="zh-TW" altLang="en-US" sz="16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2" name="圖片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2579" y="-8164"/>
            <a:ext cx="1355271" cy="844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6430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4CF06-8576-49E1-9D39-4581FB2D3C0B}" type="datetimeFigureOut">
              <a:rPr lang="zh-TW" altLang="en-US" smtClean="0"/>
              <a:t>2015/7/13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F4C2C-3E4C-4C4A-8B1F-55A4A686BA3A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091" y="-1220606"/>
            <a:ext cx="1447800" cy="2085975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1862666" y="430704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國土資訊開放應用策略及機制建議案</a:t>
            </a:r>
          </a:p>
        </p:txBody>
      </p:sp>
    </p:spTree>
    <p:extLst>
      <p:ext uri="{BB962C8B-B14F-4D97-AF65-F5344CB8AC3E}">
        <p14:creationId xmlns:p14="http://schemas.microsoft.com/office/powerpoint/2010/main" val="19542848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314450"/>
            <a:ext cx="7886700" cy="376239"/>
          </a:xfrm>
        </p:spPr>
        <p:txBody>
          <a:bodyPr>
            <a:normAutofit/>
          </a:bodyPr>
          <a:lstStyle>
            <a:lvl1pPr>
              <a:defRPr sz="30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4CF06-8576-49E1-9D39-4581FB2D3C0B}" type="datetimeFigureOut">
              <a:rPr lang="zh-TW" altLang="en-US" smtClean="0"/>
              <a:t>2015/7/13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F4C2C-3E4C-4C4A-8B1F-55A4A686BA3A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9" name="圖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091" y="-1220606"/>
            <a:ext cx="1447800" cy="2085975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1862666" y="430704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國土資訊開放應用策略及機制建議案</a:t>
            </a:r>
          </a:p>
        </p:txBody>
      </p:sp>
    </p:spTree>
    <p:extLst>
      <p:ext uri="{BB962C8B-B14F-4D97-AF65-F5344CB8AC3E}">
        <p14:creationId xmlns:p14="http://schemas.microsoft.com/office/powerpoint/2010/main" val="15568821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200150"/>
            <a:ext cx="7886700" cy="49053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4CF06-8576-49E1-9D39-4581FB2D3C0B}" type="datetimeFigureOut">
              <a:rPr lang="zh-TW" altLang="en-US" smtClean="0"/>
              <a:t>2015/7/13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F4C2C-3E4C-4C4A-8B1F-55A4A686BA3A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10" name="圖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091" y="-1220606"/>
            <a:ext cx="1447800" cy="2085975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1862666" y="430704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國土資訊開放應用策略及機制建議案</a:t>
            </a:r>
          </a:p>
        </p:txBody>
      </p:sp>
    </p:spTree>
    <p:extLst>
      <p:ext uri="{BB962C8B-B14F-4D97-AF65-F5344CB8AC3E}">
        <p14:creationId xmlns:p14="http://schemas.microsoft.com/office/powerpoint/2010/main" val="1453062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4CF06-8576-49E1-9D39-4581FB2D3C0B}" type="datetimeFigureOut">
              <a:rPr lang="zh-TW" altLang="en-US" smtClean="0"/>
              <a:t>2015/7/13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F4C2C-3E4C-4C4A-8B1F-55A4A686BA3A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091" y="-1220606"/>
            <a:ext cx="1447800" cy="2085975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1862666" y="430704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國土資訊開放應用策略及機制建議案</a:t>
            </a:r>
          </a:p>
        </p:txBody>
      </p:sp>
    </p:spTree>
    <p:extLst>
      <p:ext uri="{BB962C8B-B14F-4D97-AF65-F5344CB8AC3E}">
        <p14:creationId xmlns:p14="http://schemas.microsoft.com/office/powerpoint/2010/main" val="18395096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4CF06-8576-49E1-9D39-4581FB2D3C0B}" type="datetimeFigureOut">
              <a:rPr lang="zh-TW" altLang="en-US" smtClean="0"/>
              <a:t>2015/7/13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F4C2C-3E4C-4C4A-8B1F-55A4A686BA3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628650" y="1304925"/>
            <a:ext cx="7886700" cy="3857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091" y="-1220606"/>
            <a:ext cx="1447800" cy="2085975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1862666" y="430704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國土資訊開放應用策略及機制建議案</a:t>
            </a:r>
          </a:p>
        </p:txBody>
      </p:sp>
    </p:spTree>
    <p:extLst>
      <p:ext uri="{BB962C8B-B14F-4D97-AF65-F5344CB8AC3E}">
        <p14:creationId xmlns:p14="http://schemas.microsoft.com/office/powerpoint/2010/main" val="42263089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123950"/>
            <a:ext cx="2949178" cy="9334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4CF06-8576-49E1-9D39-4581FB2D3C0B}" type="datetimeFigureOut">
              <a:rPr lang="zh-TW" altLang="en-US" smtClean="0"/>
              <a:t>2015/7/13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F4C2C-3E4C-4C4A-8B1F-55A4A686BA3A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091" y="-1220606"/>
            <a:ext cx="1447800" cy="2085975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1862666" y="430704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國土資訊開放應用策略及機制建議案</a:t>
            </a:r>
          </a:p>
        </p:txBody>
      </p:sp>
    </p:spTree>
    <p:extLst>
      <p:ext uri="{BB962C8B-B14F-4D97-AF65-F5344CB8AC3E}">
        <p14:creationId xmlns:p14="http://schemas.microsoft.com/office/powerpoint/2010/main" val="37424441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4CF06-8576-49E1-9D39-4581FB2D3C0B}" type="datetimeFigureOut">
              <a:rPr lang="zh-TW" altLang="en-US" smtClean="0"/>
              <a:t>2015/7/13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F4C2C-3E4C-4C4A-8B1F-55A4A686BA3A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091" y="-1220606"/>
            <a:ext cx="1447800" cy="2085975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1862666" y="430704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國土資訊開放應用策略及機制建議案</a:t>
            </a:r>
          </a:p>
        </p:txBody>
      </p:sp>
    </p:spTree>
    <p:extLst>
      <p:ext uri="{BB962C8B-B14F-4D97-AF65-F5344CB8AC3E}">
        <p14:creationId xmlns:p14="http://schemas.microsoft.com/office/powerpoint/2010/main" val="17855865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304925"/>
            <a:ext cx="7886700" cy="3857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A4CF06-8576-49E1-9D39-4581FB2D3C0B}" type="datetimeFigureOut">
              <a:rPr lang="zh-TW" altLang="en-US" smtClean="0"/>
              <a:t>2015/7/13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6F4C2C-3E4C-4C4A-8B1F-55A4A686BA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0415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rgbClr val="60426E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434272"/>
        </a:buClr>
        <a:buSzPct val="50000"/>
        <a:buFont typeface="Wingdings" panose="05000000000000000000" pitchFamily="2" charset="2"/>
        <a:buChar char="u"/>
        <a:defRPr sz="2800" kern="1200">
          <a:solidFill>
            <a:srgbClr val="535196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434272"/>
        </a:buClr>
        <a:buSzPct val="50000"/>
        <a:buFont typeface="Wingdings" panose="05000000000000000000" pitchFamily="2" charset="2"/>
        <a:buChar char="u"/>
        <a:defRPr sz="2400" kern="1200">
          <a:solidFill>
            <a:srgbClr val="535196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434272"/>
        </a:buClr>
        <a:buSzPct val="50000"/>
        <a:buFont typeface="Wingdings" panose="05000000000000000000" pitchFamily="2" charset="2"/>
        <a:buChar char="u"/>
        <a:defRPr sz="2000" kern="1200">
          <a:solidFill>
            <a:srgbClr val="535196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434272"/>
        </a:buClr>
        <a:buSzPct val="50000"/>
        <a:buFont typeface="Wingdings" panose="05000000000000000000" pitchFamily="2" charset="2"/>
        <a:buChar char="u"/>
        <a:defRPr sz="1800" kern="1200">
          <a:solidFill>
            <a:srgbClr val="535196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434272"/>
        </a:buClr>
        <a:buSzPct val="50000"/>
        <a:buFont typeface="Wingdings" panose="05000000000000000000" pitchFamily="2" charset="2"/>
        <a:buChar char="u"/>
        <a:defRPr sz="1800" kern="1200">
          <a:solidFill>
            <a:srgbClr val="535196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091" y="-1220606"/>
            <a:ext cx="1447800" cy="2085975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1862666" y="430704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國土資訊開放應用策略及機制建議案</a:t>
            </a:r>
          </a:p>
        </p:txBody>
      </p:sp>
    </p:spTree>
    <p:extLst>
      <p:ext uri="{BB962C8B-B14F-4D97-AF65-F5344CB8AC3E}">
        <p14:creationId xmlns:p14="http://schemas.microsoft.com/office/powerpoint/2010/main" val="1224279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chart" Target="../charts/chart2.xm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jp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2" name="表格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3666745"/>
              </p:ext>
            </p:extLst>
          </p:nvPr>
        </p:nvGraphicFramePr>
        <p:xfrm>
          <a:off x="-4739" y="928514"/>
          <a:ext cx="9144000" cy="334673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257301"/>
                <a:gridCol w="1600200"/>
                <a:gridCol w="514350"/>
                <a:gridCol w="2581275"/>
                <a:gridCol w="1304925"/>
                <a:gridCol w="929714"/>
                <a:gridCol w="956235"/>
              </a:tblGrid>
              <a:tr h="458745">
                <a:tc>
                  <a:txBody>
                    <a:bodyPr/>
                    <a:lstStyle/>
                    <a:p>
                      <a:pPr marL="180000" algn="ctr" defTabSz="914400" rtl="0" eaLnBrk="1" fontAlgn="ctr" latinLnBrk="0" hangingPunct="1">
                        <a:lnSpc>
                          <a:spcPct val="150000"/>
                        </a:lnSpc>
                      </a:pPr>
                      <a:r>
                        <a:rPr lang="en-US" sz="1050" u="none" strike="noStrike" kern="12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Noto Sans T Chinese Thin" panose="020B0200000000000000" pitchFamily="34" charset="-120"/>
                          <a:ea typeface="Noto Sans T Chinese Thin" panose="020B0200000000000000" pitchFamily="34" charset="-120"/>
                          <a:cs typeface="+mn-cs"/>
                        </a:rPr>
                        <a:t>ID</a:t>
                      </a:r>
                      <a:endParaRPr lang="zh-TW" sz="1050" u="none" strike="noStrike" kern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Noto Sans T Chinese Thin" panose="020B0200000000000000" pitchFamily="34" charset="-120"/>
                        <a:ea typeface="Noto Sans T Chinese Thin" panose="020B0200000000000000" pitchFamily="34" charset="-120"/>
                        <a:cs typeface="+mn-cs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3427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zh-TW" sz="105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Noto Sans T Chinese Thin" panose="020B0200000000000000" pitchFamily="34" charset="-120"/>
                          <a:ea typeface="Noto Sans T Chinese Thin" panose="020B0200000000000000" pitchFamily="34" charset="-120"/>
                        </a:rPr>
                        <a:t>主題名稱</a:t>
                      </a:r>
                      <a:endParaRPr lang="zh-TW" sz="1050" b="1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Noto Sans T Chinese Thin" panose="020B0200000000000000" pitchFamily="34" charset="-120"/>
                        <a:ea typeface="Noto Sans T Chinese Thin" panose="020B0200000000000000" pitchFamily="34" charset="-12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3427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zh-TW" sz="105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Noto Sans T Chinese Thin" panose="020B0200000000000000" pitchFamily="34" charset="-120"/>
                          <a:ea typeface="Noto Sans T Chinese Thin" panose="020B0200000000000000" pitchFamily="34" charset="-120"/>
                        </a:rPr>
                        <a:t>資料集數量</a:t>
                      </a:r>
                      <a:endParaRPr lang="zh-TW" sz="1050" b="1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Noto Sans T Chinese Thin" panose="020B0200000000000000" pitchFamily="34" charset="-120"/>
                        <a:ea typeface="Noto Sans T Chinese Thin" panose="020B0200000000000000" pitchFamily="34" charset="-12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3427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zh-TW" sz="105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Noto Sans T Chinese Thin" panose="020B0200000000000000" pitchFamily="34" charset="-120"/>
                          <a:ea typeface="Noto Sans T Chinese Thin" panose="020B0200000000000000" pitchFamily="34" charset="-120"/>
                        </a:rPr>
                        <a:t>資料產製單位</a:t>
                      </a:r>
                      <a:endParaRPr lang="zh-TW" sz="1050" b="1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Noto Sans T Chinese Thin" panose="020B0200000000000000" pitchFamily="34" charset="-120"/>
                        <a:ea typeface="Noto Sans T Chinese Thin" panose="020B0200000000000000" pitchFamily="34" charset="-12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3427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zh-TW" sz="105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Noto Sans T Chinese Thin" panose="020B0200000000000000" pitchFamily="34" charset="-120"/>
                          <a:ea typeface="Noto Sans T Chinese Thin" panose="020B0200000000000000" pitchFamily="34" charset="-120"/>
                        </a:rPr>
                        <a:t>主管機關</a:t>
                      </a:r>
                      <a:endParaRPr lang="zh-TW" sz="1050" b="1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Noto Sans T Chinese Thin" panose="020B0200000000000000" pitchFamily="34" charset="-120"/>
                        <a:ea typeface="Noto Sans T Chinese Thin" panose="020B0200000000000000" pitchFamily="34" charset="-12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3427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zh-TW" sz="105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Noto Sans T Chinese Thin" panose="020B0200000000000000" pitchFamily="34" charset="-120"/>
                          <a:ea typeface="Noto Sans T Chinese Thin" panose="020B0200000000000000" pitchFamily="34" charset="-120"/>
                        </a:rPr>
                        <a:t>會計</a:t>
                      </a:r>
                      <a:r>
                        <a:rPr lang="zh-TW" sz="1050" u="none" strike="noStrike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Noto Sans T Chinese Thin" panose="020B0200000000000000" pitchFamily="34" charset="-120"/>
                          <a:ea typeface="Noto Sans T Chinese Thin" panose="020B0200000000000000" pitchFamily="34" charset="-120"/>
                        </a:rPr>
                        <a:t>預算</a:t>
                      </a:r>
                      <a:r>
                        <a:rPr lang="en-US" altLang="zh-TW" sz="1050" u="none" strike="noStrike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Noto Sans T Chinese Thin" panose="020B0200000000000000" pitchFamily="34" charset="-120"/>
                          <a:ea typeface="Noto Sans T Chinese Thin" panose="020B0200000000000000" pitchFamily="34" charset="-120"/>
                        </a:rPr>
                        <a:t>(</a:t>
                      </a:r>
                      <a:r>
                        <a:rPr lang="zh-TW" altLang="en-US" sz="1050" u="none" strike="noStrike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Noto Sans T Chinese Thin" panose="020B0200000000000000" pitchFamily="34" charset="-120"/>
                          <a:ea typeface="Noto Sans T Chinese Thin" panose="020B0200000000000000" pitchFamily="34" charset="-120"/>
                        </a:rPr>
                        <a:t>億</a:t>
                      </a:r>
                      <a:r>
                        <a:rPr lang="en-US" altLang="zh-TW" sz="1050" u="none" strike="noStrike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Noto Sans T Chinese Thin" panose="020B0200000000000000" pitchFamily="34" charset="-120"/>
                          <a:ea typeface="Noto Sans T Chinese Thin" panose="020B0200000000000000" pitchFamily="34" charset="-120"/>
                        </a:rPr>
                        <a:t>)</a:t>
                      </a:r>
                      <a:endParaRPr lang="zh-TW" sz="1050" b="1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Noto Sans T Chinese Thin" panose="020B0200000000000000" pitchFamily="34" charset="-120"/>
                        <a:ea typeface="Noto Sans T Chinese Thin" panose="020B0200000000000000" pitchFamily="34" charset="-12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3427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zh-TW" sz="105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Noto Sans T Chinese Thin" panose="020B0200000000000000" pitchFamily="34" charset="-120"/>
                          <a:ea typeface="Noto Sans T Chinese Thin" panose="020B0200000000000000" pitchFamily="34" charset="-120"/>
                        </a:rPr>
                        <a:t>總</a:t>
                      </a:r>
                      <a:r>
                        <a:rPr lang="zh-TW" sz="1050" u="none" strike="noStrike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Noto Sans T Chinese Thin" panose="020B0200000000000000" pitchFamily="34" charset="-120"/>
                          <a:ea typeface="Noto Sans T Chinese Thin" panose="020B0200000000000000" pitchFamily="34" charset="-120"/>
                        </a:rPr>
                        <a:t>收益</a:t>
                      </a:r>
                      <a:r>
                        <a:rPr lang="en-US" altLang="zh-TW" sz="1050" u="none" strike="noStrike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Noto Sans T Chinese Thin" panose="020B0200000000000000" pitchFamily="34" charset="-120"/>
                          <a:ea typeface="Noto Sans T Chinese Thin" panose="020B0200000000000000" pitchFamily="34" charset="-120"/>
                        </a:rPr>
                        <a:t>(</a:t>
                      </a:r>
                      <a:r>
                        <a:rPr lang="zh-TW" altLang="en-US" sz="1050" u="none" strike="noStrike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Noto Sans T Chinese Thin" panose="020B0200000000000000" pitchFamily="34" charset="-120"/>
                          <a:ea typeface="Noto Sans T Chinese Thin" panose="020B0200000000000000" pitchFamily="34" charset="-120"/>
                        </a:rPr>
                        <a:t>億</a:t>
                      </a:r>
                      <a:r>
                        <a:rPr lang="en-US" altLang="zh-TW" sz="1050" u="none" strike="noStrike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Noto Sans T Chinese Thin" panose="020B0200000000000000" pitchFamily="34" charset="-120"/>
                          <a:ea typeface="Noto Sans T Chinese Thin" panose="020B0200000000000000" pitchFamily="34" charset="-120"/>
                        </a:rPr>
                        <a:t>)</a:t>
                      </a:r>
                      <a:endParaRPr lang="zh-TW" sz="1050" b="1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Noto Sans T Chinese Thin" panose="020B0200000000000000" pitchFamily="34" charset="-120"/>
                        <a:ea typeface="Noto Sans T Chinese Thin" panose="020B0200000000000000" pitchFamily="34" charset="-12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34272"/>
                    </a:solidFill>
                  </a:tcPr>
                </a:tc>
              </a:tr>
              <a:tr h="314501">
                <a:tc>
                  <a:txBody>
                    <a:bodyPr/>
                    <a:lstStyle/>
                    <a:p>
                      <a:pPr marL="180975" indent="0" algn="l" defTabSz="914400" rtl="0" eaLnBrk="1" fontAlgn="ctr" latinLnBrk="0" hangingPunct="1">
                        <a:lnSpc>
                          <a:spcPct val="100000"/>
                        </a:lnSpc>
                      </a:pPr>
                      <a:r>
                        <a:rPr lang="en-US" sz="1050" u="none" strike="noStrike" kern="1200" dirty="0">
                          <a:ln>
                            <a:solidFill>
                              <a:schemeClr val="tx2">
                                <a:lumMod val="75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Noto Sans T Chinese Thin" panose="020B0200000000000000" pitchFamily="34" charset="-120"/>
                          <a:ea typeface="Noto Sans T Chinese Thin" panose="020B0200000000000000" pitchFamily="34" charset="-120"/>
                          <a:cs typeface="+mn-cs"/>
                        </a:rPr>
                        <a:t>1</a:t>
                      </a:r>
                      <a:endParaRPr lang="zh-TW" sz="1050" u="none" strike="noStrike" kern="1200" dirty="0">
                        <a:ln>
                          <a:solidFill>
                            <a:schemeClr val="tx2">
                              <a:lumMod val="7500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Noto Sans T Chinese Thin" panose="020B0200000000000000" pitchFamily="34" charset="-120"/>
                        <a:ea typeface="Noto Sans T Chinese Thin" panose="020B0200000000000000" pitchFamily="34" charset="-120"/>
                        <a:cs typeface="+mn-cs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82563" indent="0" algn="l" defTabSz="914400" rtl="0" eaLnBrk="1" fontAlgn="ctr" latinLnBrk="0" hangingPunct="1">
                        <a:lnSpc>
                          <a:spcPct val="100000"/>
                        </a:lnSpc>
                      </a:pPr>
                      <a:r>
                        <a:rPr lang="zh-TW" sz="1050" u="none" strike="noStrike" kern="1200" dirty="0">
                          <a:ln>
                            <a:solidFill>
                              <a:schemeClr val="tx2">
                                <a:lumMod val="75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Noto Sans T Chinese Thin" panose="020B0200000000000000" pitchFamily="34" charset="-120"/>
                          <a:ea typeface="Noto Sans T Chinese Thin" panose="020B0200000000000000" pitchFamily="34" charset="-120"/>
                          <a:cs typeface="+mn-cs"/>
                        </a:rPr>
                        <a:t>地籍圖(含土地登記資料)</a:t>
                      </a: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zh-TW" sz="1050" u="none" strike="noStrike" dirty="0">
                          <a:ln>
                            <a:solidFill>
                              <a:schemeClr val="tx2">
                                <a:lumMod val="75000"/>
                              </a:schemeClr>
                            </a:solidFill>
                          </a:ln>
                          <a:effectLst/>
                          <a:latin typeface="Noto Sans T Chinese Thin" panose="020B0200000000000000" pitchFamily="34" charset="-120"/>
                          <a:ea typeface="Noto Sans T Chinese Thin" panose="020B0200000000000000" pitchFamily="34" charset="-120"/>
                        </a:rPr>
                        <a:t>1</a:t>
                      </a:r>
                      <a:endParaRPr lang="zh-TW" sz="1050" b="0" i="0" u="none" strike="noStrike" dirty="0">
                        <a:ln>
                          <a:solidFill>
                            <a:schemeClr val="tx2">
                              <a:lumMod val="75000"/>
                            </a:schemeClr>
                          </a:solidFill>
                        </a:ln>
                        <a:solidFill>
                          <a:schemeClr val="tx2"/>
                        </a:solidFill>
                        <a:effectLst/>
                        <a:latin typeface="Noto Sans T Chinese Thin" panose="020B0200000000000000" pitchFamily="34" charset="-120"/>
                        <a:ea typeface="Noto Sans T Chinese Thin" panose="020B0200000000000000" pitchFamily="34" charset="-12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82563" indent="0" algn="l" fontAlgn="ctr">
                        <a:lnSpc>
                          <a:spcPct val="100000"/>
                        </a:lnSpc>
                      </a:pPr>
                      <a:r>
                        <a:rPr lang="zh-TW" sz="1050" u="none" strike="noStrike" dirty="0">
                          <a:ln>
                            <a:solidFill>
                              <a:schemeClr val="tx2">
                                <a:lumMod val="75000"/>
                              </a:schemeClr>
                            </a:solidFill>
                          </a:ln>
                          <a:effectLst/>
                          <a:latin typeface="Noto Sans T Chinese Thin" panose="020B0200000000000000" pitchFamily="34" charset="-120"/>
                          <a:ea typeface="Noto Sans T Chinese Thin" panose="020B0200000000000000" pitchFamily="34" charset="-120"/>
                        </a:rPr>
                        <a:t>各縣市政府</a:t>
                      </a:r>
                      <a:endParaRPr lang="zh-TW" sz="1050" b="0" i="0" u="none" strike="noStrike" dirty="0">
                        <a:ln>
                          <a:solidFill>
                            <a:schemeClr val="tx2">
                              <a:lumMod val="75000"/>
                            </a:schemeClr>
                          </a:solidFill>
                        </a:ln>
                        <a:solidFill>
                          <a:schemeClr val="tx2"/>
                        </a:solidFill>
                        <a:effectLst/>
                        <a:latin typeface="Noto Sans T Chinese Thin" panose="020B0200000000000000" pitchFamily="34" charset="-120"/>
                        <a:ea typeface="Noto Sans T Chinese Thin" panose="020B0200000000000000" pitchFamily="34" charset="-12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82563" indent="0" algn="l" defTabSz="914400" rtl="0" eaLnBrk="1" fontAlgn="ctr" latinLnBrk="0" hangingPunct="1">
                        <a:lnSpc>
                          <a:spcPct val="100000"/>
                        </a:lnSpc>
                      </a:pPr>
                      <a:r>
                        <a:rPr lang="zh-TW" sz="1050" u="none" strike="noStrike" kern="1200" dirty="0">
                          <a:ln>
                            <a:solidFill>
                              <a:schemeClr val="tx2">
                                <a:lumMod val="75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Noto Sans T Chinese Thin" panose="020B0200000000000000" pitchFamily="34" charset="-120"/>
                          <a:ea typeface="Noto Sans T Chinese Thin" panose="020B0200000000000000" pitchFamily="34" charset="-120"/>
                          <a:cs typeface="+mn-cs"/>
                        </a:rPr>
                        <a:t>內政部地政司</a:t>
                      </a: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zh-TW" sz="1050" u="none" strike="noStrike" dirty="0" smtClean="0">
                          <a:ln>
                            <a:solidFill>
                              <a:schemeClr val="tx2">
                                <a:lumMod val="75000"/>
                              </a:schemeClr>
                            </a:solidFill>
                          </a:ln>
                          <a:effectLst/>
                          <a:latin typeface="Noto Sans T Chinese Thin" panose="020B0200000000000000" pitchFamily="34" charset="-120"/>
                          <a:ea typeface="Noto Sans T Chinese Thin" panose="020B0200000000000000" pitchFamily="34" charset="-120"/>
                        </a:rPr>
                        <a:t>22</a:t>
                      </a:r>
                      <a:endParaRPr lang="zh-TW" sz="1050" b="0" i="0" u="none" strike="noStrike" dirty="0">
                        <a:ln>
                          <a:solidFill>
                            <a:schemeClr val="tx2">
                              <a:lumMod val="75000"/>
                            </a:schemeClr>
                          </a:solidFill>
                        </a:ln>
                        <a:solidFill>
                          <a:schemeClr val="tx2"/>
                        </a:solidFill>
                        <a:effectLst/>
                        <a:latin typeface="Noto Sans T Chinese Thin" panose="020B0200000000000000" pitchFamily="34" charset="-120"/>
                        <a:ea typeface="Noto Sans T Chinese Thin" panose="020B0200000000000000" pitchFamily="34" charset="-12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zh-TW" sz="1050" u="none" strike="noStrike" dirty="0" smtClean="0">
                          <a:ln>
                            <a:solidFill>
                              <a:schemeClr val="tx2">
                                <a:lumMod val="75000"/>
                              </a:schemeClr>
                            </a:solidFill>
                          </a:ln>
                          <a:effectLst/>
                          <a:latin typeface="Noto Sans T Chinese Thin" panose="020B0200000000000000" pitchFamily="34" charset="-120"/>
                          <a:ea typeface="Noto Sans T Chinese Thin" panose="020B0200000000000000" pitchFamily="34" charset="-120"/>
                        </a:rPr>
                        <a:t>43</a:t>
                      </a:r>
                      <a:endParaRPr lang="zh-TW" sz="1050" b="0" i="0" u="none" strike="noStrike" dirty="0">
                        <a:ln>
                          <a:solidFill>
                            <a:schemeClr val="tx2">
                              <a:lumMod val="75000"/>
                            </a:schemeClr>
                          </a:solidFill>
                        </a:ln>
                        <a:solidFill>
                          <a:schemeClr val="tx2"/>
                        </a:solidFill>
                        <a:effectLst/>
                        <a:latin typeface="Noto Sans T Chinese Thin" panose="020B0200000000000000" pitchFamily="34" charset="-120"/>
                        <a:ea typeface="Noto Sans T Chinese Thin" panose="020B0200000000000000" pitchFamily="34" charset="-12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4501">
                <a:tc>
                  <a:txBody>
                    <a:bodyPr/>
                    <a:lstStyle/>
                    <a:p>
                      <a:pPr marL="180975" indent="0" algn="l" defTabSz="914400" rtl="0" eaLnBrk="1" fontAlgn="ctr" latinLnBrk="0" hangingPunct="1">
                        <a:lnSpc>
                          <a:spcPct val="100000"/>
                        </a:lnSpc>
                      </a:pPr>
                      <a:r>
                        <a:rPr lang="zh-TW" sz="1050" u="none" strike="noStrike" kern="1200" dirty="0">
                          <a:ln>
                            <a:solidFill>
                              <a:schemeClr val="tx2">
                                <a:lumMod val="75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Noto Sans T Chinese Thin" panose="020B0200000000000000" pitchFamily="34" charset="-120"/>
                          <a:ea typeface="Noto Sans T Chinese Thin" panose="020B0200000000000000" pitchFamily="34" charset="-120"/>
                          <a:cs typeface="+mn-cs"/>
                        </a:rPr>
                        <a:t>2</a:t>
                      </a: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2563" indent="0" algn="l" defTabSz="914400" rtl="0" eaLnBrk="1" fontAlgn="ctr" latinLnBrk="0" hangingPunct="1">
                        <a:lnSpc>
                          <a:spcPct val="100000"/>
                        </a:lnSpc>
                      </a:pPr>
                      <a:r>
                        <a:rPr lang="zh-TW" altLang="en-US" sz="1050" u="none" strike="noStrike" kern="1200" dirty="0" smtClean="0">
                          <a:ln>
                            <a:solidFill>
                              <a:schemeClr val="tx2">
                                <a:lumMod val="75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Noto Sans T Chinese Thin" panose="020B0200000000000000" pitchFamily="34" charset="-120"/>
                          <a:ea typeface="Noto Sans T Chinese Thin" panose="020B0200000000000000" pitchFamily="34" charset="-120"/>
                          <a:cs typeface="+mn-cs"/>
                        </a:rPr>
                        <a:t>數值地形資料</a:t>
                      </a:r>
                      <a:endParaRPr lang="zh-TW" sz="1050" u="none" strike="noStrike" kern="1200" dirty="0">
                        <a:ln>
                          <a:solidFill>
                            <a:schemeClr val="tx2">
                              <a:lumMod val="7500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Noto Sans T Chinese Thin" panose="020B0200000000000000" pitchFamily="34" charset="-120"/>
                        <a:ea typeface="Noto Sans T Chinese Thin" panose="020B0200000000000000" pitchFamily="34" charset="-120"/>
                        <a:cs typeface="+mn-cs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0000"/>
                        </a:lnSpc>
                      </a:pPr>
                      <a:r>
                        <a:rPr lang="zh-TW" sz="1050" u="none" strike="noStrike" kern="1200" dirty="0">
                          <a:ln>
                            <a:solidFill>
                              <a:schemeClr val="tx2">
                                <a:lumMod val="75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Noto Sans T Chinese Thin" panose="020B0200000000000000" pitchFamily="34" charset="-120"/>
                          <a:ea typeface="Noto Sans T Chinese Thin" panose="020B0200000000000000" pitchFamily="34" charset="-120"/>
                          <a:cs typeface="+mn-cs"/>
                        </a:rPr>
                        <a:t>1</a:t>
                      </a: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2563" indent="0" algn="l" defTabSz="914400" rtl="0" eaLnBrk="1" fontAlgn="ctr" latinLnBrk="0" hangingPunct="1">
                        <a:lnSpc>
                          <a:spcPct val="100000"/>
                        </a:lnSpc>
                      </a:pPr>
                      <a:r>
                        <a:rPr lang="zh-TW" sz="1050" u="none" strike="noStrike" kern="1200" dirty="0">
                          <a:ln>
                            <a:solidFill>
                              <a:schemeClr val="tx2">
                                <a:lumMod val="75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Noto Sans T Chinese Thin" panose="020B0200000000000000" pitchFamily="34" charset="-120"/>
                          <a:ea typeface="Noto Sans T Chinese Thin" panose="020B0200000000000000" pitchFamily="34" charset="-120"/>
                          <a:cs typeface="+mn-cs"/>
                        </a:rPr>
                        <a:t>內政部地政司</a:t>
                      </a: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2563" indent="0" algn="l" defTabSz="914400" rtl="0" eaLnBrk="1" fontAlgn="ctr" latinLnBrk="0" hangingPunct="1">
                        <a:lnSpc>
                          <a:spcPct val="100000"/>
                        </a:lnSpc>
                      </a:pPr>
                      <a:r>
                        <a:rPr lang="zh-TW" sz="1050" u="none" strike="noStrike" kern="1200" dirty="0">
                          <a:ln>
                            <a:solidFill>
                              <a:schemeClr val="tx2">
                                <a:lumMod val="75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Noto Sans T Chinese Thin" panose="020B0200000000000000" pitchFamily="34" charset="-120"/>
                          <a:ea typeface="Noto Sans T Chinese Thin" panose="020B0200000000000000" pitchFamily="34" charset="-120"/>
                          <a:cs typeface="+mn-cs"/>
                        </a:rPr>
                        <a:t>內政部地政司</a:t>
                      </a: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0000"/>
                        </a:lnSpc>
                      </a:pPr>
                      <a:r>
                        <a:rPr lang="en-US" altLang="zh-TW" sz="1050" u="none" strike="noStrike" kern="1200" dirty="0" smtClean="0">
                          <a:ln>
                            <a:solidFill>
                              <a:schemeClr val="tx2">
                                <a:lumMod val="75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Noto Sans T Chinese Thin" panose="020B0200000000000000" pitchFamily="34" charset="-120"/>
                          <a:ea typeface="Noto Sans T Chinese Thin" panose="020B0200000000000000" pitchFamily="34" charset="-120"/>
                          <a:cs typeface="+mn-cs"/>
                        </a:rPr>
                        <a:t>3</a:t>
                      </a:r>
                      <a:endParaRPr lang="zh-TW" sz="1050" u="none" strike="noStrike" kern="1200" dirty="0">
                        <a:ln>
                          <a:solidFill>
                            <a:schemeClr val="tx2">
                              <a:lumMod val="7500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Noto Sans T Chinese Thin" panose="020B0200000000000000" pitchFamily="34" charset="-120"/>
                        <a:ea typeface="Noto Sans T Chinese Thin" panose="020B0200000000000000" pitchFamily="34" charset="-120"/>
                        <a:cs typeface="+mn-cs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0000"/>
                        </a:lnSpc>
                      </a:pPr>
                      <a:r>
                        <a:rPr lang="en-US" altLang="zh-TW" sz="1050" u="none" strike="noStrike" kern="1200" dirty="0" smtClean="0">
                          <a:ln>
                            <a:solidFill>
                              <a:schemeClr val="tx2">
                                <a:lumMod val="75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Noto Sans T Chinese Thin" panose="020B0200000000000000" pitchFamily="34" charset="-120"/>
                          <a:ea typeface="Noto Sans T Chinese Thin" panose="020B0200000000000000" pitchFamily="34" charset="-120"/>
                          <a:cs typeface="+mn-cs"/>
                        </a:rPr>
                        <a:t>0</a:t>
                      </a:r>
                      <a:endParaRPr lang="zh-TW" sz="1050" u="none" strike="noStrike" kern="1200" dirty="0">
                        <a:ln>
                          <a:solidFill>
                            <a:schemeClr val="tx2">
                              <a:lumMod val="7500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Noto Sans T Chinese Thin" panose="020B0200000000000000" pitchFamily="34" charset="-120"/>
                        <a:ea typeface="Noto Sans T Chinese Thin" panose="020B0200000000000000" pitchFamily="34" charset="-120"/>
                        <a:cs typeface="+mn-cs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531408">
                <a:tc>
                  <a:txBody>
                    <a:bodyPr/>
                    <a:lstStyle/>
                    <a:p>
                      <a:pPr marL="180975" indent="0" algn="l" defTabSz="914400" rtl="0" eaLnBrk="1" fontAlgn="ctr" latinLnBrk="0" hangingPunct="1">
                        <a:lnSpc>
                          <a:spcPct val="100000"/>
                        </a:lnSpc>
                      </a:pPr>
                      <a:r>
                        <a:rPr lang="zh-TW" sz="1050" u="none" strike="noStrike" kern="1200" dirty="0">
                          <a:ln>
                            <a:solidFill>
                              <a:schemeClr val="tx2">
                                <a:lumMod val="75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Noto Sans T Chinese Thin" panose="020B0200000000000000" pitchFamily="34" charset="-120"/>
                          <a:ea typeface="Noto Sans T Chinese Thin" panose="020B0200000000000000" pitchFamily="34" charset="-120"/>
                          <a:cs typeface="+mn-cs"/>
                        </a:rPr>
                        <a:t>3</a:t>
                      </a: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82563" indent="0" algn="l" defTabSz="914400" rtl="0" eaLnBrk="1" fontAlgn="ctr" latinLnBrk="0" hangingPunct="1">
                        <a:lnSpc>
                          <a:spcPct val="100000"/>
                        </a:lnSpc>
                      </a:pPr>
                      <a:r>
                        <a:rPr lang="zh-TW" sz="1050" u="none" strike="noStrike" kern="1200" dirty="0" smtClean="0">
                          <a:ln>
                            <a:solidFill>
                              <a:schemeClr val="tx2">
                                <a:lumMod val="75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Noto Sans T Chinese Thin" panose="020B0200000000000000" pitchFamily="34" charset="-120"/>
                          <a:ea typeface="Noto Sans T Chinese Thin" panose="020B0200000000000000" pitchFamily="34" charset="-120"/>
                          <a:cs typeface="+mn-cs"/>
                        </a:rPr>
                        <a:t>地形圖</a:t>
                      </a:r>
                      <a:endParaRPr lang="zh-TW" sz="1050" u="none" strike="noStrike" kern="1200" dirty="0">
                        <a:ln>
                          <a:solidFill>
                            <a:schemeClr val="tx2">
                              <a:lumMod val="7500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Noto Sans T Chinese Thin" panose="020B0200000000000000" pitchFamily="34" charset="-120"/>
                        <a:ea typeface="Noto Sans T Chinese Thin" panose="020B0200000000000000" pitchFamily="34" charset="-120"/>
                        <a:cs typeface="+mn-cs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0000"/>
                        </a:lnSpc>
                      </a:pPr>
                      <a:r>
                        <a:rPr lang="zh-TW" sz="1050" u="none" strike="noStrike" kern="1200" dirty="0">
                          <a:ln>
                            <a:solidFill>
                              <a:schemeClr val="tx2">
                                <a:lumMod val="75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Noto Sans T Chinese Thin" panose="020B0200000000000000" pitchFamily="34" charset="-120"/>
                          <a:ea typeface="Noto Sans T Chinese Thin" panose="020B0200000000000000" pitchFamily="34" charset="-120"/>
                          <a:cs typeface="+mn-cs"/>
                        </a:rPr>
                        <a:t>4</a:t>
                      </a: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82563" indent="0" algn="l" defTabSz="914400" rtl="0" eaLnBrk="1" fontAlgn="ctr" latinLnBrk="0" hangingPunct="1">
                        <a:lnSpc>
                          <a:spcPct val="100000"/>
                        </a:lnSpc>
                      </a:pPr>
                      <a:r>
                        <a:rPr lang="zh-TW" sz="1050" u="none" strike="noStrike" kern="1200" dirty="0">
                          <a:ln>
                            <a:solidFill>
                              <a:schemeClr val="tx2">
                                <a:lumMod val="75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Noto Sans T Chinese Thin" panose="020B0200000000000000" pitchFamily="34" charset="-120"/>
                          <a:ea typeface="Noto Sans T Chinese Thin" panose="020B0200000000000000" pitchFamily="34" charset="-120"/>
                          <a:cs typeface="+mn-cs"/>
                        </a:rPr>
                        <a:t>內政部地政司、內政部國土測繪中心、各縣市政府</a:t>
                      </a: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82563" indent="0" algn="l" defTabSz="914400" rtl="0" eaLnBrk="1" fontAlgn="ctr" latinLnBrk="0" hangingPunct="1">
                        <a:lnSpc>
                          <a:spcPct val="100000"/>
                        </a:lnSpc>
                      </a:pPr>
                      <a:r>
                        <a:rPr lang="zh-TW" sz="1050" u="none" strike="noStrike" kern="1200" dirty="0">
                          <a:ln>
                            <a:solidFill>
                              <a:schemeClr val="tx2">
                                <a:lumMod val="75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Noto Sans T Chinese Thin" panose="020B0200000000000000" pitchFamily="34" charset="-120"/>
                          <a:ea typeface="Noto Sans T Chinese Thin" panose="020B0200000000000000" pitchFamily="34" charset="-120"/>
                          <a:cs typeface="+mn-cs"/>
                        </a:rPr>
                        <a:t>內政部地政司</a:t>
                      </a: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0000"/>
                        </a:lnSpc>
                      </a:pPr>
                      <a:r>
                        <a:rPr lang="en-US" altLang="zh-TW" sz="1050" u="none" strike="noStrike" kern="1200" dirty="0" smtClean="0">
                          <a:ln>
                            <a:solidFill>
                              <a:schemeClr val="tx2">
                                <a:lumMod val="75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Noto Sans T Chinese Thin" panose="020B0200000000000000" pitchFamily="34" charset="-120"/>
                          <a:ea typeface="Noto Sans T Chinese Thin" panose="020B0200000000000000" pitchFamily="34" charset="-120"/>
                          <a:cs typeface="+mn-cs"/>
                        </a:rPr>
                        <a:t>1.5</a:t>
                      </a:r>
                      <a:endParaRPr lang="zh-TW" sz="1050" u="none" strike="noStrike" kern="1200" dirty="0">
                        <a:ln>
                          <a:solidFill>
                            <a:schemeClr val="tx2">
                              <a:lumMod val="7500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Noto Sans T Chinese Thin" panose="020B0200000000000000" pitchFamily="34" charset="-120"/>
                        <a:ea typeface="Noto Sans T Chinese Thin" panose="020B0200000000000000" pitchFamily="34" charset="-120"/>
                        <a:cs typeface="+mn-cs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0000"/>
                        </a:lnSpc>
                      </a:pPr>
                      <a:r>
                        <a:rPr lang="en-US" altLang="zh-TW" sz="1050" u="none" strike="noStrike" kern="1200" dirty="0" smtClean="0">
                          <a:ln>
                            <a:solidFill>
                              <a:schemeClr val="tx2">
                                <a:lumMod val="75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Noto Sans T Chinese Thin" panose="020B0200000000000000" pitchFamily="34" charset="-120"/>
                          <a:ea typeface="Noto Sans T Chinese Thin" panose="020B0200000000000000" pitchFamily="34" charset="-120"/>
                          <a:cs typeface="+mn-cs"/>
                        </a:rPr>
                        <a:t>0.8</a:t>
                      </a:r>
                      <a:endParaRPr lang="zh-TW" sz="1050" u="none" strike="noStrike" kern="1200" dirty="0">
                        <a:ln>
                          <a:solidFill>
                            <a:schemeClr val="tx2">
                              <a:lumMod val="7500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Noto Sans T Chinese Thin" panose="020B0200000000000000" pitchFamily="34" charset="-120"/>
                        <a:ea typeface="Noto Sans T Chinese Thin" panose="020B0200000000000000" pitchFamily="34" charset="-120"/>
                        <a:cs typeface="+mn-cs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4501">
                <a:tc>
                  <a:txBody>
                    <a:bodyPr/>
                    <a:lstStyle/>
                    <a:p>
                      <a:pPr marL="180975" indent="0" algn="l" defTabSz="914400" rtl="0" eaLnBrk="1" fontAlgn="ctr" latinLnBrk="0" hangingPunct="1">
                        <a:lnSpc>
                          <a:spcPct val="100000"/>
                        </a:lnSpc>
                      </a:pPr>
                      <a:r>
                        <a:rPr lang="en-US" sz="1050" u="none" strike="noStrike" kern="1200" dirty="0">
                          <a:ln>
                            <a:solidFill>
                              <a:schemeClr val="tx2">
                                <a:lumMod val="75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Noto Sans T Chinese Thin" panose="020B0200000000000000" pitchFamily="34" charset="-120"/>
                          <a:ea typeface="Noto Sans T Chinese Thin" panose="020B0200000000000000" pitchFamily="34" charset="-120"/>
                          <a:cs typeface="+mn-cs"/>
                        </a:rPr>
                        <a:t>4</a:t>
                      </a:r>
                      <a:endParaRPr lang="zh-TW" sz="1050" u="none" strike="noStrike" kern="1200" dirty="0">
                        <a:ln>
                          <a:solidFill>
                            <a:schemeClr val="tx2">
                              <a:lumMod val="7500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Noto Sans T Chinese Thin" panose="020B0200000000000000" pitchFamily="34" charset="-120"/>
                        <a:ea typeface="Noto Sans T Chinese Thin" panose="020B0200000000000000" pitchFamily="34" charset="-120"/>
                        <a:cs typeface="+mn-cs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2563" indent="0" algn="l" defTabSz="914400" rtl="0" eaLnBrk="1" fontAlgn="ctr" latinLnBrk="0" hangingPunct="1">
                        <a:lnSpc>
                          <a:spcPct val="100000"/>
                        </a:lnSpc>
                      </a:pPr>
                      <a:r>
                        <a:rPr lang="zh-TW" sz="1050" u="none" strike="noStrike" kern="1200" dirty="0" smtClean="0">
                          <a:ln>
                            <a:solidFill>
                              <a:schemeClr val="tx2">
                                <a:lumMod val="75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Noto Sans T Chinese Thin" panose="020B0200000000000000" pitchFamily="34" charset="-120"/>
                          <a:ea typeface="Noto Sans T Chinese Thin" panose="020B0200000000000000" pitchFamily="34" charset="-120"/>
                          <a:cs typeface="+mn-cs"/>
                        </a:rPr>
                        <a:t>基本圖</a:t>
                      </a:r>
                      <a:endParaRPr lang="zh-TW" sz="1050" u="none" strike="noStrike" kern="1200" dirty="0">
                        <a:ln>
                          <a:solidFill>
                            <a:schemeClr val="tx2">
                              <a:lumMod val="7500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Noto Sans T Chinese Thin" panose="020B0200000000000000" pitchFamily="34" charset="-120"/>
                        <a:ea typeface="Noto Sans T Chinese Thin" panose="020B0200000000000000" pitchFamily="34" charset="-120"/>
                        <a:cs typeface="+mn-cs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0000"/>
                        </a:lnSpc>
                      </a:pPr>
                      <a:r>
                        <a:rPr lang="zh-TW" sz="1050" u="none" strike="noStrike" kern="1200" dirty="0">
                          <a:ln>
                            <a:solidFill>
                              <a:schemeClr val="tx2">
                                <a:lumMod val="75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Noto Sans T Chinese Thin" panose="020B0200000000000000" pitchFamily="34" charset="-120"/>
                          <a:ea typeface="Noto Sans T Chinese Thin" panose="020B0200000000000000" pitchFamily="34" charset="-120"/>
                          <a:cs typeface="+mn-cs"/>
                        </a:rPr>
                        <a:t>3</a:t>
                      </a: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2563" indent="0" algn="l" defTabSz="914400" rtl="0" eaLnBrk="1" fontAlgn="ctr" latinLnBrk="0" hangingPunct="1">
                        <a:lnSpc>
                          <a:spcPct val="100000"/>
                        </a:lnSpc>
                      </a:pPr>
                      <a:r>
                        <a:rPr lang="zh-TW" sz="1050" u="none" strike="noStrike" kern="1200" dirty="0">
                          <a:ln>
                            <a:solidFill>
                              <a:schemeClr val="tx2">
                                <a:lumMod val="75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Noto Sans T Chinese Thin" panose="020B0200000000000000" pitchFamily="34" charset="-120"/>
                          <a:ea typeface="Noto Sans T Chinese Thin" panose="020B0200000000000000" pitchFamily="34" charset="-120"/>
                          <a:cs typeface="+mn-cs"/>
                        </a:rPr>
                        <a:t>內政部地政司、內政部國土測繪中心</a:t>
                      </a: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2563" indent="0" algn="l" defTabSz="914400" rtl="0" eaLnBrk="1" fontAlgn="ctr" latinLnBrk="0" hangingPunct="1">
                        <a:lnSpc>
                          <a:spcPct val="100000"/>
                        </a:lnSpc>
                      </a:pPr>
                      <a:r>
                        <a:rPr lang="zh-TW" sz="1050" u="none" strike="noStrike" kern="1200" dirty="0">
                          <a:ln>
                            <a:solidFill>
                              <a:schemeClr val="tx2">
                                <a:lumMod val="75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Noto Sans T Chinese Thin" panose="020B0200000000000000" pitchFamily="34" charset="-120"/>
                          <a:ea typeface="Noto Sans T Chinese Thin" panose="020B0200000000000000" pitchFamily="34" charset="-120"/>
                          <a:cs typeface="+mn-cs"/>
                        </a:rPr>
                        <a:t>內政部地政司</a:t>
                      </a: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0000"/>
                        </a:lnSpc>
                      </a:pPr>
                      <a:r>
                        <a:rPr lang="en-US" altLang="zh-TW" sz="1050" u="none" strike="noStrike" kern="1200" dirty="0" smtClean="0">
                          <a:ln>
                            <a:solidFill>
                              <a:schemeClr val="tx2">
                                <a:lumMod val="75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Noto Sans T Chinese Thin" panose="020B0200000000000000" pitchFamily="34" charset="-120"/>
                          <a:ea typeface="Noto Sans T Chinese Thin" panose="020B0200000000000000" pitchFamily="34" charset="-120"/>
                          <a:cs typeface="+mn-cs"/>
                        </a:rPr>
                        <a:t>3.6</a:t>
                      </a:r>
                      <a:endParaRPr lang="zh-TW" sz="1050" u="none" strike="noStrike" kern="1200" dirty="0">
                        <a:ln>
                          <a:solidFill>
                            <a:schemeClr val="tx2">
                              <a:lumMod val="7500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Noto Sans T Chinese Thin" panose="020B0200000000000000" pitchFamily="34" charset="-120"/>
                        <a:ea typeface="Noto Sans T Chinese Thin" panose="020B0200000000000000" pitchFamily="34" charset="-120"/>
                        <a:cs typeface="+mn-cs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0000"/>
                        </a:lnSpc>
                      </a:pPr>
                      <a:r>
                        <a:rPr lang="en-US" altLang="zh-TW" sz="1050" u="none" strike="noStrike" kern="1200" dirty="0" smtClean="0">
                          <a:ln>
                            <a:solidFill>
                              <a:schemeClr val="tx2">
                                <a:lumMod val="75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Noto Sans T Chinese Thin" panose="020B0200000000000000" pitchFamily="34" charset="-120"/>
                          <a:ea typeface="Noto Sans T Chinese Thin" panose="020B0200000000000000" pitchFamily="34" charset="-120"/>
                          <a:cs typeface="+mn-cs"/>
                        </a:rPr>
                        <a:t>1.5</a:t>
                      </a:r>
                      <a:endParaRPr lang="zh-TW" sz="1050" u="none" strike="noStrike" kern="1200" dirty="0">
                        <a:ln>
                          <a:solidFill>
                            <a:schemeClr val="tx2">
                              <a:lumMod val="7500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Noto Sans T Chinese Thin" panose="020B0200000000000000" pitchFamily="34" charset="-120"/>
                        <a:ea typeface="Noto Sans T Chinese Thin" panose="020B0200000000000000" pitchFamily="34" charset="-120"/>
                        <a:cs typeface="+mn-cs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14501">
                <a:tc>
                  <a:txBody>
                    <a:bodyPr/>
                    <a:lstStyle/>
                    <a:p>
                      <a:pPr marL="180975" indent="0" algn="l" defTabSz="914400" rtl="0" eaLnBrk="1" fontAlgn="ctr" latinLnBrk="0" hangingPunct="1">
                        <a:lnSpc>
                          <a:spcPct val="100000"/>
                        </a:lnSpc>
                      </a:pPr>
                      <a:r>
                        <a:rPr lang="en-US" sz="1050" u="none" strike="noStrike" kern="1200" dirty="0">
                          <a:ln>
                            <a:solidFill>
                              <a:schemeClr val="tx2">
                                <a:lumMod val="75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Noto Sans T Chinese Thin" panose="020B0200000000000000" pitchFamily="34" charset="-120"/>
                          <a:ea typeface="Noto Sans T Chinese Thin" panose="020B0200000000000000" pitchFamily="34" charset="-120"/>
                          <a:cs typeface="+mn-cs"/>
                        </a:rPr>
                        <a:t>5</a:t>
                      </a:r>
                      <a:endParaRPr lang="zh-TW" sz="1050" u="none" strike="noStrike" kern="1200" dirty="0">
                        <a:ln>
                          <a:solidFill>
                            <a:schemeClr val="tx2">
                              <a:lumMod val="7500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Noto Sans T Chinese Thin" panose="020B0200000000000000" pitchFamily="34" charset="-120"/>
                        <a:ea typeface="Noto Sans T Chinese Thin" panose="020B0200000000000000" pitchFamily="34" charset="-120"/>
                        <a:cs typeface="+mn-cs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82563" indent="0" algn="l" defTabSz="914400" rtl="0" eaLnBrk="1" fontAlgn="ctr" latinLnBrk="0" hangingPunct="1">
                        <a:lnSpc>
                          <a:spcPct val="100000"/>
                        </a:lnSpc>
                      </a:pPr>
                      <a:r>
                        <a:rPr lang="zh-TW" sz="1050" u="none" strike="noStrike" kern="1200" dirty="0">
                          <a:ln>
                            <a:solidFill>
                              <a:schemeClr val="tx2">
                                <a:lumMod val="75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Noto Sans T Chinese Thin" panose="020B0200000000000000" pitchFamily="34" charset="-120"/>
                          <a:ea typeface="Noto Sans T Chinese Thin" panose="020B0200000000000000" pitchFamily="34" charset="-120"/>
                          <a:cs typeface="+mn-cs"/>
                        </a:rPr>
                        <a:t>福衛二號影像</a:t>
                      </a: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0000"/>
                        </a:lnSpc>
                      </a:pPr>
                      <a:r>
                        <a:rPr lang="zh-TW" sz="1050" u="none" strike="noStrike" kern="1200" dirty="0">
                          <a:ln>
                            <a:solidFill>
                              <a:schemeClr val="tx2">
                                <a:lumMod val="75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Noto Sans T Chinese Thin" panose="020B0200000000000000" pitchFamily="34" charset="-120"/>
                          <a:ea typeface="Noto Sans T Chinese Thin" panose="020B0200000000000000" pitchFamily="34" charset="-120"/>
                          <a:cs typeface="+mn-cs"/>
                        </a:rPr>
                        <a:t>1</a:t>
                      </a: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82563" indent="0" algn="l" defTabSz="914400" rtl="0" eaLnBrk="1" fontAlgn="ctr" latinLnBrk="0" hangingPunct="1">
                        <a:lnSpc>
                          <a:spcPct val="100000"/>
                        </a:lnSpc>
                      </a:pPr>
                      <a:r>
                        <a:rPr lang="zh-TW" sz="1050" u="none" strike="noStrike" kern="1200" dirty="0">
                          <a:ln>
                            <a:solidFill>
                              <a:schemeClr val="tx2">
                                <a:lumMod val="75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Noto Sans T Chinese Thin" panose="020B0200000000000000" pitchFamily="34" charset="-120"/>
                          <a:ea typeface="Noto Sans T Chinese Thin" panose="020B0200000000000000" pitchFamily="34" charset="-120"/>
                          <a:cs typeface="+mn-cs"/>
                        </a:rPr>
                        <a:t>國家太空中心</a:t>
                      </a: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82563" indent="0" algn="l" defTabSz="914400" rtl="0" eaLnBrk="1" fontAlgn="ctr" latinLnBrk="0" hangingPunct="1">
                        <a:lnSpc>
                          <a:spcPct val="100000"/>
                        </a:lnSpc>
                      </a:pPr>
                      <a:r>
                        <a:rPr lang="zh-TW" sz="1050" u="none" strike="noStrike" kern="1200" dirty="0">
                          <a:ln>
                            <a:solidFill>
                              <a:schemeClr val="tx2">
                                <a:lumMod val="75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Noto Sans T Chinese Thin" panose="020B0200000000000000" pitchFamily="34" charset="-120"/>
                          <a:ea typeface="Noto Sans T Chinese Thin" panose="020B0200000000000000" pitchFamily="34" charset="-120"/>
                          <a:cs typeface="+mn-cs"/>
                        </a:rPr>
                        <a:t>科技部</a:t>
                      </a: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0000"/>
                        </a:lnSpc>
                      </a:pPr>
                      <a:r>
                        <a:rPr lang="en-US" altLang="zh-TW" sz="1050" u="none" strike="noStrike" kern="1200" dirty="0" smtClean="0">
                          <a:ln>
                            <a:solidFill>
                              <a:schemeClr val="tx2">
                                <a:lumMod val="75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Noto Sans T Chinese Thin" panose="020B0200000000000000" pitchFamily="34" charset="-120"/>
                          <a:ea typeface="Noto Sans T Chinese Thin" panose="020B0200000000000000" pitchFamily="34" charset="-120"/>
                          <a:cs typeface="+mn-cs"/>
                        </a:rPr>
                        <a:t>45</a:t>
                      </a:r>
                      <a:endParaRPr lang="zh-TW" sz="1050" u="none" strike="noStrike" kern="1200" dirty="0">
                        <a:ln>
                          <a:solidFill>
                            <a:schemeClr val="tx2">
                              <a:lumMod val="7500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Noto Sans T Chinese Thin" panose="020B0200000000000000" pitchFamily="34" charset="-120"/>
                        <a:ea typeface="Noto Sans T Chinese Thin" panose="020B0200000000000000" pitchFamily="34" charset="-120"/>
                        <a:cs typeface="+mn-cs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0000"/>
                        </a:lnSpc>
                      </a:pPr>
                      <a:r>
                        <a:rPr lang="en-US" altLang="zh-TW" sz="1050" u="none" strike="noStrike" kern="1200" dirty="0" smtClean="0">
                          <a:ln>
                            <a:solidFill>
                              <a:schemeClr val="tx2">
                                <a:lumMod val="75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Noto Sans T Chinese Thin" panose="020B0200000000000000" pitchFamily="34" charset="-120"/>
                          <a:ea typeface="Noto Sans T Chinese Thin" panose="020B0200000000000000" pitchFamily="34" charset="-120"/>
                          <a:cs typeface="+mn-cs"/>
                        </a:rPr>
                        <a:t>0.6</a:t>
                      </a:r>
                      <a:endParaRPr lang="zh-TW" sz="1050" u="none" strike="noStrike" kern="1200" dirty="0">
                        <a:ln>
                          <a:solidFill>
                            <a:schemeClr val="tx2">
                              <a:lumMod val="7500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Noto Sans T Chinese Thin" panose="020B0200000000000000" pitchFamily="34" charset="-120"/>
                        <a:ea typeface="Noto Sans T Chinese Thin" panose="020B0200000000000000" pitchFamily="34" charset="-120"/>
                        <a:cs typeface="+mn-cs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4501">
                <a:tc>
                  <a:txBody>
                    <a:bodyPr/>
                    <a:lstStyle/>
                    <a:p>
                      <a:pPr marL="180975" indent="0" algn="l" defTabSz="914400" rtl="0" eaLnBrk="1" fontAlgn="ctr" latinLnBrk="0" hangingPunct="1">
                        <a:lnSpc>
                          <a:spcPct val="100000"/>
                        </a:lnSpc>
                      </a:pPr>
                      <a:r>
                        <a:rPr lang="en-US" sz="1050" u="none" strike="noStrike" kern="1200" dirty="0">
                          <a:ln>
                            <a:solidFill>
                              <a:schemeClr val="tx2">
                                <a:lumMod val="75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Noto Sans T Chinese Thin" panose="020B0200000000000000" pitchFamily="34" charset="-120"/>
                          <a:ea typeface="Noto Sans T Chinese Thin" panose="020B0200000000000000" pitchFamily="34" charset="-120"/>
                          <a:cs typeface="+mn-cs"/>
                        </a:rPr>
                        <a:t>6</a:t>
                      </a:r>
                      <a:endParaRPr lang="zh-TW" sz="1050" u="none" strike="noStrike" kern="1200" dirty="0">
                        <a:ln>
                          <a:solidFill>
                            <a:schemeClr val="tx2">
                              <a:lumMod val="7500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Noto Sans T Chinese Thin" panose="020B0200000000000000" pitchFamily="34" charset="-120"/>
                        <a:ea typeface="Noto Sans T Chinese Thin" panose="020B0200000000000000" pitchFamily="34" charset="-120"/>
                        <a:cs typeface="+mn-cs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2563" indent="0" algn="l" defTabSz="914400" rtl="0" eaLnBrk="1" fontAlgn="ctr" latinLnBrk="0" hangingPunct="1">
                        <a:lnSpc>
                          <a:spcPct val="100000"/>
                        </a:lnSpc>
                      </a:pPr>
                      <a:r>
                        <a:rPr lang="zh-TW" sz="1050" u="none" strike="noStrike" kern="1200" dirty="0">
                          <a:ln>
                            <a:solidFill>
                              <a:schemeClr val="tx2">
                                <a:lumMod val="75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Noto Sans T Chinese Thin" panose="020B0200000000000000" pitchFamily="34" charset="-120"/>
                          <a:ea typeface="Noto Sans T Chinese Thin" panose="020B0200000000000000" pitchFamily="34" charset="-120"/>
                          <a:cs typeface="+mn-cs"/>
                        </a:rPr>
                        <a:t>國土利用調查成果圖</a:t>
                      </a: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0000"/>
                        </a:lnSpc>
                      </a:pPr>
                      <a:r>
                        <a:rPr lang="zh-TW" sz="1050" u="none" strike="noStrike" kern="1200" dirty="0">
                          <a:ln>
                            <a:solidFill>
                              <a:schemeClr val="tx2">
                                <a:lumMod val="75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Noto Sans T Chinese Thin" panose="020B0200000000000000" pitchFamily="34" charset="-120"/>
                          <a:ea typeface="Noto Sans T Chinese Thin" panose="020B0200000000000000" pitchFamily="34" charset="-120"/>
                          <a:cs typeface="+mn-cs"/>
                        </a:rPr>
                        <a:t>1</a:t>
                      </a: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2563" indent="0" algn="l" defTabSz="914400" rtl="0" eaLnBrk="1" fontAlgn="ctr" latinLnBrk="0" hangingPunct="1">
                        <a:lnSpc>
                          <a:spcPct val="100000"/>
                        </a:lnSpc>
                      </a:pPr>
                      <a:r>
                        <a:rPr lang="zh-TW" sz="1050" u="none" strike="noStrike" kern="1200" dirty="0">
                          <a:ln>
                            <a:solidFill>
                              <a:schemeClr val="tx2">
                                <a:lumMod val="75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Noto Sans T Chinese Thin" panose="020B0200000000000000" pitchFamily="34" charset="-120"/>
                          <a:ea typeface="Noto Sans T Chinese Thin" panose="020B0200000000000000" pitchFamily="34" charset="-120"/>
                          <a:cs typeface="+mn-cs"/>
                        </a:rPr>
                        <a:t>內政部國土測繪中心</a:t>
                      </a: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2563" indent="0" algn="l" defTabSz="914400" rtl="0" eaLnBrk="1" fontAlgn="ctr" latinLnBrk="0" hangingPunct="1">
                        <a:lnSpc>
                          <a:spcPct val="100000"/>
                        </a:lnSpc>
                      </a:pPr>
                      <a:r>
                        <a:rPr lang="zh-TW" sz="1050" u="none" strike="noStrike" kern="1200" dirty="0">
                          <a:ln>
                            <a:solidFill>
                              <a:schemeClr val="tx2">
                                <a:lumMod val="75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Noto Sans T Chinese Thin" panose="020B0200000000000000" pitchFamily="34" charset="-120"/>
                          <a:ea typeface="Noto Sans T Chinese Thin" panose="020B0200000000000000" pitchFamily="34" charset="-120"/>
                          <a:cs typeface="+mn-cs"/>
                        </a:rPr>
                        <a:t>內政部地政司</a:t>
                      </a: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0000"/>
                        </a:lnSpc>
                      </a:pPr>
                      <a:r>
                        <a:rPr lang="en-US" altLang="zh-TW" sz="1050" u="none" strike="noStrike" kern="1200" dirty="0" smtClean="0">
                          <a:ln>
                            <a:solidFill>
                              <a:schemeClr val="tx2">
                                <a:lumMod val="75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Noto Sans T Chinese Thin" panose="020B0200000000000000" pitchFamily="34" charset="-120"/>
                          <a:ea typeface="Noto Sans T Chinese Thin" panose="020B0200000000000000" pitchFamily="34" charset="-120"/>
                          <a:cs typeface="+mn-cs"/>
                        </a:rPr>
                        <a:t>12</a:t>
                      </a:r>
                      <a:endParaRPr lang="zh-TW" sz="1050" u="none" strike="noStrike" kern="1200" dirty="0">
                        <a:ln>
                          <a:solidFill>
                            <a:schemeClr val="tx2">
                              <a:lumMod val="7500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Noto Sans T Chinese Thin" panose="020B0200000000000000" pitchFamily="34" charset="-120"/>
                        <a:ea typeface="Noto Sans T Chinese Thin" panose="020B0200000000000000" pitchFamily="34" charset="-120"/>
                        <a:cs typeface="+mn-cs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0000"/>
                        </a:lnSpc>
                      </a:pPr>
                      <a:r>
                        <a:rPr lang="en-US" altLang="zh-TW" sz="1050" u="none" strike="noStrike" kern="1200" dirty="0" smtClean="0">
                          <a:ln>
                            <a:solidFill>
                              <a:schemeClr val="tx2">
                                <a:lumMod val="75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Noto Sans T Chinese Thin" panose="020B0200000000000000" pitchFamily="34" charset="-120"/>
                          <a:ea typeface="Noto Sans T Chinese Thin" panose="020B0200000000000000" pitchFamily="34" charset="-120"/>
                          <a:cs typeface="+mn-cs"/>
                        </a:rPr>
                        <a:t>1.5</a:t>
                      </a:r>
                      <a:endParaRPr lang="zh-TW" sz="1050" u="none" strike="noStrike" kern="1200" dirty="0">
                        <a:ln>
                          <a:solidFill>
                            <a:schemeClr val="tx2">
                              <a:lumMod val="7500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Noto Sans T Chinese Thin" panose="020B0200000000000000" pitchFamily="34" charset="-120"/>
                        <a:ea typeface="Noto Sans T Chinese Thin" panose="020B0200000000000000" pitchFamily="34" charset="-120"/>
                        <a:cs typeface="+mn-cs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14501">
                <a:tc>
                  <a:txBody>
                    <a:bodyPr/>
                    <a:lstStyle/>
                    <a:p>
                      <a:pPr marL="180975" indent="0" algn="l" defTabSz="914400" rtl="0" eaLnBrk="1" fontAlgn="ctr" latinLnBrk="0" hangingPunct="1">
                        <a:lnSpc>
                          <a:spcPct val="100000"/>
                        </a:lnSpc>
                      </a:pPr>
                      <a:r>
                        <a:rPr lang="en-US" sz="1050" u="none" strike="noStrike" kern="1200" dirty="0">
                          <a:ln>
                            <a:solidFill>
                              <a:schemeClr val="tx2">
                                <a:lumMod val="75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Noto Sans T Chinese Thin" panose="020B0200000000000000" pitchFamily="34" charset="-120"/>
                          <a:ea typeface="Noto Sans T Chinese Thin" panose="020B0200000000000000" pitchFamily="34" charset="-120"/>
                          <a:cs typeface="+mn-cs"/>
                        </a:rPr>
                        <a:t>7</a:t>
                      </a:r>
                      <a:endParaRPr lang="zh-TW" sz="1050" u="none" strike="noStrike" kern="1200" dirty="0">
                        <a:ln>
                          <a:solidFill>
                            <a:schemeClr val="tx2">
                              <a:lumMod val="7500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Noto Sans T Chinese Thin" panose="020B0200000000000000" pitchFamily="34" charset="-120"/>
                        <a:ea typeface="Noto Sans T Chinese Thin" panose="020B0200000000000000" pitchFamily="34" charset="-120"/>
                        <a:cs typeface="+mn-cs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82563" indent="0" algn="l" defTabSz="914400" rtl="0" eaLnBrk="1" fontAlgn="ctr" latinLnBrk="0" hangingPunct="1">
                        <a:lnSpc>
                          <a:spcPct val="100000"/>
                        </a:lnSpc>
                      </a:pPr>
                      <a:r>
                        <a:rPr lang="zh-TW" sz="1050" u="none" strike="noStrike" kern="1200" dirty="0">
                          <a:ln>
                            <a:solidFill>
                              <a:schemeClr val="tx2">
                                <a:lumMod val="75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Noto Sans T Chinese Thin" panose="020B0200000000000000" pitchFamily="34" charset="-120"/>
                          <a:ea typeface="Noto Sans T Chinese Thin" panose="020B0200000000000000" pitchFamily="34" charset="-120"/>
                          <a:cs typeface="+mn-cs"/>
                        </a:rPr>
                        <a:t>通用版電子地圖</a:t>
                      </a: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0000"/>
                        </a:lnSpc>
                      </a:pPr>
                      <a:r>
                        <a:rPr lang="zh-TW" sz="1050" u="none" strike="noStrike" kern="1200" dirty="0">
                          <a:ln>
                            <a:solidFill>
                              <a:schemeClr val="tx2">
                                <a:lumMod val="75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Noto Sans T Chinese Thin" panose="020B0200000000000000" pitchFamily="34" charset="-120"/>
                          <a:ea typeface="Noto Sans T Chinese Thin" panose="020B0200000000000000" pitchFamily="34" charset="-120"/>
                          <a:cs typeface="+mn-cs"/>
                        </a:rPr>
                        <a:t>1</a:t>
                      </a: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82563" indent="0" algn="l" defTabSz="914400" rtl="0" eaLnBrk="1" fontAlgn="ctr" latinLnBrk="0" hangingPunct="1">
                        <a:lnSpc>
                          <a:spcPct val="100000"/>
                        </a:lnSpc>
                      </a:pPr>
                      <a:r>
                        <a:rPr lang="zh-TW" sz="1050" u="none" strike="noStrike" kern="1200" dirty="0">
                          <a:ln>
                            <a:solidFill>
                              <a:schemeClr val="tx2">
                                <a:lumMod val="75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Noto Sans T Chinese Thin" panose="020B0200000000000000" pitchFamily="34" charset="-120"/>
                          <a:ea typeface="Noto Sans T Chinese Thin" panose="020B0200000000000000" pitchFamily="34" charset="-120"/>
                          <a:cs typeface="+mn-cs"/>
                        </a:rPr>
                        <a:t>內政部國土測繪中心</a:t>
                      </a: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82563" indent="0" algn="l" defTabSz="914400" rtl="0" eaLnBrk="1" fontAlgn="ctr" latinLnBrk="0" hangingPunct="1">
                        <a:lnSpc>
                          <a:spcPct val="100000"/>
                        </a:lnSpc>
                      </a:pPr>
                      <a:r>
                        <a:rPr lang="zh-TW" sz="1050" u="none" strike="noStrike" kern="1200" dirty="0">
                          <a:ln>
                            <a:solidFill>
                              <a:schemeClr val="tx2">
                                <a:lumMod val="75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Noto Sans T Chinese Thin" panose="020B0200000000000000" pitchFamily="34" charset="-120"/>
                          <a:ea typeface="Noto Sans T Chinese Thin" panose="020B0200000000000000" pitchFamily="34" charset="-120"/>
                          <a:cs typeface="+mn-cs"/>
                        </a:rPr>
                        <a:t>內政部國土測繪中心</a:t>
                      </a: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0000"/>
                        </a:lnSpc>
                      </a:pPr>
                      <a:r>
                        <a:rPr lang="en-US" altLang="zh-TW" sz="1050" u="none" strike="noStrike" kern="1200" dirty="0" smtClean="0">
                          <a:ln>
                            <a:solidFill>
                              <a:schemeClr val="tx2">
                                <a:lumMod val="75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Noto Sans T Chinese Thin" panose="020B0200000000000000" pitchFamily="34" charset="-120"/>
                          <a:ea typeface="Noto Sans T Chinese Thin" panose="020B0200000000000000" pitchFamily="34" charset="-120"/>
                          <a:cs typeface="+mn-cs"/>
                        </a:rPr>
                        <a:t>7.5</a:t>
                      </a:r>
                      <a:endParaRPr lang="zh-TW" sz="1050" u="none" strike="noStrike" kern="1200" dirty="0">
                        <a:ln>
                          <a:solidFill>
                            <a:schemeClr val="tx2">
                              <a:lumMod val="7500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Noto Sans T Chinese Thin" panose="020B0200000000000000" pitchFamily="34" charset="-120"/>
                        <a:ea typeface="Noto Sans T Chinese Thin" panose="020B0200000000000000" pitchFamily="34" charset="-120"/>
                        <a:cs typeface="+mn-cs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0000"/>
                        </a:lnSpc>
                      </a:pPr>
                      <a:r>
                        <a:rPr lang="en-US" altLang="zh-TW" sz="1050" u="none" strike="noStrike" kern="1200" dirty="0" smtClean="0">
                          <a:ln>
                            <a:solidFill>
                              <a:schemeClr val="tx2">
                                <a:lumMod val="75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Noto Sans T Chinese Thin" panose="020B0200000000000000" pitchFamily="34" charset="-120"/>
                          <a:ea typeface="Noto Sans T Chinese Thin" panose="020B0200000000000000" pitchFamily="34" charset="-120"/>
                          <a:cs typeface="+mn-cs"/>
                        </a:rPr>
                        <a:t>3</a:t>
                      </a:r>
                      <a:endParaRPr lang="zh-TW" sz="1050" u="none" strike="noStrike" kern="1200" dirty="0">
                        <a:ln>
                          <a:solidFill>
                            <a:schemeClr val="tx2">
                              <a:lumMod val="7500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Noto Sans T Chinese Thin" panose="020B0200000000000000" pitchFamily="34" charset="-120"/>
                        <a:ea typeface="Noto Sans T Chinese Thin" panose="020B0200000000000000" pitchFamily="34" charset="-120"/>
                        <a:cs typeface="+mn-cs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4501">
                <a:tc>
                  <a:txBody>
                    <a:bodyPr/>
                    <a:lstStyle/>
                    <a:p>
                      <a:pPr marL="180975" indent="0" algn="l" defTabSz="914400" rtl="0" eaLnBrk="1" fontAlgn="ctr" latinLnBrk="0" hangingPunct="1">
                        <a:lnSpc>
                          <a:spcPct val="100000"/>
                        </a:lnSpc>
                      </a:pPr>
                      <a:r>
                        <a:rPr lang="en-US" sz="1050" u="none" strike="noStrike" kern="1200" dirty="0">
                          <a:ln>
                            <a:solidFill>
                              <a:schemeClr val="tx2">
                                <a:lumMod val="75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Noto Sans T Chinese Thin" panose="020B0200000000000000" pitchFamily="34" charset="-120"/>
                          <a:ea typeface="Noto Sans T Chinese Thin" panose="020B0200000000000000" pitchFamily="34" charset="-120"/>
                          <a:cs typeface="+mn-cs"/>
                        </a:rPr>
                        <a:t>8</a:t>
                      </a:r>
                      <a:endParaRPr lang="zh-TW" sz="1050" u="none" strike="noStrike" kern="1200" dirty="0">
                        <a:ln>
                          <a:solidFill>
                            <a:schemeClr val="tx2">
                              <a:lumMod val="7500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Noto Sans T Chinese Thin" panose="020B0200000000000000" pitchFamily="34" charset="-120"/>
                        <a:ea typeface="Noto Sans T Chinese Thin" panose="020B0200000000000000" pitchFamily="34" charset="-120"/>
                        <a:cs typeface="+mn-cs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2563" indent="0" algn="l" defTabSz="914400" rtl="0" eaLnBrk="1" fontAlgn="ctr" latinLnBrk="0" hangingPunct="1">
                        <a:lnSpc>
                          <a:spcPct val="100000"/>
                        </a:lnSpc>
                      </a:pPr>
                      <a:r>
                        <a:rPr lang="zh-TW" sz="1050" u="none" strike="noStrike" kern="1200" dirty="0" smtClean="0">
                          <a:ln>
                            <a:solidFill>
                              <a:schemeClr val="tx2">
                                <a:lumMod val="75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Noto Sans T Chinese Thin" panose="020B0200000000000000" pitchFamily="34" charset="-120"/>
                          <a:ea typeface="Noto Sans T Chinese Thin" panose="020B0200000000000000" pitchFamily="34" charset="-120"/>
                          <a:cs typeface="+mn-cs"/>
                        </a:rPr>
                        <a:t>人口資料</a:t>
                      </a:r>
                      <a:endParaRPr lang="zh-TW" sz="1050" u="none" strike="noStrike" kern="1200" dirty="0">
                        <a:ln>
                          <a:solidFill>
                            <a:schemeClr val="tx2">
                              <a:lumMod val="7500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Noto Sans T Chinese Thin" panose="020B0200000000000000" pitchFamily="34" charset="-120"/>
                        <a:ea typeface="Noto Sans T Chinese Thin" panose="020B0200000000000000" pitchFamily="34" charset="-120"/>
                        <a:cs typeface="+mn-cs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0000"/>
                        </a:lnSpc>
                      </a:pPr>
                      <a:r>
                        <a:rPr lang="zh-TW" sz="1050" u="none" strike="noStrike" kern="1200" dirty="0">
                          <a:ln>
                            <a:solidFill>
                              <a:schemeClr val="tx2">
                                <a:lumMod val="75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Noto Sans T Chinese Thin" panose="020B0200000000000000" pitchFamily="34" charset="-120"/>
                          <a:ea typeface="Noto Sans T Chinese Thin" panose="020B0200000000000000" pitchFamily="34" charset="-120"/>
                          <a:cs typeface="+mn-cs"/>
                        </a:rPr>
                        <a:t>1</a:t>
                      </a: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2563" indent="0" algn="l" defTabSz="914400" rtl="0" eaLnBrk="1" fontAlgn="ctr" latinLnBrk="0" hangingPunct="1">
                        <a:lnSpc>
                          <a:spcPct val="100000"/>
                        </a:lnSpc>
                      </a:pPr>
                      <a:r>
                        <a:rPr lang="zh-TW" sz="1050" u="none" strike="noStrike" kern="1200" dirty="0">
                          <a:ln>
                            <a:solidFill>
                              <a:schemeClr val="tx2">
                                <a:lumMod val="75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Noto Sans T Chinese Thin" panose="020B0200000000000000" pitchFamily="34" charset="-120"/>
                          <a:ea typeface="Noto Sans T Chinese Thin" panose="020B0200000000000000" pitchFamily="34" charset="-120"/>
                          <a:cs typeface="+mn-cs"/>
                        </a:rPr>
                        <a:t>內政部戶政司</a:t>
                      </a: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2563" indent="0" algn="l" defTabSz="914400" rtl="0" eaLnBrk="1" fontAlgn="ctr" latinLnBrk="0" hangingPunct="1">
                        <a:lnSpc>
                          <a:spcPct val="100000"/>
                        </a:lnSpc>
                      </a:pPr>
                      <a:r>
                        <a:rPr lang="zh-TW" sz="1050" u="none" strike="noStrike" kern="1200" dirty="0">
                          <a:ln>
                            <a:solidFill>
                              <a:schemeClr val="tx2">
                                <a:lumMod val="75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Noto Sans T Chinese Thin" panose="020B0200000000000000" pitchFamily="34" charset="-120"/>
                          <a:ea typeface="Noto Sans T Chinese Thin" panose="020B0200000000000000" pitchFamily="34" charset="-120"/>
                          <a:cs typeface="+mn-cs"/>
                        </a:rPr>
                        <a:t>內政部戶政司</a:t>
                      </a: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0000"/>
                        </a:lnSpc>
                      </a:pPr>
                      <a:r>
                        <a:rPr lang="en-US" altLang="zh-TW" sz="1050" u="none" strike="noStrike" kern="1200" dirty="0" smtClean="0">
                          <a:ln>
                            <a:solidFill>
                              <a:schemeClr val="tx2">
                                <a:lumMod val="75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Noto Sans T Chinese Thin" panose="020B0200000000000000" pitchFamily="34" charset="-120"/>
                          <a:ea typeface="Noto Sans T Chinese Thin" panose="020B0200000000000000" pitchFamily="34" charset="-120"/>
                          <a:cs typeface="+mn-cs"/>
                        </a:rPr>
                        <a:t>2</a:t>
                      </a:r>
                      <a:endParaRPr lang="zh-TW" sz="1050" u="none" strike="noStrike" kern="1200" dirty="0">
                        <a:ln>
                          <a:solidFill>
                            <a:schemeClr val="tx2">
                              <a:lumMod val="7500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Noto Sans T Chinese Thin" panose="020B0200000000000000" pitchFamily="34" charset="-120"/>
                        <a:ea typeface="Noto Sans T Chinese Thin" panose="020B0200000000000000" pitchFamily="34" charset="-120"/>
                        <a:cs typeface="+mn-cs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0000"/>
                        </a:lnSpc>
                      </a:pPr>
                      <a:r>
                        <a:rPr lang="en-US" altLang="zh-TW" sz="1050" u="none" strike="noStrike" kern="1200" dirty="0" smtClean="0">
                          <a:ln>
                            <a:solidFill>
                              <a:schemeClr val="tx2">
                                <a:lumMod val="75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Noto Sans T Chinese Thin" panose="020B0200000000000000" pitchFamily="34" charset="-120"/>
                          <a:ea typeface="Noto Sans T Chinese Thin" panose="020B0200000000000000" pitchFamily="34" charset="-120"/>
                          <a:cs typeface="+mn-cs"/>
                        </a:rPr>
                        <a:t>0</a:t>
                      </a:r>
                      <a:endParaRPr lang="zh-TW" sz="1050" u="none" strike="noStrike" kern="1200" dirty="0">
                        <a:ln>
                          <a:solidFill>
                            <a:schemeClr val="tx2">
                              <a:lumMod val="7500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Noto Sans T Chinese Thin" panose="020B0200000000000000" pitchFamily="34" charset="-120"/>
                        <a:ea typeface="Noto Sans T Chinese Thin" panose="020B0200000000000000" pitchFamily="34" charset="-120"/>
                        <a:cs typeface="+mn-cs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圓角矩形 1"/>
          <p:cNvSpPr/>
          <p:nvPr/>
        </p:nvSpPr>
        <p:spPr>
          <a:xfrm>
            <a:off x="7716255" y="56567"/>
            <a:ext cx="774237" cy="195736"/>
          </a:xfrm>
          <a:prstGeom prst="roundRect">
            <a:avLst>
              <a:gd name="adj" fmla="val 50000"/>
            </a:avLst>
          </a:prstGeom>
          <a:solidFill>
            <a:srgbClr val="0D0D0D">
              <a:alpha val="50196"/>
            </a:srgb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 smtClean="0">
                <a:latin typeface="Noto Sans T Chinese Thin" panose="020B0200000000000000" pitchFamily="34" charset="-120"/>
                <a:ea typeface="Noto Sans T Chinese Thin" panose="020B0200000000000000" pitchFamily="34" charset="-120"/>
              </a:rPr>
              <a:t>議題管理</a:t>
            </a:r>
            <a:endParaRPr lang="zh-TW" altLang="en-US" sz="1000" dirty="0">
              <a:latin typeface="Noto Sans T Chinese Thin" panose="020B0200000000000000" pitchFamily="34" charset="-120"/>
              <a:ea typeface="Noto Sans T Chinese Thin" panose="020B0200000000000000" pitchFamily="34" charset="-120"/>
            </a:endParaRPr>
          </a:p>
        </p:txBody>
      </p:sp>
      <p:cxnSp>
        <p:nvCxnSpPr>
          <p:cNvPr id="4" name="直線接點 3"/>
          <p:cNvCxnSpPr/>
          <p:nvPr/>
        </p:nvCxnSpPr>
        <p:spPr>
          <a:xfrm>
            <a:off x="8582025" y="95661"/>
            <a:ext cx="0" cy="117549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字方塊 5"/>
          <p:cNvSpPr txBox="1"/>
          <p:nvPr/>
        </p:nvSpPr>
        <p:spPr>
          <a:xfrm>
            <a:off x="8602080" y="31325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solidFill>
                  <a:schemeClr val="bg1"/>
                </a:solidFill>
                <a:latin typeface="Noto Sans T Chinese Thin" panose="020B0200000000000000" pitchFamily="34" charset="-120"/>
                <a:ea typeface="Noto Sans T Chinese Thin" panose="020B0200000000000000" pitchFamily="34" charset="-120"/>
              </a:rPr>
              <a:t>登入</a:t>
            </a:r>
            <a:endParaRPr lang="zh-TW" altLang="en-US" sz="1000" dirty="0">
              <a:solidFill>
                <a:schemeClr val="bg1"/>
              </a:solidFill>
              <a:latin typeface="Noto Sans T Chinese Thin" panose="020B0200000000000000" pitchFamily="34" charset="-120"/>
              <a:ea typeface="Noto Sans T Chinese Thin" panose="020B0200000000000000" pitchFamily="34" charset="-120"/>
            </a:endParaRPr>
          </a:p>
        </p:txBody>
      </p:sp>
      <p:grpSp>
        <p:nvGrpSpPr>
          <p:cNvPr id="34" name="群組 33"/>
          <p:cNvGrpSpPr/>
          <p:nvPr/>
        </p:nvGrpSpPr>
        <p:grpSpPr>
          <a:xfrm>
            <a:off x="581420" y="1531889"/>
            <a:ext cx="374510" cy="145206"/>
            <a:chOff x="387780" y="1650227"/>
            <a:chExt cx="374510" cy="145206"/>
          </a:xfrm>
        </p:grpSpPr>
        <p:sp>
          <p:nvSpPr>
            <p:cNvPr id="32" name="圓角矩形 31"/>
            <p:cNvSpPr/>
            <p:nvPr/>
          </p:nvSpPr>
          <p:spPr>
            <a:xfrm>
              <a:off x="387780" y="1650227"/>
              <a:ext cx="374510" cy="145206"/>
            </a:xfrm>
            <a:prstGeom prst="roundRect">
              <a:avLst>
                <a:gd name="adj" fmla="val 50000"/>
              </a:avLst>
            </a:prstGeom>
            <a:solidFill>
              <a:srgbClr val="614472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29" name="圖片 2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035" y="1666830"/>
              <a:ext cx="126000" cy="112000"/>
            </a:xfrm>
            <a:prstGeom prst="rect">
              <a:avLst/>
            </a:prstGeom>
          </p:spPr>
        </p:pic>
      </p:grpSp>
      <p:grpSp>
        <p:nvGrpSpPr>
          <p:cNvPr id="33" name="群組 32"/>
          <p:cNvGrpSpPr/>
          <p:nvPr/>
        </p:nvGrpSpPr>
        <p:grpSpPr>
          <a:xfrm>
            <a:off x="581420" y="2283544"/>
            <a:ext cx="374510" cy="145206"/>
            <a:chOff x="540180" y="1802627"/>
            <a:chExt cx="374510" cy="145206"/>
          </a:xfrm>
        </p:grpSpPr>
        <p:sp>
          <p:nvSpPr>
            <p:cNvPr id="89" name="圓角矩形 88"/>
            <p:cNvSpPr/>
            <p:nvPr/>
          </p:nvSpPr>
          <p:spPr>
            <a:xfrm>
              <a:off x="540180" y="1802627"/>
              <a:ext cx="374510" cy="145206"/>
            </a:xfrm>
            <a:prstGeom prst="roundRect">
              <a:avLst>
                <a:gd name="adj" fmla="val 50000"/>
              </a:avLst>
            </a:prstGeom>
            <a:solidFill>
              <a:srgbClr val="614472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0" name="圖片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4435" y="1819230"/>
              <a:ext cx="126000" cy="112000"/>
            </a:xfrm>
            <a:prstGeom prst="rect">
              <a:avLst/>
            </a:prstGeom>
          </p:spPr>
        </p:pic>
      </p:grpSp>
      <p:grpSp>
        <p:nvGrpSpPr>
          <p:cNvPr id="102" name="群組 101"/>
          <p:cNvGrpSpPr/>
          <p:nvPr/>
        </p:nvGrpSpPr>
        <p:grpSpPr>
          <a:xfrm>
            <a:off x="581420" y="1856629"/>
            <a:ext cx="374510" cy="145206"/>
            <a:chOff x="540180" y="1802627"/>
            <a:chExt cx="374510" cy="145206"/>
          </a:xfrm>
        </p:grpSpPr>
        <p:sp>
          <p:nvSpPr>
            <p:cNvPr id="103" name="圓角矩形 102"/>
            <p:cNvSpPr/>
            <p:nvPr/>
          </p:nvSpPr>
          <p:spPr>
            <a:xfrm>
              <a:off x="540180" y="1802627"/>
              <a:ext cx="374510" cy="145206"/>
            </a:xfrm>
            <a:prstGeom prst="roundRect">
              <a:avLst>
                <a:gd name="adj" fmla="val 50000"/>
              </a:avLst>
            </a:prstGeom>
            <a:solidFill>
              <a:srgbClr val="614472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04" name="圖片 10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4435" y="1819230"/>
              <a:ext cx="126000" cy="112000"/>
            </a:xfrm>
            <a:prstGeom prst="rect">
              <a:avLst/>
            </a:prstGeom>
          </p:spPr>
        </p:pic>
      </p:grpSp>
      <p:grpSp>
        <p:nvGrpSpPr>
          <p:cNvPr id="105" name="群組 104"/>
          <p:cNvGrpSpPr/>
          <p:nvPr/>
        </p:nvGrpSpPr>
        <p:grpSpPr>
          <a:xfrm>
            <a:off x="581420" y="2721217"/>
            <a:ext cx="374510" cy="145206"/>
            <a:chOff x="540180" y="1802627"/>
            <a:chExt cx="374510" cy="145206"/>
          </a:xfrm>
        </p:grpSpPr>
        <p:sp>
          <p:nvSpPr>
            <p:cNvPr id="106" name="圓角矩形 105"/>
            <p:cNvSpPr/>
            <p:nvPr/>
          </p:nvSpPr>
          <p:spPr>
            <a:xfrm>
              <a:off x="540180" y="1802627"/>
              <a:ext cx="374510" cy="145206"/>
            </a:xfrm>
            <a:prstGeom prst="roundRect">
              <a:avLst>
                <a:gd name="adj" fmla="val 50000"/>
              </a:avLst>
            </a:prstGeom>
            <a:solidFill>
              <a:srgbClr val="614472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07" name="圖片 10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4435" y="1819230"/>
              <a:ext cx="126000" cy="112000"/>
            </a:xfrm>
            <a:prstGeom prst="rect">
              <a:avLst/>
            </a:prstGeom>
          </p:spPr>
        </p:pic>
      </p:grpSp>
      <p:grpSp>
        <p:nvGrpSpPr>
          <p:cNvPr id="108" name="群組 107"/>
          <p:cNvGrpSpPr/>
          <p:nvPr/>
        </p:nvGrpSpPr>
        <p:grpSpPr>
          <a:xfrm>
            <a:off x="581420" y="3047186"/>
            <a:ext cx="374510" cy="145206"/>
            <a:chOff x="540180" y="1802627"/>
            <a:chExt cx="374510" cy="145206"/>
          </a:xfrm>
        </p:grpSpPr>
        <p:sp>
          <p:nvSpPr>
            <p:cNvPr id="109" name="圓角矩形 108"/>
            <p:cNvSpPr/>
            <p:nvPr/>
          </p:nvSpPr>
          <p:spPr>
            <a:xfrm>
              <a:off x="540180" y="1802627"/>
              <a:ext cx="374510" cy="145206"/>
            </a:xfrm>
            <a:prstGeom prst="roundRect">
              <a:avLst>
                <a:gd name="adj" fmla="val 50000"/>
              </a:avLst>
            </a:prstGeom>
            <a:solidFill>
              <a:srgbClr val="614472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10" name="圖片 10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4435" y="1819230"/>
              <a:ext cx="126000" cy="112000"/>
            </a:xfrm>
            <a:prstGeom prst="rect">
              <a:avLst/>
            </a:prstGeom>
          </p:spPr>
        </p:pic>
      </p:grpSp>
      <p:grpSp>
        <p:nvGrpSpPr>
          <p:cNvPr id="111" name="群組 110"/>
          <p:cNvGrpSpPr/>
          <p:nvPr/>
        </p:nvGrpSpPr>
        <p:grpSpPr>
          <a:xfrm>
            <a:off x="581420" y="3353289"/>
            <a:ext cx="374510" cy="145206"/>
            <a:chOff x="540180" y="1802627"/>
            <a:chExt cx="374510" cy="145206"/>
          </a:xfrm>
        </p:grpSpPr>
        <p:sp>
          <p:nvSpPr>
            <p:cNvPr id="112" name="圓角矩形 111"/>
            <p:cNvSpPr/>
            <p:nvPr/>
          </p:nvSpPr>
          <p:spPr>
            <a:xfrm>
              <a:off x="540180" y="1802627"/>
              <a:ext cx="374510" cy="145206"/>
            </a:xfrm>
            <a:prstGeom prst="roundRect">
              <a:avLst>
                <a:gd name="adj" fmla="val 50000"/>
              </a:avLst>
            </a:prstGeom>
            <a:solidFill>
              <a:srgbClr val="614472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13" name="圖片 11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4435" y="1819230"/>
              <a:ext cx="126000" cy="112000"/>
            </a:xfrm>
            <a:prstGeom prst="rect">
              <a:avLst/>
            </a:prstGeom>
          </p:spPr>
        </p:pic>
      </p:grpSp>
      <p:grpSp>
        <p:nvGrpSpPr>
          <p:cNvPr id="114" name="群組 113"/>
          <p:cNvGrpSpPr/>
          <p:nvPr/>
        </p:nvGrpSpPr>
        <p:grpSpPr>
          <a:xfrm>
            <a:off x="581420" y="3670150"/>
            <a:ext cx="374510" cy="145206"/>
            <a:chOff x="540180" y="1802627"/>
            <a:chExt cx="374510" cy="145206"/>
          </a:xfrm>
        </p:grpSpPr>
        <p:sp>
          <p:nvSpPr>
            <p:cNvPr id="115" name="圓角矩形 114"/>
            <p:cNvSpPr/>
            <p:nvPr/>
          </p:nvSpPr>
          <p:spPr>
            <a:xfrm>
              <a:off x="540180" y="1802627"/>
              <a:ext cx="374510" cy="145206"/>
            </a:xfrm>
            <a:prstGeom prst="roundRect">
              <a:avLst>
                <a:gd name="adj" fmla="val 50000"/>
              </a:avLst>
            </a:prstGeom>
            <a:solidFill>
              <a:srgbClr val="614472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16" name="圖片 11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4435" y="1819230"/>
              <a:ext cx="126000" cy="112000"/>
            </a:xfrm>
            <a:prstGeom prst="rect">
              <a:avLst/>
            </a:prstGeom>
          </p:spPr>
        </p:pic>
      </p:grpSp>
      <p:grpSp>
        <p:nvGrpSpPr>
          <p:cNvPr id="117" name="群組 116"/>
          <p:cNvGrpSpPr/>
          <p:nvPr/>
        </p:nvGrpSpPr>
        <p:grpSpPr>
          <a:xfrm>
            <a:off x="581420" y="4051559"/>
            <a:ext cx="374510" cy="145206"/>
            <a:chOff x="540180" y="1802627"/>
            <a:chExt cx="374510" cy="145206"/>
          </a:xfrm>
        </p:grpSpPr>
        <p:sp>
          <p:nvSpPr>
            <p:cNvPr id="118" name="圓角矩形 117"/>
            <p:cNvSpPr/>
            <p:nvPr/>
          </p:nvSpPr>
          <p:spPr>
            <a:xfrm>
              <a:off x="540180" y="1802627"/>
              <a:ext cx="374510" cy="145206"/>
            </a:xfrm>
            <a:prstGeom prst="roundRect">
              <a:avLst>
                <a:gd name="adj" fmla="val 50000"/>
              </a:avLst>
            </a:prstGeom>
            <a:solidFill>
              <a:srgbClr val="614472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19" name="圖片 11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4435" y="1819230"/>
              <a:ext cx="126000" cy="112000"/>
            </a:xfrm>
            <a:prstGeom prst="rect">
              <a:avLst/>
            </a:prstGeom>
          </p:spPr>
        </p:pic>
      </p:grpSp>
      <p:pic>
        <p:nvPicPr>
          <p:cNvPr id="39" name="圖片 3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3" y="4464421"/>
            <a:ext cx="1814962" cy="1992180"/>
          </a:xfrm>
          <a:prstGeom prst="rect">
            <a:avLst/>
          </a:prstGeom>
        </p:spPr>
      </p:pic>
      <p:sp>
        <p:nvSpPr>
          <p:cNvPr id="50" name="文字方塊 49"/>
          <p:cNvSpPr txBox="1"/>
          <p:nvPr/>
        </p:nvSpPr>
        <p:spPr>
          <a:xfrm>
            <a:off x="955930" y="651794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400" dirty="0" smtClean="0">
                <a:solidFill>
                  <a:srgbClr val="002060"/>
                </a:solidFill>
                <a:latin typeface="Noto Sans S Chinese Bold" panose="020B0800000000000000" pitchFamily="34" charset="-128"/>
                <a:ea typeface="Noto Sans S Chinese Bold" panose="020B0800000000000000" pitchFamily="34" charset="-128"/>
              </a:rPr>
              <a:t>會計</a:t>
            </a:r>
            <a:r>
              <a:rPr lang="zh-TW" altLang="en-US" sz="1400" dirty="0">
                <a:solidFill>
                  <a:srgbClr val="002060"/>
                </a:solidFill>
                <a:latin typeface="Noto Sans S Chinese Bold" panose="020B0800000000000000" pitchFamily="34" charset="-128"/>
                <a:ea typeface="Noto Sans S Chinese Bold" panose="020B0800000000000000" pitchFamily="34" charset="-128"/>
              </a:rPr>
              <a:t>預算</a:t>
            </a:r>
          </a:p>
        </p:txBody>
      </p:sp>
      <p:pic>
        <p:nvPicPr>
          <p:cNvPr id="120" name="圖片 1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9646" y="4464421"/>
            <a:ext cx="1814962" cy="1992180"/>
          </a:xfrm>
          <a:prstGeom prst="rect">
            <a:avLst/>
          </a:prstGeom>
        </p:spPr>
      </p:pic>
      <p:sp>
        <p:nvSpPr>
          <p:cNvPr id="121" name="文字方塊 120"/>
          <p:cNvSpPr txBox="1"/>
          <p:nvPr/>
        </p:nvSpPr>
        <p:spPr>
          <a:xfrm>
            <a:off x="3105490" y="6517949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400" dirty="0" smtClean="0">
                <a:solidFill>
                  <a:srgbClr val="002060"/>
                </a:solidFill>
                <a:latin typeface="Noto Sans S Chinese Bold" panose="020B0800000000000000" pitchFamily="34" charset="-128"/>
                <a:ea typeface="Noto Sans S Chinese Bold" panose="020B0800000000000000" pitchFamily="34" charset="-128"/>
              </a:rPr>
              <a:t>總收益</a:t>
            </a:r>
            <a:endParaRPr lang="zh-TW" altLang="en-US" sz="1400" dirty="0">
              <a:solidFill>
                <a:srgbClr val="002060"/>
              </a:solidFill>
              <a:latin typeface="Noto Sans S Chinese Bold" panose="020B0800000000000000" pitchFamily="34" charset="-128"/>
              <a:ea typeface="Noto Sans S Chinese Bold" panose="020B0800000000000000" pitchFamily="34" charset="-128"/>
            </a:endParaRPr>
          </a:p>
        </p:txBody>
      </p:sp>
      <p:graphicFrame>
        <p:nvGraphicFramePr>
          <p:cNvPr id="122" name="表格 1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5036908"/>
              </p:ext>
            </p:extLst>
          </p:nvPr>
        </p:nvGraphicFramePr>
        <p:xfrm>
          <a:off x="4717227" y="4691677"/>
          <a:ext cx="2026473" cy="2000528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1522208"/>
                <a:gridCol w="504265"/>
              </a:tblGrid>
              <a:tr h="272528">
                <a:tc gridSpan="2">
                  <a:txBody>
                    <a:bodyPr/>
                    <a:lstStyle/>
                    <a:p>
                      <a:pPr marL="182563" indent="0" algn="l" fontAlgn="ctr"/>
                      <a:r>
                        <a:rPr lang="zh-TW" altLang="en-US" sz="10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Noto Sans S Chinese Bold" panose="020B0800000000000000" pitchFamily="34" charset="-128"/>
                          <a:ea typeface="Noto Sans S Chinese Bold" panose="020B0800000000000000" pitchFamily="34" charset="-128"/>
                        </a:rPr>
                        <a:t>圖資法效性</a:t>
                      </a:r>
                      <a:endParaRPr lang="zh-TW" altLang="en-US" sz="10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Noto Sans S Chinese Bold" panose="020B0800000000000000" pitchFamily="34" charset="-128"/>
                        <a:ea typeface="Noto Sans S Chinese Bold" panose="020B0800000000000000" pitchFamily="34" charset="-128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16000">
                <a:tc>
                  <a:txBody>
                    <a:bodyPr/>
                    <a:lstStyle/>
                    <a:p>
                      <a:pPr marL="182563" indent="0" algn="l" defTabSz="914400" rtl="0" eaLnBrk="1" fontAlgn="ctr" latinLnBrk="0" hangingPunct="1"/>
                      <a:r>
                        <a:rPr lang="zh-TW" altLang="en-US" sz="1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地籍圖</a:t>
                      </a:r>
                      <a:endParaRPr lang="zh-TW" alt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2563" indent="0" algn="l" defTabSz="914400" rtl="0" eaLnBrk="1" fontAlgn="ctr" latinLnBrk="0" hangingPunct="1"/>
                      <a:r>
                        <a:rPr lang="zh-TW" alt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是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marL="182563" indent="0" algn="l" defTabSz="914400" rtl="0" eaLnBrk="1" fontAlgn="ctr" latinLnBrk="0" hangingPunct="1"/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DTM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2563" indent="0" algn="l" defTabSz="914400" rtl="0" eaLnBrk="1" fontAlgn="ctr" latinLnBrk="0" hangingPunct="1"/>
                      <a:r>
                        <a:rPr lang="en-US" altLang="zh-TW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-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marL="182563" indent="0" algn="l" defTabSz="914400" rtl="0" eaLnBrk="1" fontAlgn="ctr" latinLnBrk="0" hangingPunct="1"/>
                      <a:r>
                        <a:rPr lang="zh-TW" alt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地形圖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2563" indent="0" algn="l" defTabSz="914400" rtl="0" eaLnBrk="1" fontAlgn="ctr" latinLnBrk="0" hangingPunct="1"/>
                      <a:r>
                        <a:rPr lang="en-US" altLang="zh-TW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-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marL="182563" indent="0" algn="l" defTabSz="914400" rtl="0" eaLnBrk="1" fontAlgn="ctr" latinLnBrk="0" hangingPunct="1"/>
                      <a:r>
                        <a:rPr lang="zh-TW" alt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基本圖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2563" indent="0" algn="l" defTabSz="914400" rtl="0" eaLnBrk="1" fontAlgn="ctr" latinLnBrk="0" hangingPunct="1"/>
                      <a:r>
                        <a:rPr lang="en-US" altLang="zh-TW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-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marL="182563" indent="0" algn="l" defTabSz="914400" rtl="0" eaLnBrk="1" fontAlgn="ctr" latinLnBrk="0" hangingPunct="1"/>
                      <a:r>
                        <a:rPr lang="zh-TW" alt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福衛二號影像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2563" indent="0" algn="l" defTabSz="914400" rtl="0" eaLnBrk="1" fontAlgn="ctr" latinLnBrk="0" hangingPunct="1"/>
                      <a:r>
                        <a:rPr lang="en-US" altLang="zh-TW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-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marL="182563" indent="0" algn="l" defTabSz="914400" rtl="0" eaLnBrk="1" fontAlgn="ctr" latinLnBrk="0" hangingPunct="1"/>
                      <a:r>
                        <a:rPr lang="zh-TW" alt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國土利用調查成果圖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2563" indent="0" algn="l" defTabSz="914400" rtl="0" eaLnBrk="1" fontAlgn="ctr" latinLnBrk="0" hangingPunct="1"/>
                      <a:r>
                        <a:rPr lang="en-US" altLang="zh-TW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-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marL="182563" indent="0" algn="l" defTabSz="914400" rtl="0" eaLnBrk="1" fontAlgn="ctr" latinLnBrk="0" hangingPunct="1"/>
                      <a:r>
                        <a:rPr lang="zh-TW" alt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通用版電子地圖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2563" indent="0" algn="l" defTabSz="914400" rtl="0" eaLnBrk="1" fontAlgn="ctr" latinLnBrk="0" hangingPunct="1"/>
                      <a:r>
                        <a:rPr lang="en-US" altLang="zh-TW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-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marL="182563" indent="0" algn="l" defTabSz="914400" rtl="0" eaLnBrk="1" fontAlgn="ctr" latinLnBrk="0" hangingPunct="1"/>
                      <a:r>
                        <a:rPr lang="zh-TW" alt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人口資料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2563" indent="0" algn="l" defTabSz="914400" rtl="0" eaLnBrk="1" fontAlgn="ctr" latinLnBrk="0" hangingPunct="1"/>
                      <a:r>
                        <a:rPr lang="en-US" altLang="zh-TW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-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8951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2090057"/>
            <a:ext cx="9144000" cy="47679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aphicFrame>
        <p:nvGraphicFramePr>
          <p:cNvPr id="82" name="表格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5458432"/>
              </p:ext>
            </p:extLst>
          </p:nvPr>
        </p:nvGraphicFramePr>
        <p:xfrm>
          <a:off x="-4739" y="928514"/>
          <a:ext cx="9144000" cy="169669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257301"/>
                <a:gridCol w="1600200"/>
                <a:gridCol w="514350"/>
                <a:gridCol w="2581275"/>
                <a:gridCol w="1304925"/>
                <a:gridCol w="929714"/>
                <a:gridCol w="956235"/>
              </a:tblGrid>
              <a:tr h="458745">
                <a:tc>
                  <a:txBody>
                    <a:bodyPr/>
                    <a:lstStyle/>
                    <a:p>
                      <a:pPr marL="180000" algn="ctr" defTabSz="914400" rtl="0" eaLnBrk="1" fontAlgn="ctr" latinLnBrk="0" hangingPunct="1">
                        <a:lnSpc>
                          <a:spcPct val="150000"/>
                        </a:lnSpc>
                      </a:pPr>
                      <a:r>
                        <a:rPr lang="en-US" sz="1050" u="none" strike="noStrike" kern="12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Noto Sans T Chinese Thin" panose="020B0200000000000000" pitchFamily="34" charset="-120"/>
                          <a:ea typeface="Noto Sans T Chinese Thin" panose="020B0200000000000000" pitchFamily="34" charset="-120"/>
                          <a:cs typeface="+mn-cs"/>
                        </a:rPr>
                        <a:t>ID</a:t>
                      </a:r>
                      <a:endParaRPr lang="zh-TW" sz="1050" u="none" strike="noStrike" kern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Noto Sans T Chinese Thin" panose="020B0200000000000000" pitchFamily="34" charset="-120"/>
                        <a:ea typeface="Noto Sans T Chinese Thin" panose="020B0200000000000000" pitchFamily="34" charset="-120"/>
                        <a:cs typeface="+mn-cs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3427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zh-TW" sz="105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Noto Sans T Chinese Thin" panose="020B0200000000000000" pitchFamily="34" charset="-120"/>
                          <a:ea typeface="Noto Sans T Chinese Thin" panose="020B0200000000000000" pitchFamily="34" charset="-120"/>
                        </a:rPr>
                        <a:t>主題名稱</a:t>
                      </a:r>
                      <a:endParaRPr lang="zh-TW" sz="1050" b="1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Noto Sans T Chinese Thin" panose="020B0200000000000000" pitchFamily="34" charset="-120"/>
                        <a:ea typeface="Noto Sans T Chinese Thin" panose="020B0200000000000000" pitchFamily="34" charset="-12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3427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zh-TW" sz="105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Noto Sans T Chinese Thin" panose="020B0200000000000000" pitchFamily="34" charset="-120"/>
                          <a:ea typeface="Noto Sans T Chinese Thin" panose="020B0200000000000000" pitchFamily="34" charset="-120"/>
                        </a:rPr>
                        <a:t>資料集數量</a:t>
                      </a:r>
                      <a:endParaRPr lang="zh-TW" sz="1050" b="1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Noto Sans T Chinese Thin" panose="020B0200000000000000" pitchFamily="34" charset="-120"/>
                        <a:ea typeface="Noto Sans T Chinese Thin" panose="020B0200000000000000" pitchFamily="34" charset="-12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3427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zh-TW" sz="105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Noto Sans T Chinese Thin" panose="020B0200000000000000" pitchFamily="34" charset="-120"/>
                          <a:ea typeface="Noto Sans T Chinese Thin" panose="020B0200000000000000" pitchFamily="34" charset="-120"/>
                        </a:rPr>
                        <a:t>資料產製單位</a:t>
                      </a:r>
                      <a:endParaRPr lang="zh-TW" sz="1050" b="1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Noto Sans T Chinese Thin" panose="020B0200000000000000" pitchFamily="34" charset="-120"/>
                        <a:ea typeface="Noto Sans T Chinese Thin" panose="020B0200000000000000" pitchFamily="34" charset="-12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3427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zh-TW" sz="105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Noto Sans T Chinese Thin" panose="020B0200000000000000" pitchFamily="34" charset="-120"/>
                          <a:ea typeface="Noto Sans T Chinese Thin" panose="020B0200000000000000" pitchFamily="34" charset="-120"/>
                        </a:rPr>
                        <a:t>主管機關</a:t>
                      </a:r>
                      <a:endParaRPr lang="zh-TW" sz="1050" b="1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Noto Sans T Chinese Thin" panose="020B0200000000000000" pitchFamily="34" charset="-120"/>
                        <a:ea typeface="Noto Sans T Chinese Thin" panose="020B0200000000000000" pitchFamily="34" charset="-12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3427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zh-TW" sz="105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Noto Sans T Chinese Thin" panose="020B0200000000000000" pitchFamily="34" charset="-120"/>
                          <a:ea typeface="Noto Sans T Chinese Thin" panose="020B0200000000000000" pitchFamily="34" charset="-120"/>
                        </a:rPr>
                        <a:t>會計</a:t>
                      </a:r>
                      <a:r>
                        <a:rPr lang="zh-TW" sz="1050" u="none" strike="noStrike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Noto Sans T Chinese Thin" panose="020B0200000000000000" pitchFamily="34" charset="-120"/>
                          <a:ea typeface="Noto Sans T Chinese Thin" panose="020B0200000000000000" pitchFamily="34" charset="-120"/>
                        </a:rPr>
                        <a:t>預算</a:t>
                      </a:r>
                      <a:r>
                        <a:rPr lang="en-US" altLang="zh-TW" sz="1050" u="none" strike="noStrike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Noto Sans T Chinese Thin" panose="020B0200000000000000" pitchFamily="34" charset="-120"/>
                          <a:ea typeface="Noto Sans T Chinese Thin" panose="020B0200000000000000" pitchFamily="34" charset="-120"/>
                        </a:rPr>
                        <a:t>(</a:t>
                      </a:r>
                      <a:r>
                        <a:rPr lang="zh-TW" altLang="en-US" sz="1050" u="none" strike="noStrike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Noto Sans T Chinese Thin" panose="020B0200000000000000" pitchFamily="34" charset="-120"/>
                          <a:ea typeface="Noto Sans T Chinese Thin" panose="020B0200000000000000" pitchFamily="34" charset="-120"/>
                        </a:rPr>
                        <a:t>億</a:t>
                      </a:r>
                      <a:r>
                        <a:rPr lang="en-US" altLang="zh-TW" sz="1050" u="none" strike="noStrike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Noto Sans T Chinese Thin" panose="020B0200000000000000" pitchFamily="34" charset="-120"/>
                          <a:ea typeface="Noto Sans T Chinese Thin" panose="020B0200000000000000" pitchFamily="34" charset="-120"/>
                        </a:rPr>
                        <a:t>)</a:t>
                      </a:r>
                      <a:endParaRPr lang="zh-TW" sz="1050" b="1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Noto Sans T Chinese Thin" panose="020B0200000000000000" pitchFamily="34" charset="-120"/>
                        <a:ea typeface="Noto Sans T Chinese Thin" panose="020B0200000000000000" pitchFamily="34" charset="-12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3427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zh-TW" sz="105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Noto Sans T Chinese Thin" panose="020B0200000000000000" pitchFamily="34" charset="-120"/>
                          <a:ea typeface="Noto Sans T Chinese Thin" panose="020B0200000000000000" pitchFamily="34" charset="-120"/>
                        </a:rPr>
                        <a:t>總</a:t>
                      </a:r>
                      <a:r>
                        <a:rPr lang="zh-TW" sz="1050" u="none" strike="noStrike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Noto Sans T Chinese Thin" panose="020B0200000000000000" pitchFamily="34" charset="-120"/>
                          <a:ea typeface="Noto Sans T Chinese Thin" panose="020B0200000000000000" pitchFamily="34" charset="-120"/>
                        </a:rPr>
                        <a:t>收益</a:t>
                      </a:r>
                      <a:r>
                        <a:rPr lang="en-US" altLang="zh-TW" sz="1050" u="none" strike="noStrike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Noto Sans T Chinese Thin" panose="020B0200000000000000" pitchFamily="34" charset="-120"/>
                          <a:ea typeface="Noto Sans T Chinese Thin" panose="020B0200000000000000" pitchFamily="34" charset="-120"/>
                        </a:rPr>
                        <a:t>(</a:t>
                      </a:r>
                      <a:r>
                        <a:rPr lang="zh-TW" altLang="en-US" sz="1050" u="none" strike="noStrike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Noto Sans T Chinese Thin" panose="020B0200000000000000" pitchFamily="34" charset="-120"/>
                          <a:ea typeface="Noto Sans T Chinese Thin" panose="020B0200000000000000" pitchFamily="34" charset="-120"/>
                        </a:rPr>
                        <a:t>億</a:t>
                      </a:r>
                      <a:r>
                        <a:rPr lang="en-US" altLang="zh-TW" sz="1050" u="none" strike="noStrike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Noto Sans T Chinese Thin" panose="020B0200000000000000" pitchFamily="34" charset="-120"/>
                          <a:ea typeface="Noto Sans T Chinese Thin" panose="020B0200000000000000" pitchFamily="34" charset="-120"/>
                        </a:rPr>
                        <a:t>)</a:t>
                      </a:r>
                      <a:endParaRPr lang="zh-TW" sz="1050" b="1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Noto Sans T Chinese Thin" panose="020B0200000000000000" pitchFamily="34" charset="-120"/>
                        <a:ea typeface="Noto Sans T Chinese Thin" panose="020B0200000000000000" pitchFamily="34" charset="-12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34272"/>
                    </a:solidFill>
                  </a:tcPr>
                </a:tc>
              </a:tr>
              <a:tr h="314501">
                <a:tc>
                  <a:txBody>
                    <a:bodyPr/>
                    <a:lstStyle/>
                    <a:p>
                      <a:pPr marL="180975" indent="0" algn="l" defTabSz="914400" rtl="0" eaLnBrk="1" fontAlgn="ctr" latinLnBrk="0" hangingPunct="1">
                        <a:lnSpc>
                          <a:spcPct val="100000"/>
                        </a:lnSpc>
                      </a:pPr>
                      <a:r>
                        <a:rPr lang="en-US" sz="1050" u="none" strike="noStrike" kern="1200" dirty="0">
                          <a:ln>
                            <a:solidFill>
                              <a:schemeClr val="tx2">
                                <a:lumMod val="75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Noto Sans T Chinese Thin" panose="020B0200000000000000" pitchFamily="34" charset="-120"/>
                          <a:ea typeface="Noto Sans T Chinese Thin" panose="020B0200000000000000" pitchFamily="34" charset="-120"/>
                          <a:cs typeface="+mn-cs"/>
                        </a:rPr>
                        <a:t>1</a:t>
                      </a:r>
                      <a:endParaRPr lang="zh-TW" sz="1050" u="none" strike="noStrike" kern="1200" dirty="0">
                        <a:ln>
                          <a:solidFill>
                            <a:schemeClr val="tx2">
                              <a:lumMod val="7500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Noto Sans T Chinese Thin" panose="020B0200000000000000" pitchFamily="34" charset="-120"/>
                        <a:ea typeface="Noto Sans T Chinese Thin" panose="020B0200000000000000" pitchFamily="34" charset="-120"/>
                        <a:cs typeface="+mn-cs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82563" indent="0" algn="l" defTabSz="914400" rtl="0" eaLnBrk="1" fontAlgn="ctr" latinLnBrk="0" hangingPunct="1">
                        <a:lnSpc>
                          <a:spcPct val="100000"/>
                        </a:lnSpc>
                      </a:pPr>
                      <a:r>
                        <a:rPr lang="zh-TW" sz="1050" u="none" strike="noStrike" kern="1200" dirty="0">
                          <a:ln>
                            <a:solidFill>
                              <a:schemeClr val="tx2">
                                <a:lumMod val="75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Noto Sans T Chinese Thin" panose="020B0200000000000000" pitchFamily="34" charset="-120"/>
                          <a:ea typeface="Noto Sans T Chinese Thin" panose="020B0200000000000000" pitchFamily="34" charset="-120"/>
                          <a:cs typeface="+mn-cs"/>
                        </a:rPr>
                        <a:t>地籍圖(含土地登記資料)</a:t>
                      </a: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zh-TW" sz="1050" u="none" strike="noStrike" dirty="0">
                          <a:ln>
                            <a:solidFill>
                              <a:schemeClr val="tx2">
                                <a:lumMod val="75000"/>
                              </a:schemeClr>
                            </a:solidFill>
                          </a:ln>
                          <a:effectLst/>
                          <a:latin typeface="Noto Sans T Chinese Thin" panose="020B0200000000000000" pitchFamily="34" charset="-120"/>
                          <a:ea typeface="Noto Sans T Chinese Thin" panose="020B0200000000000000" pitchFamily="34" charset="-120"/>
                        </a:rPr>
                        <a:t>1</a:t>
                      </a:r>
                      <a:endParaRPr lang="zh-TW" sz="1050" b="0" i="0" u="none" strike="noStrike" dirty="0">
                        <a:ln>
                          <a:solidFill>
                            <a:schemeClr val="tx2">
                              <a:lumMod val="75000"/>
                            </a:schemeClr>
                          </a:solidFill>
                        </a:ln>
                        <a:solidFill>
                          <a:schemeClr val="tx2"/>
                        </a:solidFill>
                        <a:effectLst/>
                        <a:latin typeface="Noto Sans T Chinese Thin" panose="020B0200000000000000" pitchFamily="34" charset="-120"/>
                        <a:ea typeface="Noto Sans T Chinese Thin" panose="020B0200000000000000" pitchFamily="34" charset="-12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82563" indent="0" algn="l" fontAlgn="ctr">
                        <a:lnSpc>
                          <a:spcPct val="100000"/>
                        </a:lnSpc>
                      </a:pPr>
                      <a:r>
                        <a:rPr lang="zh-TW" sz="1050" u="none" strike="noStrike" dirty="0">
                          <a:ln>
                            <a:solidFill>
                              <a:schemeClr val="tx2">
                                <a:lumMod val="75000"/>
                              </a:schemeClr>
                            </a:solidFill>
                          </a:ln>
                          <a:effectLst/>
                          <a:latin typeface="Noto Sans T Chinese Thin" panose="020B0200000000000000" pitchFamily="34" charset="-120"/>
                          <a:ea typeface="Noto Sans T Chinese Thin" panose="020B0200000000000000" pitchFamily="34" charset="-120"/>
                        </a:rPr>
                        <a:t>各縣市政府</a:t>
                      </a:r>
                      <a:endParaRPr lang="zh-TW" sz="1050" b="0" i="0" u="none" strike="noStrike" dirty="0">
                        <a:ln>
                          <a:solidFill>
                            <a:schemeClr val="tx2">
                              <a:lumMod val="75000"/>
                            </a:schemeClr>
                          </a:solidFill>
                        </a:ln>
                        <a:solidFill>
                          <a:schemeClr val="tx2"/>
                        </a:solidFill>
                        <a:effectLst/>
                        <a:latin typeface="Noto Sans T Chinese Thin" panose="020B0200000000000000" pitchFamily="34" charset="-120"/>
                        <a:ea typeface="Noto Sans T Chinese Thin" panose="020B0200000000000000" pitchFamily="34" charset="-12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82563" indent="0" algn="l" defTabSz="914400" rtl="0" eaLnBrk="1" fontAlgn="ctr" latinLnBrk="0" hangingPunct="1">
                        <a:lnSpc>
                          <a:spcPct val="100000"/>
                        </a:lnSpc>
                      </a:pPr>
                      <a:r>
                        <a:rPr lang="zh-TW" sz="1050" u="none" strike="noStrike" kern="1200" dirty="0">
                          <a:ln>
                            <a:solidFill>
                              <a:schemeClr val="tx2">
                                <a:lumMod val="75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Noto Sans T Chinese Thin" panose="020B0200000000000000" pitchFamily="34" charset="-120"/>
                          <a:ea typeface="Noto Sans T Chinese Thin" panose="020B0200000000000000" pitchFamily="34" charset="-120"/>
                          <a:cs typeface="+mn-cs"/>
                        </a:rPr>
                        <a:t>內政部地政司</a:t>
                      </a: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zh-TW" sz="1050" u="none" strike="noStrike" dirty="0" smtClean="0">
                          <a:ln>
                            <a:solidFill>
                              <a:schemeClr val="tx2">
                                <a:lumMod val="75000"/>
                              </a:schemeClr>
                            </a:solidFill>
                          </a:ln>
                          <a:effectLst/>
                          <a:latin typeface="Noto Sans T Chinese Thin" panose="020B0200000000000000" pitchFamily="34" charset="-120"/>
                          <a:ea typeface="Noto Sans T Chinese Thin" panose="020B0200000000000000" pitchFamily="34" charset="-120"/>
                        </a:rPr>
                        <a:t>22</a:t>
                      </a:r>
                      <a:endParaRPr lang="zh-TW" sz="1050" b="0" i="0" u="none" strike="noStrike" dirty="0">
                        <a:ln>
                          <a:solidFill>
                            <a:schemeClr val="tx2">
                              <a:lumMod val="75000"/>
                            </a:schemeClr>
                          </a:solidFill>
                        </a:ln>
                        <a:solidFill>
                          <a:schemeClr val="tx2"/>
                        </a:solidFill>
                        <a:effectLst/>
                        <a:latin typeface="Noto Sans T Chinese Thin" panose="020B0200000000000000" pitchFamily="34" charset="-120"/>
                        <a:ea typeface="Noto Sans T Chinese Thin" panose="020B0200000000000000" pitchFamily="34" charset="-12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zh-TW" sz="1050" u="none" strike="noStrike" dirty="0" smtClean="0">
                          <a:ln>
                            <a:solidFill>
                              <a:schemeClr val="tx2">
                                <a:lumMod val="75000"/>
                              </a:schemeClr>
                            </a:solidFill>
                          </a:ln>
                          <a:effectLst/>
                          <a:latin typeface="Noto Sans T Chinese Thin" panose="020B0200000000000000" pitchFamily="34" charset="-120"/>
                          <a:ea typeface="Noto Sans T Chinese Thin" panose="020B0200000000000000" pitchFamily="34" charset="-120"/>
                        </a:rPr>
                        <a:t>43</a:t>
                      </a:r>
                      <a:endParaRPr lang="zh-TW" sz="1050" b="0" i="0" u="none" strike="noStrike" dirty="0">
                        <a:ln>
                          <a:solidFill>
                            <a:schemeClr val="tx2">
                              <a:lumMod val="75000"/>
                            </a:schemeClr>
                          </a:solidFill>
                        </a:ln>
                        <a:solidFill>
                          <a:schemeClr val="tx2"/>
                        </a:solidFill>
                        <a:effectLst/>
                        <a:latin typeface="Noto Sans T Chinese Thin" panose="020B0200000000000000" pitchFamily="34" charset="-120"/>
                        <a:ea typeface="Noto Sans T Chinese Thin" panose="020B0200000000000000" pitchFamily="34" charset="-12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4501">
                <a:tc>
                  <a:txBody>
                    <a:bodyPr/>
                    <a:lstStyle/>
                    <a:p>
                      <a:pPr marL="180975" indent="0" algn="l" defTabSz="914400" rtl="0" eaLnBrk="1" fontAlgn="ctr" latinLnBrk="0" hangingPunct="1">
                        <a:lnSpc>
                          <a:spcPct val="100000"/>
                        </a:lnSpc>
                      </a:pPr>
                      <a:r>
                        <a:rPr lang="zh-TW" sz="1050" u="none" strike="noStrike" kern="1200" dirty="0">
                          <a:ln>
                            <a:solidFill>
                              <a:schemeClr val="tx2">
                                <a:lumMod val="75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Noto Sans T Chinese Thin" panose="020B0200000000000000" pitchFamily="34" charset="-120"/>
                          <a:ea typeface="Noto Sans T Chinese Thin" panose="020B0200000000000000" pitchFamily="34" charset="-120"/>
                          <a:cs typeface="+mn-cs"/>
                        </a:rPr>
                        <a:t>2</a:t>
                      </a: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2563" indent="0" algn="l" defTabSz="914400" rtl="0" eaLnBrk="1" fontAlgn="ctr" latinLnBrk="0" hangingPunct="1">
                        <a:lnSpc>
                          <a:spcPct val="100000"/>
                        </a:lnSpc>
                      </a:pPr>
                      <a:r>
                        <a:rPr lang="zh-TW" altLang="en-US" sz="1050" u="none" strike="noStrike" kern="1200" dirty="0" smtClean="0">
                          <a:ln>
                            <a:solidFill>
                              <a:schemeClr val="tx2">
                                <a:lumMod val="75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Noto Sans T Chinese Thin" panose="020B0200000000000000" pitchFamily="34" charset="-120"/>
                          <a:ea typeface="Noto Sans T Chinese Thin" panose="020B0200000000000000" pitchFamily="34" charset="-120"/>
                          <a:cs typeface="+mn-cs"/>
                        </a:rPr>
                        <a:t>數值地形資料</a:t>
                      </a:r>
                      <a:endParaRPr lang="zh-TW" sz="1050" u="none" strike="noStrike" kern="1200" dirty="0">
                        <a:ln>
                          <a:solidFill>
                            <a:schemeClr val="tx2">
                              <a:lumMod val="7500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Noto Sans T Chinese Thin" panose="020B0200000000000000" pitchFamily="34" charset="-120"/>
                        <a:ea typeface="Noto Sans T Chinese Thin" panose="020B0200000000000000" pitchFamily="34" charset="-120"/>
                        <a:cs typeface="+mn-cs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0000"/>
                        </a:lnSpc>
                      </a:pPr>
                      <a:r>
                        <a:rPr lang="zh-TW" sz="1050" u="none" strike="noStrike" kern="1200" dirty="0">
                          <a:ln>
                            <a:solidFill>
                              <a:schemeClr val="tx2">
                                <a:lumMod val="75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Noto Sans T Chinese Thin" panose="020B0200000000000000" pitchFamily="34" charset="-120"/>
                          <a:ea typeface="Noto Sans T Chinese Thin" panose="020B0200000000000000" pitchFamily="34" charset="-120"/>
                          <a:cs typeface="+mn-cs"/>
                        </a:rPr>
                        <a:t>1</a:t>
                      </a: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2563" indent="0" algn="l" defTabSz="914400" rtl="0" eaLnBrk="1" fontAlgn="ctr" latinLnBrk="0" hangingPunct="1">
                        <a:lnSpc>
                          <a:spcPct val="100000"/>
                        </a:lnSpc>
                      </a:pPr>
                      <a:r>
                        <a:rPr lang="zh-TW" sz="1050" u="none" strike="noStrike" kern="1200" dirty="0">
                          <a:ln>
                            <a:solidFill>
                              <a:schemeClr val="tx2">
                                <a:lumMod val="75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Noto Sans T Chinese Thin" panose="020B0200000000000000" pitchFamily="34" charset="-120"/>
                          <a:ea typeface="Noto Sans T Chinese Thin" panose="020B0200000000000000" pitchFamily="34" charset="-120"/>
                          <a:cs typeface="+mn-cs"/>
                        </a:rPr>
                        <a:t>內政部地政司</a:t>
                      </a: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2563" indent="0" algn="l" defTabSz="914400" rtl="0" eaLnBrk="1" fontAlgn="ctr" latinLnBrk="0" hangingPunct="1">
                        <a:lnSpc>
                          <a:spcPct val="100000"/>
                        </a:lnSpc>
                      </a:pPr>
                      <a:r>
                        <a:rPr lang="zh-TW" sz="1050" u="none" strike="noStrike" kern="1200" dirty="0">
                          <a:ln>
                            <a:solidFill>
                              <a:schemeClr val="tx2">
                                <a:lumMod val="75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Noto Sans T Chinese Thin" panose="020B0200000000000000" pitchFamily="34" charset="-120"/>
                          <a:ea typeface="Noto Sans T Chinese Thin" panose="020B0200000000000000" pitchFamily="34" charset="-120"/>
                          <a:cs typeface="+mn-cs"/>
                        </a:rPr>
                        <a:t>內政部地政司</a:t>
                      </a: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0000"/>
                        </a:lnSpc>
                      </a:pPr>
                      <a:r>
                        <a:rPr lang="en-US" altLang="zh-TW" sz="1050" u="none" strike="noStrike" kern="1200" dirty="0" smtClean="0">
                          <a:ln>
                            <a:solidFill>
                              <a:schemeClr val="tx2">
                                <a:lumMod val="75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Noto Sans T Chinese Thin" panose="020B0200000000000000" pitchFamily="34" charset="-120"/>
                          <a:ea typeface="Noto Sans T Chinese Thin" panose="020B0200000000000000" pitchFamily="34" charset="-120"/>
                          <a:cs typeface="+mn-cs"/>
                        </a:rPr>
                        <a:t>3</a:t>
                      </a:r>
                      <a:endParaRPr lang="zh-TW" sz="1050" u="none" strike="noStrike" kern="1200" dirty="0">
                        <a:ln>
                          <a:solidFill>
                            <a:schemeClr val="tx2">
                              <a:lumMod val="7500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Noto Sans T Chinese Thin" panose="020B0200000000000000" pitchFamily="34" charset="-120"/>
                        <a:ea typeface="Noto Sans T Chinese Thin" panose="020B0200000000000000" pitchFamily="34" charset="-120"/>
                        <a:cs typeface="+mn-cs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0000"/>
                        </a:lnSpc>
                      </a:pPr>
                      <a:r>
                        <a:rPr lang="en-US" altLang="zh-TW" sz="1050" u="none" strike="noStrike" kern="1200" dirty="0" smtClean="0">
                          <a:ln>
                            <a:solidFill>
                              <a:schemeClr val="tx2">
                                <a:lumMod val="75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Noto Sans T Chinese Thin" panose="020B0200000000000000" pitchFamily="34" charset="-120"/>
                          <a:ea typeface="Noto Sans T Chinese Thin" panose="020B0200000000000000" pitchFamily="34" charset="-120"/>
                          <a:cs typeface="+mn-cs"/>
                        </a:rPr>
                        <a:t>0</a:t>
                      </a:r>
                      <a:endParaRPr lang="zh-TW" sz="1050" u="none" strike="noStrike" kern="1200" dirty="0">
                        <a:ln>
                          <a:solidFill>
                            <a:schemeClr val="tx2">
                              <a:lumMod val="7500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Noto Sans T Chinese Thin" panose="020B0200000000000000" pitchFamily="34" charset="-120"/>
                        <a:ea typeface="Noto Sans T Chinese Thin" panose="020B0200000000000000" pitchFamily="34" charset="-120"/>
                        <a:cs typeface="+mn-cs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531408">
                <a:tc>
                  <a:txBody>
                    <a:bodyPr/>
                    <a:lstStyle/>
                    <a:p>
                      <a:pPr marL="180975" indent="0" algn="l" defTabSz="914400" rtl="0" eaLnBrk="1" fontAlgn="ctr" latinLnBrk="0" hangingPunct="1">
                        <a:lnSpc>
                          <a:spcPct val="100000"/>
                        </a:lnSpc>
                      </a:pPr>
                      <a:r>
                        <a:rPr lang="zh-TW" sz="1050" u="none" strike="noStrike" kern="1200" dirty="0">
                          <a:ln>
                            <a:solidFill>
                              <a:schemeClr val="tx2">
                                <a:lumMod val="75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Noto Sans T Chinese Thin" panose="020B0200000000000000" pitchFamily="34" charset="-120"/>
                          <a:ea typeface="Noto Sans T Chinese Thin" panose="020B0200000000000000" pitchFamily="34" charset="-120"/>
                          <a:cs typeface="+mn-cs"/>
                        </a:rPr>
                        <a:t>3</a:t>
                      </a: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82563" indent="0" algn="l" defTabSz="914400" rtl="0" eaLnBrk="1" fontAlgn="ctr" latinLnBrk="0" hangingPunct="1">
                        <a:lnSpc>
                          <a:spcPct val="100000"/>
                        </a:lnSpc>
                      </a:pPr>
                      <a:r>
                        <a:rPr lang="zh-TW" sz="1050" u="none" strike="noStrike" kern="1200" dirty="0" smtClean="0">
                          <a:ln>
                            <a:solidFill>
                              <a:schemeClr val="tx2">
                                <a:lumMod val="75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Noto Sans T Chinese Thin" panose="020B0200000000000000" pitchFamily="34" charset="-120"/>
                          <a:ea typeface="Noto Sans T Chinese Thin" panose="020B0200000000000000" pitchFamily="34" charset="-120"/>
                          <a:cs typeface="+mn-cs"/>
                        </a:rPr>
                        <a:t>地形圖</a:t>
                      </a:r>
                      <a:endParaRPr lang="zh-TW" sz="1050" u="none" strike="noStrike" kern="1200" dirty="0">
                        <a:ln>
                          <a:solidFill>
                            <a:schemeClr val="tx2">
                              <a:lumMod val="7500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Noto Sans T Chinese Thin" panose="020B0200000000000000" pitchFamily="34" charset="-120"/>
                        <a:ea typeface="Noto Sans T Chinese Thin" panose="020B0200000000000000" pitchFamily="34" charset="-120"/>
                        <a:cs typeface="+mn-cs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0000"/>
                        </a:lnSpc>
                      </a:pPr>
                      <a:r>
                        <a:rPr lang="zh-TW" sz="1050" u="none" strike="noStrike" kern="1200" dirty="0">
                          <a:ln>
                            <a:solidFill>
                              <a:schemeClr val="tx2">
                                <a:lumMod val="75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Noto Sans T Chinese Thin" panose="020B0200000000000000" pitchFamily="34" charset="-120"/>
                          <a:ea typeface="Noto Sans T Chinese Thin" panose="020B0200000000000000" pitchFamily="34" charset="-120"/>
                          <a:cs typeface="+mn-cs"/>
                        </a:rPr>
                        <a:t>4</a:t>
                      </a: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82563" indent="0" algn="l" defTabSz="914400" rtl="0" eaLnBrk="1" fontAlgn="ctr" latinLnBrk="0" hangingPunct="1">
                        <a:lnSpc>
                          <a:spcPct val="100000"/>
                        </a:lnSpc>
                      </a:pPr>
                      <a:r>
                        <a:rPr lang="zh-TW" sz="1050" u="none" strike="noStrike" kern="1200" dirty="0">
                          <a:ln>
                            <a:solidFill>
                              <a:schemeClr val="tx2">
                                <a:lumMod val="75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Noto Sans T Chinese Thin" panose="020B0200000000000000" pitchFamily="34" charset="-120"/>
                          <a:ea typeface="Noto Sans T Chinese Thin" panose="020B0200000000000000" pitchFamily="34" charset="-120"/>
                          <a:cs typeface="+mn-cs"/>
                        </a:rPr>
                        <a:t>內政部地政司、內政部國土測繪中心、各縣市政府</a:t>
                      </a: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82563" indent="0" algn="l" defTabSz="914400" rtl="0" eaLnBrk="1" fontAlgn="ctr" latinLnBrk="0" hangingPunct="1">
                        <a:lnSpc>
                          <a:spcPct val="100000"/>
                        </a:lnSpc>
                      </a:pPr>
                      <a:r>
                        <a:rPr lang="zh-TW" sz="1050" u="none" strike="noStrike" kern="1200" dirty="0">
                          <a:ln>
                            <a:solidFill>
                              <a:schemeClr val="tx2">
                                <a:lumMod val="75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Noto Sans T Chinese Thin" panose="020B0200000000000000" pitchFamily="34" charset="-120"/>
                          <a:ea typeface="Noto Sans T Chinese Thin" panose="020B0200000000000000" pitchFamily="34" charset="-120"/>
                          <a:cs typeface="+mn-cs"/>
                        </a:rPr>
                        <a:t>內政部地政司</a:t>
                      </a: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0000"/>
                        </a:lnSpc>
                      </a:pPr>
                      <a:r>
                        <a:rPr lang="en-US" altLang="zh-TW" sz="1050" u="none" strike="noStrike" kern="1200" dirty="0" smtClean="0">
                          <a:ln>
                            <a:solidFill>
                              <a:schemeClr val="tx2">
                                <a:lumMod val="75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Noto Sans T Chinese Thin" panose="020B0200000000000000" pitchFamily="34" charset="-120"/>
                          <a:ea typeface="Noto Sans T Chinese Thin" panose="020B0200000000000000" pitchFamily="34" charset="-120"/>
                          <a:cs typeface="+mn-cs"/>
                        </a:rPr>
                        <a:t>1.5</a:t>
                      </a:r>
                      <a:endParaRPr lang="zh-TW" sz="1050" u="none" strike="noStrike" kern="1200" dirty="0">
                        <a:ln>
                          <a:solidFill>
                            <a:schemeClr val="tx2">
                              <a:lumMod val="7500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Noto Sans T Chinese Thin" panose="020B0200000000000000" pitchFamily="34" charset="-120"/>
                        <a:ea typeface="Noto Sans T Chinese Thin" panose="020B0200000000000000" pitchFamily="34" charset="-120"/>
                        <a:cs typeface="+mn-cs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0000"/>
                        </a:lnSpc>
                      </a:pPr>
                      <a:r>
                        <a:rPr lang="en-US" altLang="zh-TW" sz="1050" u="none" strike="noStrike" kern="1200" dirty="0" smtClean="0">
                          <a:ln>
                            <a:solidFill>
                              <a:schemeClr val="tx2">
                                <a:lumMod val="75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Noto Sans T Chinese Thin" panose="020B0200000000000000" pitchFamily="34" charset="-120"/>
                          <a:ea typeface="Noto Sans T Chinese Thin" panose="020B0200000000000000" pitchFamily="34" charset="-120"/>
                          <a:cs typeface="+mn-cs"/>
                        </a:rPr>
                        <a:t>0.8</a:t>
                      </a:r>
                      <a:endParaRPr lang="zh-TW" sz="1050" u="none" strike="noStrike" kern="1200" dirty="0">
                        <a:ln>
                          <a:solidFill>
                            <a:schemeClr val="tx2">
                              <a:lumMod val="7500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Noto Sans T Chinese Thin" panose="020B0200000000000000" pitchFamily="34" charset="-120"/>
                        <a:ea typeface="Noto Sans T Chinese Thin" panose="020B0200000000000000" pitchFamily="34" charset="-120"/>
                        <a:cs typeface="+mn-cs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2" name="圓角矩形 1"/>
          <p:cNvSpPr/>
          <p:nvPr/>
        </p:nvSpPr>
        <p:spPr>
          <a:xfrm>
            <a:off x="7716255" y="56567"/>
            <a:ext cx="774237" cy="195736"/>
          </a:xfrm>
          <a:prstGeom prst="roundRect">
            <a:avLst>
              <a:gd name="adj" fmla="val 50000"/>
            </a:avLst>
          </a:prstGeom>
          <a:solidFill>
            <a:srgbClr val="0D0D0D">
              <a:alpha val="50196"/>
            </a:srgb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 smtClean="0">
                <a:latin typeface="Noto Sans T Chinese Thin" panose="020B0200000000000000" pitchFamily="34" charset="-120"/>
                <a:ea typeface="Noto Sans T Chinese Thin" panose="020B0200000000000000" pitchFamily="34" charset="-120"/>
              </a:rPr>
              <a:t>議題管理</a:t>
            </a:r>
            <a:endParaRPr lang="zh-TW" altLang="en-US" sz="1000" dirty="0">
              <a:latin typeface="Noto Sans T Chinese Thin" panose="020B0200000000000000" pitchFamily="34" charset="-120"/>
              <a:ea typeface="Noto Sans T Chinese Thin" panose="020B0200000000000000" pitchFamily="34" charset="-120"/>
            </a:endParaRPr>
          </a:p>
        </p:txBody>
      </p:sp>
      <p:cxnSp>
        <p:nvCxnSpPr>
          <p:cNvPr id="4" name="直線接點 3"/>
          <p:cNvCxnSpPr/>
          <p:nvPr/>
        </p:nvCxnSpPr>
        <p:spPr>
          <a:xfrm>
            <a:off x="8582025" y="95661"/>
            <a:ext cx="0" cy="117549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字方塊 5"/>
          <p:cNvSpPr txBox="1"/>
          <p:nvPr/>
        </p:nvSpPr>
        <p:spPr>
          <a:xfrm>
            <a:off x="8602080" y="31325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solidFill>
                  <a:schemeClr val="bg1"/>
                </a:solidFill>
                <a:latin typeface="Noto Sans T Chinese Thin" panose="020B0200000000000000" pitchFamily="34" charset="-120"/>
                <a:ea typeface="Noto Sans T Chinese Thin" panose="020B0200000000000000" pitchFamily="34" charset="-120"/>
              </a:rPr>
              <a:t>登入</a:t>
            </a:r>
            <a:endParaRPr lang="zh-TW" altLang="en-US" sz="1000" dirty="0">
              <a:solidFill>
                <a:schemeClr val="bg1"/>
              </a:solidFill>
              <a:latin typeface="Noto Sans T Chinese Thin" panose="020B0200000000000000" pitchFamily="34" charset="-120"/>
              <a:ea typeface="Noto Sans T Chinese Thin" panose="020B0200000000000000" pitchFamily="34" charset="-120"/>
            </a:endParaRPr>
          </a:p>
        </p:txBody>
      </p:sp>
      <p:grpSp>
        <p:nvGrpSpPr>
          <p:cNvPr id="34" name="群組 33"/>
          <p:cNvGrpSpPr/>
          <p:nvPr/>
        </p:nvGrpSpPr>
        <p:grpSpPr>
          <a:xfrm>
            <a:off x="581420" y="1531889"/>
            <a:ext cx="374510" cy="145206"/>
            <a:chOff x="387780" y="1650227"/>
            <a:chExt cx="374510" cy="145206"/>
          </a:xfrm>
        </p:grpSpPr>
        <p:sp>
          <p:nvSpPr>
            <p:cNvPr id="32" name="圓角矩形 31"/>
            <p:cNvSpPr/>
            <p:nvPr/>
          </p:nvSpPr>
          <p:spPr>
            <a:xfrm>
              <a:off x="387780" y="1650227"/>
              <a:ext cx="374510" cy="145206"/>
            </a:xfrm>
            <a:prstGeom prst="roundRect">
              <a:avLst>
                <a:gd name="adj" fmla="val 50000"/>
              </a:avLst>
            </a:prstGeom>
            <a:solidFill>
              <a:srgbClr val="614472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29" name="圖片 2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035" y="1666830"/>
              <a:ext cx="126000" cy="112000"/>
            </a:xfrm>
            <a:prstGeom prst="rect">
              <a:avLst/>
            </a:prstGeom>
          </p:spPr>
        </p:pic>
      </p:grpSp>
      <p:grpSp>
        <p:nvGrpSpPr>
          <p:cNvPr id="102" name="群組 101"/>
          <p:cNvGrpSpPr/>
          <p:nvPr/>
        </p:nvGrpSpPr>
        <p:grpSpPr>
          <a:xfrm>
            <a:off x="581420" y="1856629"/>
            <a:ext cx="374510" cy="145206"/>
            <a:chOff x="540180" y="1802627"/>
            <a:chExt cx="374510" cy="145206"/>
          </a:xfrm>
        </p:grpSpPr>
        <p:sp>
          <p:nvSpPr>
            <p:cNvPr id="103" name="圓角矩形 102"/>
            <p:cNvSpPr/>
            <p:nvPr/>
          </p:nvSpPr>
          <p:spPr>
            <a:xfrm>
              <a:off x="540180" y="1802627"/>
              <a:ext cx="374510" cy="145206"/>
            </a:xfrm>
            <a:prstGeom prst="roundRect">
              <a:avLst>
                <a:gd name="adj" fmla="val 50000"/>
              </a:avLst>
            </a:prstGeom>
            <a:solidFill>
              <a:srgbClr val="614472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04" name="圖片 10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4435" y="1819230"/>
              <a:ext cx="126000" cy="112000"/>
            </a:xfrm>
            <a:prstGeom prst="rect">
              <a:avLst/>
            </a:prstGeom>
          </p:spPr>
        </p:pic>
      </p:grpSp>
      <p:grpSp>
        <p:nvGrpSpPr>
          <p:cNvPr id="7" name="群組 6"/>
          <p:cNvGrpSpPr/>
          <p:nvPr/>
        </p:nvGrpSpPr>
        <p:grpSpPr>
          <a:xfrm>
            <a:off x="581420" y="2283544"/>
            <a:ext cx="374510" cy="145206"/>
            <a:chOff x="581420" y="2283544"/>
            <a:chExt cx="374510" cy="145206"/>
          </a:xfrm>
        </p:grpSpPr>
        <p:sp>
          <p:nvSpPr>
            <p:cNvPr id="89" name="圓角矩形 88"/>
            <p:cNvSpPr/>
            <p:nvPr/>
          </p:nvSpPr>
          <p:spPr>
            <a:xfrm>
              <a:off x="581420" y="2283544"/>
              <a:ext cx="374510" cy="145206"/>
            </a:xfrm>
            <a:prstGeom prst="roundRect">
              <a:avLst>
                <a:gd name="adj" fmla="val 50000"/>
              </a:avLst>
            </a:prstGeom>
            <a:solidFill>
              <a:srgbClr val="614472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629" y="2307102"/>
              <a:ext cx="125550" cy="111600"/>
            </a:xfrm>
            <a:prstGeom prst="rect">
              <a:avLst/>
            </a:prstGeom>
          </p:spPr>
        </p:pic>
      </p:grpSp>
      <p:cxnSp>
        <p:nvCxnSpPr>
          <p:cNvPr id="11" name="直線接點 10"/>
          <p:cNvCxnSpPr/>
          <p:nvPr/>
        </p:nvCxnSpPr>
        <p:spPr>
          <a:xfrm>
            <a:off x="190919" y="2612569"/>
            <a:ext cx="865163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581419" y="2621982"/>
            <a:ext cx="4729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43427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圖資生命週期</a:t>
            </a:r>
            <a:r>
              <a:rPr lang="zh-TW" altLang="en-US" b="1" dirty="0" smtClean="0">
                <a:solidFill>
                  <a:srgbClr val="43427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成熟</a:t>
            </a:r>
            <a:r>
              <a:rPr lang="zh-TW" altLang="en-US" b="1" dirty="0">
                <a:solidFill>
                  <a:srgbClr val="43427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度</a:t>
            </a:r>
            <a:r>
              <a:rPr lang="zh-TW" altLang="en-US" b="1" dirty="0" smtClean="0">
                <a:solidFill>
                  <a:srgbClr val="43427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評估</a:t>
            </a:r>
            <a:endParaRPr lang="zh-TW" altLang="en-US" dirty="0">
              <a:solidFill>
                <a:srgbClr val="434272"/>
              </a:solidFill>
            </a:endParaRPr>
          </a:p>
        </p:txBody>
      </p:sp>
      <p:grpSp>
        <p:nvGrpSpPr>
          <p:cNvPr id="42" name="群組 41"/>
          <p:cNvGrpSpPr/>
          <p:nvPr/>
        </p:nvGrpSpPr>
        <p:grpSpPr>
          <a:xfrm>
            <a:off x="339647" y="2695909"/>
            <a:ext cx="290396" cy="150800"/>
            <a:chOff x="2915997" y="3183952"/>
            <a:chExt cx="253924" cy="213098"/>
          </a:xfrm>
        </p:grpSpPr>
        <p:sp>
          <p:nvSpPr>
            <p:cNvPr id="43" name="矩形 42"/>
            <p:cNvSpPr/>
            <p:nvPr/>
          </p:nvSpPr>
          <p:spPr>
            <a:xfrm>
              <a:off x="3124202" y="3183952"/>
              <a:ext cx="45719" cy="213098"/>
            </a:xfrm>
            <a:prstGeom prst="rect">
              <a:avLst/>
            </a:prstGeom>
            <a:solidFill>
              <a:srgbClr val="4342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2915997" y="3183952"/>
              <a:ext cx="193458" cy="213098"/>
            </a:xfrm>
            <a:prstGeom prst="rect">
              <a:avLst/>
            </a:prstGeom>
            <a:solidFill>
              <a:srgbClr val="6144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3554170"/>
              </p:ext>
            </p:extLst>
          </p:nvPr>
        </p:nvGraphicFramePr>
        <p:xfrm>
          <a:off x="339647" y="2951042"/>
          <a:ext cx="8502897" cy="1772513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840845"/>
                <a:gridCol w="740228"/>
                <a:gridCol w="740228"/>
                <a:gridCol w="740228"/>
                <a:gridCol w="740228"/>
                <a:gridCol w="740228"/>
                <a:gridCol w="740228"/>
                <a:gridCol w="740228"/>
                <a:gridCol w="740228"/>
                <a:gridCol w="740228"/>
              </a:tblGrid>
              <a:tr h="347209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 dirty="0" smtClean="0">
                          <a:effectLst/>
                          <a:latin typeface="Noto Sans T Chinese Thin" panose="020B0200000000000000" pitchFamily="34" charset="-120"/>
                          <a:ea typeface="Noto Sans T Chinese Thin" panose="020B0200000000000000" pitchFamily="34" charset="-120"/>
                        </a:rPr>
                        <a:t>資料集名稱</a:t>
                      </a:r>
                      <a:endParaRPr lang="zh-TW" sz="12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Noto Sans T Chinese Thin" panose="020B0200000000000000" pitchFamily="34" charset="-120"/>
                        <a:ea typeface="Noto Sans T Chinese Thin" panose="020B0200000000000000" pitchFamily="34" charset="-120"/>
                        <a:cs typeface="Arial Unicode MS" panose="020B0604020202020204" pitchFamily="34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 dirty="0" smtClean="0">
                          <a:effectLst/>
                          <a:latin typeface="Noto Sans T Chinese Thin" panose="020B0200000000000000" pitchFamily="34" charset="-120"/>
                          <a:ea typeface="Noto Sans T Chinese Thin" panose="020B0200000000000000" pitchFamily="34" charset="-120"/>
                        </a:rPr>
                        <a:t>一般性</a:t>
                      </a:r>
                      <a:endParaRPr lang="zh-TW" sz="12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Noto Sans T Chinese Thin" panose="020B0200000000000000" pitchFamily="34" charset="-120"/>
                        <a:ea typeface="Noto Sans T Chinese Thin" panose="020B0200000000000000" pitchFamily="34" charset="-120"/>
                        <a:cs typeface="Arial Unicode MS" panose="020B060402020202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 dirty="0" smtClean="0">
                          <a:effectLst/>
                          <a:latin typeface="Noto Sans T Chinese Thin" panose="020B0200000000000000" pitchFamily="34" charset="-120"/>
                          <a:ea typeface="Noto Sans T Chinese Thin" panose="020B0200000000000000" pitchFamily="34" charset="-120"/>
                        </a:rPr>
                        <a:t>定義</a:t>
                      </a:r>
                      <a:r>
                        <a:rPr lang="en-US" altLang="zh-TW" sz="1200" u="none" strike="noStrike" dirty="0" smtClean="0">
                          <a:effectLst/>
                          <a:latin typeface="Noto Sans T Chinese Thin" panose="020B0200000000000000" pitchFamily="34" charset="-120"/>
                          <a:ea typeface="Noto Sans T Chinese Thin" panose="020B0200000000000000" pitchFamily="34" charset="-120"/>
                        </a:rPr>
                        <a:t>/</a:t>
                      </a:r>
                      <a:r>
                        <a:rPr lang="zh-TW" altLang="en-US" sz="1200" u="none" strike="noStrike" dirty="0" smtClean="0">
                          <a:effectLst/>
                          <a:latin typeface="Noto Sans T Chinese Thin" panose="020B0200000000000000" pitchFamily="34" charset="-120"/>
                          <a:ea typeface="Noto Sans T Chinese Thin" panose="020B0200000000000000" pitchFamily="34" charset="-120"/>
                        </a:rPr>
                        <a:t>規劃</a:t>
                      </a:r>
                      <a:endParaRPr lang="zh-TW" sz="12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Noto Sans T Chinese Thin" panose="020B0200000000000000" pitchFamily="34" charset="-120"/>
                        <a:ea typeface="Noto Sans T Chinese Thin" panose="020B0200000000000000" pitchFamily="34" charset="-120"/>
                        <a:cs typeface="Arial Unicode MS" panose="020B060402020202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 kern="1200" dirty="0" smtClean="0">
                          <a:effectLst/>
                          <a:latin typeface="Noto Sans T Chinese Thin" panose="020B0200000000000000" pitchFamily="34" charset="-120"/>
                          <a:ea typeface="Noto Sans T Chinese Thin" panose="020B0200000000000000" pitchFamily="34" charset="-120"/>
                        </a:rPr>
                        <a:t>盤點</a:t>
                      </a:r>
                      <a:r>
                        <a:rPr lang="en-US" altLang="zh-TW" sz="1200" u="none" strike="noStrike" kern="1200" dirty="0" smtClean="0">
                          <a:effectLst/>
                          <a:latin typeface="Noto Sans T Chinese Thin" panose="020B0200000000000000" pitchFamily="34" charset="-120"/>
                          <a:ea typeface="Noto Sans T Chinese Thin" panose="020B0200000000000000" pitchFamily="34" charset="-120"/>
                        </a:rPr>
                        <a:t>/</a:t>
                      </a:r>
                      <a:r>
                        <a:rPr lang="zh-TW" altLang="en-US" sz="1200" u="none" strike="noStrike" kern="1200" dirty="0" smtClean="0">
                          <a:effectLst/>
                          <a:latin typeface="Noto Sans T Chinese Thin" panose="020B0200000000000000" pitchFamily="34" charset="-120"/>
                          <a:ea typeface="Noto Sans T Chinese Thin" panose="020B0200000000000000" pitchFamily="34" charset="-120"/>
                        </a:rPr>
                        <a:t>評估</a:t>
                      </a:r>
                      <a:endParaRPr lang="zh-TW" sz="1200" b="1" i="0" u="none" strike="noStrike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Noto Sans T Chinese Thin" panose="020B0200000000000000" pitchFamily="34" charset="-120"/>
                        <a:ea typeface="Noto Sans T Chinese Thin" panose="020B0200000000000000" pitchFamily="34" charset="-120"/>
                        <a:cs typeface="Arial Unicode MS" panose="020B060402020202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 kern="1200" dirty="0" smtClean="0">
                          <a:effectLst/>
                          <a:latin typeface="Noto Sans T Chinese Thin" panose="020B0200000000000000" pitchFamily="34" charset="-120"/>
                          <a:ea typeface="Noto Sans T Chinese Thin" panose="020B0200000000000000" pitchFamily="34" charset="-120"/>
                        </a:rPr>
                        <a:t>取得</a:t>
                      </a:r>
                      <a:endParaRPr lang="zh-TW" sz="1200" b="1" i="0" u="none" strike="noStrike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Noto Sans T Chinese Thin" panose="020B0200000000000000" pitchFamily="34" charset="-120"/>
                        <a:ea typeface="Noto Sans T Chinese Thin" panose="020B0200000000000000" pitchFamily="34" charset="-120"/>
                        <a:cs typeface="Arial Unicode MS" panose="020B060402020202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 kern="1200" dirty="0" smtClean="0">
                          <a:effectLst/>
                          <a:latin typeface="Noto Sans T Chinese Thin" panose="020B0200000000000000" pitchFamily="34" charset="-120"/>
                          <a:ea typeface="Noto Sans T Chinese Thin" panose="020B0200000000000000" pitchFamily="34" charset="-120"/>
                        </a:rPr>
                        <a:t>存取</a:t>
                      </a:r>
                      <a:endParaRPr lang="zh-TW" sz="1200" b="1" i="0" u="none" strike="noStrike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Noto Sans T Chinese Thin" panose="020B0200000000000000" pitchFamily="34" charset="-120"/>
                        <a:ea typeface="Noto Sans T Chinese Thin" panose="020B0200000000000000" pitchFamily="34" charset="-120"/>
                        <a:cs typeface="Arial Unicode MS" panose="020B060402020202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 kern="1200" dirty="0" smtClean="0">
                          <a:effectLst/>
                          <a:latin typeface="Noto Sans T Chinese Thin" panose="020B0200000000000000" pitchFamily="34" charset="-120"/>
                          <a:ea typeface="Noto Sans T Chinese Thin" panose="020B0200000000000000" pitchFamily="34" charset="-120"/>
                        </a:rPr>
                        <a:t>維護</a:t>
                      </a:r>
                      <a:endParaRPr lang="zh-TW" sz="1200" b="1" i="0" u="none" strike="noStrike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Noto Sans T Chinese Thin" panose="020B0200000000000000" pitchFamily="34" charset="-120"/>
                        <a:ea typeface="Noto Sans T Chinese Thin" panose="020B0200000000000000" pitchFamily="34" charset="-120"/>
                        <a:cs typeface="Arial Unicode MS" panose="020B060402020202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 kern="1200" dirty="0" smtClean="0">
                          <a:effectLst/>
                          <a:latin typeface="Noto Sans T Chinese Thin" panose="020B0200000000000000" pitchFamily="34" charset="-120"/>
                          <a:ea typeface="Noto Sans T Chinese Thin" panose="020B0200000000000000" pitchFamily="34" charset="-120"/>
                        </a:rPr>
                        <a:t>使用</a:t>
                      </a:r>
                      <a:r>
                        <a:rPr lang="en-US" altLang="zh-TW" sz="1200" u="none" strike="noStrike" kern="1200" dirty="0" smtClean="0">
                          <a:effectLst/>
                          <a:latin typeface="Noto Sans T Chinese Thin" panose="020B0200000000000000" pitchFamily="34" charset="-120"/>
                          <a:ea typeface="Noto Sans T Chinese Thin" panose="020B0200000000000000" pitchFamily="34" charset="-120"/>
                        </a:rPr>
                        <a:t>/</a:t>
                      </a:r>
                      <a:r>
                        <a:rPr lang="zh-TW" altLang="en-US" sz="1200" u="none" strike="noStrike" kern="1200" dirty="0" smtClean="0">
                          <a:effectLst/>
                          <a:latin typeface="Noto Sans T Chinese Thin" panose="020B0200000000000000" pitchFamily="34" charset="-120"/>
                          <a:ea typeface="Noto Sans T Chinese Thin" panose="020B0200000000000000" pitchFamily="34" charset="-120"/>
                        </a:rPr>
                        <a:t>評估</a:t>
                      </a:r>
                      <a:endParaRPr lang="zh-TW" sz="1200" b="1" i="0" u="none" strike="noStrike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Noto Sans T Chinese Thin" panose="020B0200000000000000" pitchFamily="34" charset="-120"/>
                        <a:ea typeface="Noto Sans T Chinese Thin" panose="020B0200000000000000" pitchFamily="34" charset="-120"/>
                        <a:cs typeface="Arial Unicode MS" panose="020B060402020202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 kern="1200" dirty="0" smtClean="0">
                          <a:effectLst/>
                          <a:latin typeface="Noto Sans T Chinese Thin" panose="020B0200000000000000" pitchFamily="34" charset="-120"/>
                          <a:ea typeface="Noto Sans T Chinese Thin" panose="020B0200000000000000" pitchFamily="34" charset="-120"/>
                        </a:rPr>
                        <a:t>歸檔</a:t>
                      </a:r>
                      <a:endParaRPr lang="zh-TW" sz="1200" b="1" i="0" u="none" strike="noStrike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Noto Sans T Chinese Thin" panose="020B0200000000000000" pitchFamily="34" charset="-120"/>
                        <a:ea typeface="Noto Sans T Chinese Thin" panose="020B0200000000000000" pitchFamily="34" charset="-120"/>
                        <a:cs typeface="Arial Unicode MS" panose="020B060402020202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 kern="1200" dirty="0" smtClean="0">
                          <a:effectLst/>
                          <a:latin typeface="Noto Sans T Chinese Thin" panose="020B0200000000000000" pitchFamily="34" charset="-120"/>
                          <a:ea typeface="Noto Sans T Chinese Thin" panose="020B0200000000000000" pitchFamily="34" charset="-120"/>
                        </a:rPr>
                        <a:t>整體</a:t>
                      </a:r>
                      <a:endParaRPr lang="zh-TW" sz="1200" b="1" i="0" u="none" strike="noStrike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Noto Sans T Chinese Thin" panose="020B0200000000000000" pitchFamily="34" charset="-120"/>
                        <a:ea typeface="Noto Sans T Chinese Thin" panose="020B0200000000000000" pitchFamily="34" charset="-120"/>
                        <a:cs typeface="Arial Unicode MS" panose="020B060402020202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45742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 dirty="0" smtClean="0">
                          <a:effectLst/>
                          <a:latin typeface="Noto Sans T Chinese Thin" panose="020B0200000000000000" pitchFamily="34" charset="-120"/>
                          <a:ea typeface="Noto Sans T Chinese Thin" panose="020B0200000000000000" pitchFamily="34" charset="-120"/>
                        </a:rPr>
                        <a:t>二萬五千分之一地形圖</a:t>
                      </a:r>
                      <a:endParaRPr lang="zh-TW" sz="12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Noto Sans T Chinese Thin" panose="020B0200000000000000" pitchFamily="34" charset="-120"/>
                        <a:ea typeface="Noto Sans T Chinese Thin" panose="020B0200000000000000" pitchFamily="34" charset="-120"/>
                        <a:cs typeface="Arial Unicode MS" panose="020B0604020202020204" pitchFamily="34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zh-TW" sz="1200" b="0" i="0" u="none" strike="noStrike" dirty="0">
                        <a:solidFill>
                          <a:schemeClr val="tx2"/>
                        </a:solidFill>
                        <a:effectLst/>
                        <a:latin typeface="Noto Sans T Chinese Thin" panose="020B0200000000000000" pitchFamily="34" charset="-120"/>
                        <a:ea typeface="Noto Sans T Chinese Thin" panose="020B0200000000000000" pitchFamily="34" charset="-120"/>
                        <a:cs typeface="Arial Unicode MS" panose="020B060402020202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sz="1200" b="0" i="0" u="none" strike="noStrike" dirty="0">
                        <a:solidFill>
                          <a:schemeClr val="tx2"/>
                        </a:solidFill>
                        <a:effectLst/>
                        <a:latin typeface="Noto Sans T Chinese Thin" panose="020B0200000000000000" pitchFamily="34" charset="-120"/>
                        <a:ea typeface="Noto Sans T Chinese Thin" panose="020B0200000000000000" pitchFamily="34" charset="-120"/>
                        <a:cs typeface="Arial Unicode MS" panose="020B060402020202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sz="1200" b="0" i="0" u="none" strike="noStrike">
                        <a:solidFill>
                          <a:schemeClr val="tx2"/>
                        </a:solidFill>
                        <a:effectLst/>
                        <a:latin typeface="Noto Sans T Chinese Thin" panose="020B0200000000000000" pitchFamily="34" charset="-120"/>
                        <a:ea typeface="Noto Sans T Chinese Thin" panose="020B0200000000000000" pitchFamily="34" charset="-120"/>
                        <a:cs typeface="Arial Unicode MS" panose="020B060402020202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sz="1200" b="0" i="0" u="none" strike="noStrike">
                        <a:solidFill>
                          <a:schemeClr val="tx2"/>
                        </a:solidFill>
                        <a:effectLst/>
                        <a:latin typeface="Noto Sans T Chinese Thin" panose="020B0200000000000000" pitchFamily="34" charset="-120"/>
                        <a:ea typeface="Noto Sans T Chinese Thin" panose="020B0200000000000000" pitchFamily="34" charset="-120"/>
                        <a:cs typeface="Arial Unicode MS" panose="020B060402020202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sz="1200" b="0" i="0" u="none" strike="noStrike">
                        <a:solidFill>
                          <a:schemeClr val="tx2"/>
                        </a:solidFill>
                        <a:effectLst/>
                        <a:latin typeface="Noto Sans T Chinese Thin" panose="020B0200000000000000" pitchFamily="34" charset="-120"/>
                        <a:ea typeface="Noto Sans T Chinese Thin" panose="020B0200000000000000" pitchFamily="34" charset="-120"/>
                        <a:cs typeface="Arial Unicode MS" panose="020B060402020202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sz="1200" b="0" i="0" u="none" strike="noStrike">
                        <a:solidFill>
                          <a:schemeClr val="tx2"/>
                        </a:solidFill>
                        <a:effectLst/>
                        <a:latin typeface="Noto Sans T Chinese Thin" panose="020B0200000000000000" pitchFamily="34" charset="-120"/>
                        <a:ea typeface="Noto Sans T Chinese Thin" panose="020B0200000000000000" pitchFamily="34" charset="-120"/>
                        <a:cs typeface="Arial Unicode MS" panose="020B060402020202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sz="1200" b="0" i="0" u="none" strike="noStrike" dirty="0">
                        <a:solidFill>
                          <a:schemeClr val="tx2"/>
                        </a:solidFill>
                        <a:effectLst/>
                        <a:latin typeface="Noto Sans T Chinese Thin" panose="020B0200000000000000" pitchFamily="34" charset="-120"/>
                        <a:ea typeface="Noto Sans T Chinese Thin" panose="020B0200000000000000" pitchFamily="34" charset="-120"/>
                        <a:cs typeface="Arial Unicode MS" panose="020B060402020202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sz="1200" b="0" i="0" u="none" strike="noStrike">
                        <a:solidFill>
                          <a:schemeClr val="tx2"/>
                        </a:solidFill>
                        <a:effectLst/>
                        <a:latin typeface="Noto Sans T Chinese Thin" panose="020B0200000000000000" pitchFamily="34" charset="-120"/>
                        <a:ea typeface="Noto Sans T Chinese Thin" panose="020B0200000000000000" pitchFamily="34" charset="-120"/>
                        <a:cs typeface="Arial Unicode MS" panose="020B060402020202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sz="1200" b="0" i="0" u="none" strike="noStrike">
                        <a:solidFill>
                          <a:schemeClr val="tx2"/>
                        </a:solidFill>
                        <a:effectLst/>
                        <a:latin typeface="Noto Sans T Chinese Thin" panose="020B0200000000000000" pitchFamily="34" charset="-120"/>
                        <a:ea typeface="Noto Sans T Chinese Thin" panose="020B0200000000000000" pitchFamily="34" charset="-120"/>
                        <a:cs typeface="Arial Unicode MS" panose="020B060402020202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5742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 dirty="0" smtClean="0">
                          <a:effectLst/>
                          <a:latin typeface="Noto Sans T Chinese Thin" panose="020B0200000000000000" pitchFamily="34" charset="-120"/>
                          <a:ea typeface="Noto Sans T Chinese Thin" panose="020B0200000000000000" pitchFamily="34" charset="-120"/>
                        </a:rPr>
                        <a:t>五萬分之一地形圖</a:t>
                      </a:r>
                      <a:endParaRPr lang="zh-TW" sz="12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Noto Sans T Chinese Thin" panose="020B0200000000000000" pitchFamily="34" charset="-120"/>
                        <a:ea typeface="Noto Sans T Chinese Thin" panose="020B0200000000000000" pitchFamily="34" charset="-120"/>
                        <a:cs typeface="Arial Unicode MS" panose="020B0604020202020204" pitchFamily="34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zh-TW" sz="1200" b="0" i="0" u="none" strike="noStrike" dirty="0">
                        <a:solidFill>
                          <a:schemeClr val="tx2"/>
                        </a:solidFill>
                        <a:effectLst/>
                        <a:latin typeface="Noto Sans T Chinese Thin" panose="020B0200000000000000" pitchFamily="34" charset="-120"/>
                        <a:ea typeface="Noto Sans T Chinese Thin" panose="020B0200000000000000" pitchFamily="34" charset="-120"/>
                        <a:cs typeface="Arial Unicode MS" panose="020B060402020202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sz="1200" b="0" i="0" u="none" strike="noStrike" dirty="0">
                        <a:solidFill>
                          <a:schemeClr val="tx2"/>
                        </a:solidFill>
                        <a:effectLst/>
                        <a:latin typeface="Noto Sans T Chinese Thin" panose="020B0200000000000000" pitchFamily="34" charset="-120"/>
                        <a:ea typeface="Noto Sans T Chinese Thin" panose="020B0200000000000000" pitchFamily="34" charset="-120"/>
                        <a:cs typeface="Arial Unicode MS" panose="020B060402020202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sz="1200" b="0" i="0" u="none" strike="noStrike" dirty="0">
                        <a:solidFill>
                          <a:schemeClr val="tx2"/>
                        </a:solidFill>
                        <a:effectLst/>
                        <a:latin typeface="Noto Sans T Chinese Thin" panose="020B0200000000000000" pitchFamily="34" charset="-120"/>
                        <a:ea typeface="Noto Sans T Chinese Thin" panose="020B0200000000000000" pitchFamily="34" charset="-120"/>
                        <a:cs typeface="Arial Unicode MS" panose="020B060402020202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sz="1200" b="0" i="0" u="none" strike="noStrike" dirty="0">
                        <a:solidFill>
                          <a:schemeClr val="tx2"/>
                        </a:solidFill>
                        <a:effectLst/>
                        <a:latin typeface="Noto Sans T Chinese Thin" panose="020B0200000000000000" pitchFamily="34" charset="-120"/>
                        <a:ea typeface="Noto Sans T Chinese Thin" panose="020B0200000000000000" pitchFamily="34" charset="-120"/>
                        <a:cs typeface="Arial Unicode MS" panose="020B060402020202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sz="1200" b="0" i="0" u="none" strike="noStrike" dirty="0">
                        <a:solidFill>
                          <a:schemeClr val="tx2"/>
                        </a:solidFill>
                        <a:effectLst/>
                        <a:latin typeface="Noto Sans T Chinese Thin" panose="020B0200000000000000" pitchFamily="34" charset="-120"/>
                        <a:ea typeface="Noto Sans T Chinese Thin" panose="020B0200000000000000" pitchFamily="34" charset="-120"/>
                        <a:cs typeface="Arial Unicode MS" panose="020B060402020202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sz="1200" b="0" i="0" u="none" strike="noStrike" dirty="0">
                        <a:solidFill>
                          <a:schemeClr val="tx2"/>
                        </a:solidFill>
                        <a:effectLst/>
                        <a:latin typeface="Noto Sans T Chinese Thin" panose="020B0200000000000000" pitchFamily="34" charset="-120"/>
                        <a:ea typeface="Noto Sans T Chinese Thin" panose="020B0200000000000000" pitchFamily="34" charset="-120"/>
                        <a:cs typeface="Arial Unicode MS" panose="020B060402020202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sz="1200" b="0" i="0" u="none" strike="noStrike" dirty="0">
                        <a:solidFill>
                          <a:schemeClr val="tx2"/>
                        </a:solidFill>
                        <a:effectLst/>
                        <a:latin typeface="Noto Sans T Chinese Thin" panose="020B0200000000000000" pitchFamily="34" charset="-120"/>
                        <a:ea typeface="Noto Sans T Chinese Thin" panose="020B0200000000000000" pitchFamily="34" charset="-120"/>
                        <a:cs typeface="Arial Unicode MS" panose="020B060402020202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sz="1200" b="0" i="0" u="none" strike="noStrike" dirty="0">
                        <a:solidFill>
                          <a:schemeClr val="tx2"/>
                        </a:solidFill>
                        <a:effectLst/>
                        <a:latin typeface="Noto Sans T Chinese Thin" panose="020B0200000000000000" pitchFamily="34" charset="-120"/>
                        <a:ea typeface="Noto Sans T Chinese Thin" panose="020B0200000000000000" pitchFamily="34" charset="-120"/>
                        <a:cs typeface="Arial Unicode MS" panose="020B060402020202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sz="1200" b="0" i="0" u="none" strike="noStrike" dirty="0">
                        <a:solidFill>
                          <a:schemeClr val="tx2"/>
                        </a:solidFill>
                        <a:effectLst/>
                        <a:latin typeface="Noto Sans T Chinese Thin" panose="020B0200000000000000" pitchFamily="34" charset="-120"/>
                        <a:ea typeface="Noto Sans T Chinese Thin" panose="020B0200000000000000" pitchFamily="34" charset="-120"/>
                        <a:cs typeface="Arial Unicode MS" panose="020B060402020202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6910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 dirty="0" smtClean="0">
                          <a:effectLst/>
                          <a:latin typeface="Noto Sans T Chinese Thin" panose="020B0200000000000000" pitchFamily="34" charset="-120"/>
                          <a:ea typeface="Noto Sans T Chinese Thin" panose="020B0200000000000000" pitchFamily="34" charset="-120"/>
                        </a:rPr>
                        <a:t>十萬分之一地形圖</a:t>
                      </a:r>
                      <a:endParaRPr lang="zh-TW" sz="12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Noto Sans T Chinese Thin" panose="020B0200000000000000" pitchFamily="34" charset="-120"/>
                        <a:ea typeface="Noto Sans T Chinese Thin" panose="020B0200000000000000" pitchFamily="34" charset="-120"/>
                        <a:cs typeface="Arial Unicode MS" panose="020B0604020202020204" pitchFamily="34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zh-TW" sz="1200" b="0" i="0" u="none" strike="noStrike" dirty="0">
                        <a:solidFill>
                          <a:schemeClr val="tx2"/>
                        </a:solidFill>
                        <a:effectLst/>
                        <a:latin typeface="Noto Sans T Chinese Thin" panose="020B0200000000000000" pitchFamily="34" charset="-120"/>
                        <a:ea typeface="Noto Sans T Chinese Thin" panose="020B0200000000000000" pitchFamily="34" charset="-120"/>
                        <a:cs typeface="Arial Unicode MS" panose="020B060402020202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sz="1200" b="0" i="0" u="none" strike="noStrike" dirty="0">
                        <a:solidFill>
                          <a:schemeClr val="tx2"/>
                        </a:solidFill>
                        <a:effectLst/>
                        <a:latin typeface="Noto Sans T Chinese Thin" panose="020B0200000000000000" pitchFamily="34" charset="-120"/>
                        <a:ea typeface="Noto Sans T Chinese Thin" panose="020B0200000000000000" pitchFamily="34" charset="-120"/>
                        <a:cs typeface="Arial Unicode MS" panose="020B060402020202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sz="1200" b="0" i="0" u="none" strike="noStrike" dirty="0">
                        <a:solidFill>
                          <a:schemeClr val="tx2"/>
                        </a:solidFill>
                        <a:effectLst/>
                        <a:latin typeface="Noto Sans T Chinese Thin" panose="020B0200000000000000" pitchFamily="34" charset="-120"/>
                        <a:ea typeface="Noto Sans T Chinese Thin" panose="020B0200000000000000" pitchFamily="34" charset="-120"/>
                        <a:cs typeface="Arial Unicode MS" panose="020B060402020202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sz="1200" b="0" i="0" u="none" strike="noStrike" dirty="0">
                        <a:solidFill>
                          <a:schemeClr val="tx2"/>
                        </a:solidFill>
                        <a:effectLst/>
                        <a:latin typeface="Noto Sans T Chinese Thin" panose="020B0200000000000000" pitchFamily="34" charset="-120"/>
                        <a:ea typeface="Noto Sans T Chinese Thin" panose="020B0200000000000000" pitchFamily="34" charset="-120"/>
                        <a:cs typeface="Arial Unicode MS" panose="020B060402020202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sz="1200" b="0" i="0" u="none" strike="noStrike" dirty="0">
                        <a:solidFill>
                          <a:schemeClr val="tx2"/>
                        </a:solidFill>
                        <a:effectLst/>
                        <a:latin typeface="Noto Sans T Chinese Thin" panose="020B0200000000000000" pitchFamily="34" charset="-120"/>
                        <a:ea typeface="Noto Sans T Chinese Thin" panose="020B0200000000000000" pitchFamily="34" charset="-120"/>
                        <a:cs typeface="Arial Unicode MS" panose="020B060402020202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sz="1200" b="0" i="0" u="none" strike="noStrike" dirty="0">
                        <a:solidFill>
                          <a:schemeClr val="tx2"/>
                        </a:solidFill>
                        <a:effectLst/>
                        <a:latin typeface="Noto Sans T Chinese Thin" panose="020B0200000000000000" pitchFamily="34" charset="-120"/>
                        <a:ea typeface="Noto Sans T Chinese Thin" panose="020B0200000000000000" pitchFamily="34" charset="-120"/>
                        <a:cs typeface="Arial Unicode MS" panose="020B060402020202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sz="1200" b="0" i="0" u="none" strike="noStrike" dirty="0">
                        <a:solidFill>
                          <a:schemeClr val="tx2"/>
                        </a:solidFill>
                        <a:effectLst/>
                        <a:latin typeface="Noto Sans T Chinese Thin" panose="020B0200000000000000" pitchFamily="34" charset="-120"/>
                        <a:ea typeface="Noto Sans T Chinese Thin" panose="020B0200000000000000" pitchFamily="34" charset="-120"/>
                        <a:cs typeface="Arial Unicode MS" panose="020B060402020202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sz="1200" b="0" i="0" u="none" strike="noStrike" dirty="0">
                        <a:solidFill>
                          <a:schemeClr val="tx2"/>
                        </a:solidFill>
                        <a:effectLst/>
                        <a:latin typeface="Noto Sans T Chinese Thin" panose="020B0200000000000000" pitchFamily="34" charset="-120"/>
                        <a:ea typeface="Noto Sans T Chinese Thin" panose="020B0200000000000000" pitchFamily="34" charset="-120"/>
                        <a:cs typeface="Arial Unicode MS" panose="020B060402020202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sz="1200" b="0" i="0" u="none" strike="noStrike" dirty="0">
                        <a:solidFill>
                          <a:schemeClr val="tx2"/>
                        </a:solidFill>
                        <a:effectLst/>
                        <a:latin typeface="Noto Sans T Chinese Thin" panose="020B0200000000000000" pitchFamily="34" charset="-120"/>
                        <a:ea typeface="Noto Sans T Chinese Thin" panose="020B0200000000000000" pitchFamily="34" charset="-120"/>
                        <a:cs typeface="Arial Unicode MS" panose="020B060402020202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6910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 dirty="0" smtClean="0">
                          <a:effectLst/>
                          <a:latin typeface="Noto Sans T Chinese Thin" panose="020B0200000000000000" pitchFamily="34" charset="-120"/>
                          <a:ea typeface="Noto Sans T Chinese Thin" panose="020B0200000000000000" pitchFamily="34" charset="-120"/>
                        </a:rPr>
                        <a:t>千分之一地形圖</a:t>
                      </a:r>
                      <a:endParaRPr lang="zh-TW" sz="12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Noto Sans T Chinese Thin" panose="020B0200000000000000" pitchFamily="34" charset="-120"/>
                        <a:ea typeface="Noto Sans T Chinese Thin" panose="020B0200000000000000" pitchFamily="34" charset="-120"/>
                        <a:cs typeface="Arial Unicode MS" panose="020B0604020202020204" pitchFamily="34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zh-TW" sz="1200" b="0" i="0" u="none" strike="noStrike" dirty="0">
                        <a:solidFill>
                          <a:schemeClr val="tx2"/>
                        </a:solidFill>
                        <a:effectLst/>
                        <a:latin typeface="Noto Sans T Chinese Thin" panose="020B0200000000000000" pitchFamily="34" charset="-120"/>
                        <a:ea typeface="Noto Sans T Chinese Thin" panose="020B0200000000000000" pitchFamily="34" charset="-120"/>
                        <a:cs typeface="Arial Unicode MS" panose="020B060402020202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sz="1200" b="0" i="0" u="none" strike="noStrike" dirty="0">
                        <a:solidFill>
                          <a:schemeClr val="tx2"/>
                        </a:solidFill>
                        <a:effectLst/>
                        <a:latin typeface="Noto Sans T Chinese Thin" panose="020B0200000000000000" pitchFamily="34" charset="-120"/>
                        <a:ea typeface="Noto Sans T Chinese Thin" panose="020B0200000000000000" pitchFamily="34" charset="-120"/>
                        <a:cs typeface="Arial Unicode MS" panose="020B060402020202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sz="1200" b="0" i="0" u="none" strike="noStrike" dirty="0">
                        <a:solidFill>
                          <a:schemeClr val="tx2"/>
                        </a:solidFill>
                        <a:effectLst/>
                        <a:latin typeface="Noto Sans T Chinese Thin" panose="020B0200000000000000" pitchFamily="34" charset="-120"/>
                        <a:ea typeface="Noto Sans T Chinese Thin" panose="020B0200000000000000" pitchFamily="34" charset="-120"/>
                        <a:cs typeface="Arial Unicode MS" panose="020B060402020202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sz="1200" b="0" i="0" u="none" strike="noStrike" dirty="0">
                        <a:solidFill>
                          <a:schemeClr val="tx2"/>
                        </a:solidFill>
                        <a:effectLst/>
                        <a:latin typeface="Noto Sans T Chinese Thin" panose="020B0200000000000000" pitchFamily="34" charset="-120"/>
                        <a:ea typeface="Noto Sans T Chinese Thin" panose="020B0200000000000000" pitchFamily="34" charset="-120"/>
                        <a:cs typeface="Arial Unicode MS" panose="020B060402020202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sz="1200" b="0" i="0" u="none" strike="noStrike" dirty="0">
                        <a:solidFill>
                          <a:schemeClr val="tx2"/>
                        </a:solidFill>
                        <a:effectLst/>
                        <a:latin typeface="Noto Sans T Chinese Thin" panose="020B0200000000000000" pitchFamily="34" charset="-120"/>
                        <a:ea typeface="Noto Sans T Chinese Thin" panose="020B0200000000000000" pitchFamily="34" charset="-120"/>
                        <a:cs typeface="Arial Unicode MS" panose="020B060402020202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sz="1200" b="0" i="0" u="none" strike="noStrike" dirty="0">
                        <a:solidFill>
                          <a:schemeClr val="tx2"/>
                        </a:solidFill>
                        <a:effectLst/>
                        <a:latin typeface="Noto Sans T Chinese Thin" panose="020B0200000000000000" pitchFamily="34" charset="-120"/>
                        <a:ea typeface="Noto Sans T Chinese Thin" panose="020B0200000000000000" pitchFamily="34" charset="-120"/>
                        <a:cs typeface="Arial Unicode MS" panose="020B060402020202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sz="1200" b="0" i="0" u="none" strike="noStrike" dirty="0">
                        <a:solidFill>
                          <a:schemeClr val="tx2"/>
                        </a:solidFill>
                        <a:effectLst/>
                        <a:latin typeface="Noto Sans T Chinese Thin" panose="020B0200000000000000" pitchFamily="34" charset="-120"/>
                        <a:ea typeface="Noto Sans T Chinese Thin" panose="020B0200000000000000" pitchFamily="34" charset="-120"/>
                        <a:cs typeface="Arial Unicode MS" panose="020B060402020202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sz="1200" b="0" i="0" u="none" strike="noStrike" dirty="0">
                        <a:solidFill>
                          <a:schemeClr val="tx2"/>
                        </a:solidFill>
                        <a:effectLst/>
                        <a:latin typeface="Noto Sans T Chinese Thin" panose="020B0200000000000000" pitchFamily="34" charset="-120"/>
                        <a:ea typeface="Noto Sans T Chinese Thin" panose="020B0200000000000000" pitchFamily="34" charset="-120"/>
                        <a:cs typeface="Arial Unicode MS" panose="020B060402020202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sz="1200" b="0" i="0" u="none" strike="noStrike" dirty="0">
                        <a:solidFill>
                          <a:schemeClr val="tx2"/>
                        </a:solidFill>
                        <a:effectLst/>
                        <a:latin typeface="Noto Sans T Chinese Thin" panose="020B0200000000000000" pitchFamily="34" charset="-120"/>
                        <a:ea typeface="Noto Sans T Chinese Thin" panose="020B0200000000000000" pitchFamily="34" charset="-120"/>
                        <a:cs typeface="Arial Unicode MS" panose="020B060402020202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9" name="群組 18"/>
          <p:cNvGrpSpPr/>
          <p:nvPr/>
        </p:nvGrpSpPr>
        <p:grpSpPr>
          <a:xfrm>
            <a:off x="2373348" y="3420450"/>
            <a:ext cx="6287872" cy="74079"/>
            <a:chOff x="2373348" y="3561129"/>
            <a:chExt cx="6287872" cy="74079"/>
          </a:xfrm>
        </p:grpSpPr>
        <p:sp>
          <p:nvSpPr>
            <p:cNvPr id="14" name="矩形 13"/>
            <p:cNvSpPr/>
            <p:nvPr/>
          </p:nvSpPr>
          <p:spPr>
            <a:xfrm>
              <a:off x="2373348" y="3567165"/>
              <a:ext cx="398063" cy="6654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115540" y="3561129"/>
              <a:ext cx="398063" cy="6654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" name="矩形 54"/>
            <p:cNvSpPr/>
            <p:nvPr/>
          </p:nvSpPr>
          <p:spPr>
            <a:xfrm>
              <a:off x="3832931" y="3561129"/>
              <a:ext cx="398063" cy="6654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6" name="矩形 55"/>
            <p:cNvSpPr/>
            <p:nvPr/>
          </p:nvSpPr>
          <p:spPr>
            <a:xfrm>
              <a:off x="4572000" y="3561129"/>
              <a:ext cx="398063" cy="6654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" name="矩形 62"/>
            <p:cNvSpPr/>
            <p:nvPr/>
          </p:nvSpPr>
          <p:spPr>
            <a:xfrm>
              <a:off x="5311069" y="3566154"/>
              <a:ext cx="398063" cy="6654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7" name="矩形 66"/>
            <p:cNvSpPr/>
            <p:nvPr/>
          </p:nvSpPr>
          <p:spPr>
            <a:xfrm>
              <a:off x="6782462" y="3561129"/>
              <a:ext cx="398063" cy="6654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1" name="矩形 70"/>
            <p:cNvSpPr/>
            <p:nvPr/>
          </p:nvSpPr>
          <p:spPr>
            <a:xfrm>
              <a:off x="7547505" y="3567165"/>
              <a:ext cx="398063" cy="6654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5" name="矩形 74"/>
            <p:cNvSpPr/>
            <p:nvPr/>
          </p:nvSpPr>
          <p:spPr>
            <a:xfrm>
              <a:off x="8263157" y="3567165"/>
              <a:ext cx="398063" cy="6654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9" name="矩形 78"/>
            <p:cNvSpPr/>
            <p:nvPr/>
          </p:nvSpPr>
          <p:spPr>
            <a:xfrm>
              <a:off x="6052138" y="3568667"/>
              <a:ext cx="398063" cy="6654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7" name="群組 16"/>
          <p:cNvGrpSpPr/>
          <p:nvPr/>
        </p:nvGrpSpPr>
        <p:grpSpPr>
          <a:xfrm>
            <a:off x="2373348" y="3783678"/>
            <a:ext cx="6287872" cy="74617"/>
            <a:chOff x="2373348" y="3944453"/>
            <a:chExt cx="6287872" cy="74617"/>
          </a:xfrm>
        </p:grpSpPr>
        <p:sp>
          <p:nvSpPr>
            <p:cNvPr id="47" name="矩形 46"/>
            <p:cNvSpPr/>
            <p:nvPr/>
          </p:nvSpPr>
          <p:spPr>
            <a:xfrm>
              <a:off x="2373348" y="3950489"/>
              <a:ext cx="398063" cy="6654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3115540" y="3944453"/>
              <a:ext cx="398063" cy="6654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" name="矩形 56"/>
            <p:cNvSpPr/>
            <p:nvPr/>
          </p:nvSpPr>
          <p:spPr>
            <a:xfrm>
              <a:off x="3829808" y="3952529"/>
              <a:ext cx="398063" cy="6654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" name="矩形 57"/>
            <p:cNvSpPr/>
            <p:nvPr/>
          </p:nvSpPr>
          <p:spPr>
            <a:xfrm>
              <a:off x="4572000" y="3946493"/>
              <a:ext cx="398063" cy="6654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4" name="矩形 63"/>
            <p:cNvSpPr/>
            <p:nvPr/>
          </p:nvSpPr>
          <p:spPr>
            <a:xfrm>
              <a:off x="5311069" y="3951518"/>
              <a:ext cx="398063" cy="6654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8" name="矩形 67"/>
            <p:cNvSpPr/>
            <p:nvPr/>
          </p:nvSpPr>
          <p:spPr>
            <a:xfrm>
              <a:off x="6782462" y="3946493"/>
              <a:ext cx="398063" cy="6654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2" name="矩形 71"/>
            <p:cNvSpPr/>
            <p:nvPr/>
          </p:nvSpPr>
          <p:spPr>
            <a:xfrm>
              <a:off x="7547505" y="3950489"/>
              <a:ext cx="398063" cy="6654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6" name="矩形 75"/>
            <p:cNvSpPr/>
            <p:nvPr/>
          </p:nvSpPr>
          <p:spPr>
            <a:xfrm>
              <a:off x="8263157" y="3950489"/>
              <a:ext cx="398063" cy="6654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0" name="矩形 79"/>
            <p:cNvSpPr/>
            <p:nvPr/>
          </p:nvSpPr>
          <p:spPr>
            <a:xfrm>
              <a:off x="6052138" y="3951991"/>
              <a:ext cx="398063" cy="6654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6" name="群組 15"/>
          <p:cNvGrpSpPr/>
          <p:nvPr/>
        </p:nvGrpSpPr>
        <p:grpSpPr>
          <a:xfrm>
            <a:off x="2371964" y="4136857"/>
            <a:ext cx="6287872" cy="74079"/>
            <a:chOff x="2371964" y="4398113"/>
            <a:chExt cx="6287872" cy="74079"/>
          </a:xfrm>
        </p:grpSpPr>
        <p:sp>
          <p:nvSpPr>
            <p:cNvPr id="48" name="矩形 47"/>
            <p:cNvSpPr/>
            <p:nvPr/>
          </p:nvSpPr>
          <p:spPr>
            <a:xfrm>
              <a:off x="2371964" y="4404149"/>
              <a:ext cx="398063" cy="6654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3114156" y="4398113"/>
              <a:ext cx="398063" cy="6654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" name="矩形 58"/>
            <p:cNvSpPr/>
            <p:nvPr/>
          </p:nvSpPr>
          <p:spPr>
            <a:xfrm>
              <a:off x="3829808" y="4404149"/>
              <a:ext cx="398063" cy="6654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0" name="矩形 59"/>
            <p:cNvSpPr/>
            <p:nvPr/>
          </p:nvSpPr>
          <p:spPr>
            <a:xfrm>
              <a:off x="4572000" y="4398113"/>
              <a:ext cx="398063" cy="6654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5" name="矩形 64"/>
            <p:cNvSpPr/>
            <p:nvPr/>
          </p:nvSpPr>
          <p:spPr>
            <a:xfrm>
              <a:off x="5311069" y="4403138"/>
              <a:ext cx="398063" cy="6654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9" name="矩形 68"/>
            <p:cNvSpPr/>
            <p:nvPr/>
          </p:nvSpPr>
          <p:spPr>
            <a:xfrm>
              <a:off x="6782462" y="4398113"/>
              <a:ext cx="398063" cy="6654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3" name="矩形 72"/>
            <p:cNvSpPr/>
            <p:nvPr/>
          </p:nvSpPr>
          <p:spPr>
            <a:xfrm>
              <a:off x="7546121" y="4404149"/>
              <a:ext cx="398063" cy="6654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7" name="矩形 76"/>
            <p:cNvSpPr/>
            <p:nvPr/>
          </p:nvSpPr>
          <p:spPr>
            <a:xfrm>
              <a:off x="8261773" y="4404149"/>
              <a:ext cx="398063" cy="6654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1" name="矩形 80"/>
            <p:cNvSpPr/>
            <p:nvPr/>
          </p:nvSpPr>
          <p:spPr>
            <a:xfrm>
              <a:off x="6050754" y="4405651"/>
              <a:ext cx="398063" cy="6654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5" name="群組 14"/>
          <p:cNvGrpSpPr/>
          <p:nvPr/>
        </p:nvGrpSpPr>
        <p:grpSpPr>
          <a:xfrm>
            <a:off x="2371964" y="4498043"/>
            <a:ext cx="6287872" cy="76118"/>
            <a:chOff x="2371964" y="4839685"/>
            <a:chExt cx="6287872" cy="76118"/>
          </a:xfrm>
        </p:grpSpPr>
        <p:sp>
          <p:nvSpPr>
            <p:cNvPr id="49" name="矩形 48"/>
            <p:cNvSpPr/>
            <p:nvPr/>
          </p:nvSpPr>
          <p:spPr>
            <a:xfrm>
              <a:off x="2371964" y="4847760"/>
              <a:ext cx="398063" cy="6654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4" name="矩形 53"/>
            <p:cNvSpPr/>
            <p:nvPr/>
          </p:nvSpPr>
          <p:spPr>
            <a:xfrm>
              <a:off x="3114156" y="4841724"/>
              <a:ext cx="398063" cy="6654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" name="矩形 60"/>
            <p:cNvSpPr/>
            <p:nvPr/>
          </p:nvSpPr>
          <p:spPr>
            <a:xfrm>
              <a:off x="3829808" y="4845721"/>
              <a:ext cx="398063" cy="6654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" name="矩形 61"/>
            <p:cNvSpPr/>
            <p:nvPr/>
          </p:nvSpPr>
          <p:spPr>
            <a:xfrm>
              <a:off x="4572000" y="4839685"/>
              <a:ext cx="398063" cy="6654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6" name="矩形 65"/>
            <p:cNvSpPr/>
            <p:nvPr/>
          </p:nvSpPr>
          <p:spPr>
            <a:xfrm>
              <a:off x="5311069" y="4844710"/>
              <a:ext cx="398063" cy="6654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0" name="矩形 69"/>
            <p:cNvSpPr/>
            <p:nvPr/>
          </p:nvSpPr>
          <p:spPr>
            <a:xfrm>
              <a:off x="6782462" y="4839685"/>
              <a:ext cx="398063" cy="6654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4" name="矩形 73"/>
            <p:cNvSpPr/>
            <p:nvPr/>
          </p:nvSpPr>
          <p:spPr>
            <a:xfrm>
              <a:off x="7546121" y="4847760"/>
              <a:ext cx="398063" cy="6654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8" name="矩形 77"/>
            <p:cNvSpPr/>
            <p:nvPr/>
          </p:nvSpPr>
          <p:spPr>
            <a:xfrm>
              <a:off x="8261773" y="4847760"/>
              <a:ext cx="398063" cy="6654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3" name="矩形 82"/>
            <p:cNvSpPr/>
            <p:nvPr/>
          </p:nvSpPr>
          <p:spPr>
            <a:xfrm>
              <a:off x="6050754" y="4849262"/>
              <a:ext cx="398063" cy="6654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90" name="文字方塊 89"/>
          <p:cNvSpPr txBox="1"/>
          <p:nvPr/>
        </p:nvSpPr>
        <p:spPr>
          <a:xfrm>
            <a:off x="7931268" y="4748584"/>
            <a:ext cx="902811" cy="30777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評估報告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91" name="圖表 9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73086038"/>
              </p:ext>
            </p:extLst>
          </p:nvPr>
        </p:nvGraphicFramePr>
        <p:xfrm>
          <a:off x="0" y="4680297"/>
          <a:ext cx="5436096" cy="20770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92" name="圖表 9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30068751"/>
              </p:ext>
            </p:extLst>
          </p:nvPr>
        </p:nvGraphicFramePr>
        <p:xfrm>
          <a:off x="3801513" y="4799262"/>
          <a:ext cx="4896544" cy="21120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364617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圓角矩形 1"/>
          <p:cNvSpPr/>
          <p:nvPr/>
        </p:nvSpPr>
        <p:spPr>
          <a:xfrm>
            <a:off x="7716255" y="56567"/>
            <a:ext cx="774237" cy="195736"/>
          </a:xfrm>
          <a:prstGeom prst="roundRect">
            <a:avLst>
              <a:gd name="adj" fmla="val 50000"/>
            </a:avLst>
          </a:prstGeom>
          <a:solidFill>
            <a:srgbClr val="0D0D0D">
              <a:alpha val="50196"/>
            </a:srgb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 smtClean="0">
                <a:latin typeface="Noto Sans T Chinese Thin" panose="020B0200000000000000" pitchFamily="34" charset="-120"/>
                <a:ea typeface="Noto Sans T Chinese Thin" panose="020B0200000000000000" pitchFamily="34" charset="-120"/>
              </a:rPr>
              <a:t>議題管理</a:t>
            </a:r>
            <a:endParaRPr lang="zh-TW" altLang="en-US" sz="1000" dirty="0">
              <a:latin typeface="Noto Sans T Chinese Thin" panose="020B0200000000000000" pitchFamily="34" charset="-120"/>
              <a:ea typeface="Noto Sans T Chinese Thin" panose="020B0200000000000000" pitchFamily="34" charset="-120"/>
            </a:endParaRPr>
          </a:p>
        </p:txBody>
      </p:sp>
      <p:grpSp>
        <p:nvGrpSpPr>
          <p:cNvPr id="37" name="群組 36"/>
          <p:cNvGrpSpPr/>
          <p:nvPr/>
        </p:nvGrpSpPr>
        <p:grpSpPr>
          <a:xfrm>
            <a:off x="8582025" y="31325"/>
            <a:ext cx="461201" cy="246221"/>
            <a:chOff x="8582025" y="31325"/>
            <a:chExt cx="461201" cy="246221"/>
          </a:xfrm>
        </p:grpSpPr>
        <p:cxnSp>
          <p:nvCxnSpPr>
            <p:cNvPr id="4" name="直線接點 3"/>
            <p:cNvCxnSpPr/>
            <p:nvPr/>
          </p:nvCxnSpPr>
          <p:spPr>
            <a:xfrm>
              <a:off x="8582025" y="95661"/>
              <a:ext cx="0" cy="117549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文字方塊 5"/>
            <p:cNvSpPr txBox="1"/>
            <p:nvPr/>
          </p:nvSpPr>
          <p:spPr>
            <a:xfrm>
              <a:off x="8602080" y="31325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000" dirty="0" smtClean="0">
                  <a:solidFill>
                    <a:schemeClr val="bg1"/>
                  </a:solidFill>
                  <a:latin typeface="Noto Sans T Chinese Thin" panose="020B0200000000000000" pitchFamily="34" charset="-120"/>
                  <a:ea typeface="Noto Sans T Chinese Thin" panose="020B0200000000000000" pitchFamily="34" charset="-120"/>
                </a:rPr>
                <a:t>登入</a:t>
              </a:r>
              <a:endParaRPr lang="zh-TW" altLang="en-US" sz="1000" dirty="0">
                <a:solidFill>
                  <a:schemeClr val="bg1"/>
                </a:solidFill>
                <a:latin typeface="Noto Sans T Chinese Thin" panose="020B0200000000000000" pitchFamily="34" charset="-120"/>
                <a:ea typeface="Noto Sans T Chinese Thin" panose="020B0200000000000000" pitchFamily="34" charset="-120"/>
              </a:endParaRPr>
            </a:p>
          </p:txBody>
        </p:sp>
      </p:grpSp>
      <p:pic>
        <p:nvPicPr>
          <p:cNvPr id="85" name="圖片 8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760" y="1602998"/>
            <a:ext cx="1430285" cy="2134424"/>
          </a:xfrm>
          <a:prstGeom prst="rect">
            <a:avLst/>
          </a:prstGeom>
        </p:spPr>
      </p:pic>
      <p:pic>
        <p:nvPicPr>
          <p:cNvPr id="86" name="圖片 8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634" y="1828714"/>
            <a:ext cx="336538" cy="369597"/>
          </a:xfrm>
          <a:prstGeom prst="rect">
            <a:avLst/>
          </a:prstGeom>
        </p:spPr>
      </p:pic>
      <p:sp>
        <p:nvSpPr>
          <p:cNvPr id="87" name="文字方塊 86"/>
          <p:cNvSpPr txBox="1"/>
          <p:nvPr/>
        </p:nvSpPr>
        <p:spPr>
          <a:xfrm>
            <a:off x="1151142" y="2272880"/>
            <a:ext cx="1415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資料提供單位</a:t>
            </a:r>
          </a:p>
        </p:txBody>
      </p:sp>
      <p:sp>
        <p:nvSpPr>
          <p:cNvPr id="88" name="文字方塊 87"/>
          <p:cNvSpPr txBox="1"/>
          <p:nvPr/>
        </p:nvSpPr>
        <p:spPr>
          <a:xfrm>
            <a:off x="1169334" y="2657333"/>
            <a:ext cx="1386482" cy="626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algn="ctr"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>
              <a:lnSpc>
                <a:spcPct val="150000"/>
              </a:lnSpc>
            </a:pPr>
            <a:r>
              <a:rPr lang="zh-TW" altLang="en-US" sz="1200" dirty="0">
                <a:solidFill>
                  <a:schemeClr val="bg1">
                    <a:lumMod val="50000"/>
                  </a:schemeClr>
                </a:solidFill>
              </a:rPr>
              <a:t>內政部地政司</a:t>
            </a:r>
          </a:p>
          <a:p>
            <a:pPr>
              <a:lnSpc>
                <a:spcPct val="150000"/>
              </a:lnSpc>
            </a:pPr>
            <a:r>
              <a:rPr lang="zh-TW" altLang="en-US" sz="1200" dirty="0">
                <a:solidFill>
                  <a:schemeClr val="bg1">
                    <a:lumMod val="50000"/>
                  </a:schemeClr>
                </a:solidFill>
              </a:rPr>
              <a:t>內政部國土測會中心</a:t>
            </a:r>
          </a:p>
        </p:txBody>
      </p:sp>
      <p:grpSp>
        <p:nvGrpSpPr>
          <p:cNvPr id="35" name="群組 34"/>
          <p:cNvGrpSpPr/>
          <p:nvPr/>
        </p:nvGrpSpPr>
        <p:grpSpPr>
          <a:xfrm>
            <a:off x="2775371" y="1602998"/>
            <a:ext cx="1430285" cy="2134424"/>
            <a:chOff x="2775371" y="1714095"/>
            <a:chExt cx="1430285" cy="2134424"/>
          </a:xfrm>
        </p:grpSpPr>
        <p:pic>
          <p:nvPicPr>
            <p:cNvPr id="94" name="圖片 9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75371" y="1714095"/>
              <a:ext cx="1430285" cy="2134424"/>
            </a:xfrm>
            <a:prstGeom prst="rect">
              <a:avLst/>
            </a:prstGeom>
          </p:spPr>
        </p:pic>
        <p:pic>
          <p:nvPicPr>
            <p:cNvPr id="95" name="圖片 9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22245" y="1939811"/>
              <a:ext cx="336538" cy="369597"/>
            </a:xfrm>
            <a:prstGeom prst="rect">
              <a:avLst/>
            </a:prstGeom>
          </p:spPr>
        </p:pic>
        <p:sp>
          <p:nvSpPr>
            <p:cNvPr id="96" name="文字方塊 95"/>
            <p:cNvSpPr txBox="1"/>
            <p:nvPr/>
          </p:nvSpPr>
          <p:spPr>
            <a:xfrm>
              <a:off x="2978937" y="2383977"/>
              <a:ext cx="10054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1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資料格式</a:t>
              </a:r>
            </a:p>
          </p:txBody>
        </p:sp>
        <p:sp>
          <p:nvSpPr>
            <p:cNvPr id="97" name="文字方塊 96"/>
            <p:cNvSpPr txBox="1"/>
            <p:nvPr/>
          </p:nvSpPr>
          <p:spPr>
            <a:xfrm>
              <a:off x="3116901" y="2768430"/>
              <a:ext cx="736570" cy="8956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TW"/>
              </a:defPPr>
              <a:lvl1pPr algn="ctr">
                <a:defRPr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zh-TW" sz="1200" dirty="0">
                  <a:solidFill>
                    <a:schemeClr val="bg1">
                      <a:lumMod val="50000"/>
                    </a:schemeClr>
                  </a:solidFill>
                </a:rPr>
                <a:t>DWG (2) </a:t>
              </a:r>
            </a:p>
            <a:p>
              <a:pPr>
                <a:lnSpc>
                  <a:spcPct val="150000"/>
                </a:lnSpc>
              </a:pPr>
              <a:r>
                <a:rPr lang="en-US" altLang="zh-TW" sz="1200" dirty="0">
                  <a:solidFill>
                    <a:schemeClr val="bg1">
                      <a:lumMod val="50000"/>
                    </a:schemeClr>
                  </a:solidFill>
                </a:rPr>
                <a:t>SHP (0) </a:t>
              </a:r>
            </a:p>
            <a:p>
              <a:pPr>
                <a:lnSpc>
                  <a:spcPct val="150000"/>
                </a:lnSpc>
              </a:pPr>
              <a:r>
                <a:rPr lang="en-US" altLang="zh-TW" sz="1200" dirty="0">
                  <a:solidFill>
                    <a:schemeClr val="bg1">
                      <a:lumMod val="50000"/>
                    </a:schemeClr>
                  </a:solidFill>
                </a:rPr>
                <a:t>KML (0)</a:t>
              </a:r>
              <a:endParaRPr lang="zh-TW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27" name="群組 26"/>
          <p:cNvGrpSpPr/>
          <p:nvPr/>
        </p:nvGrpSpPr>
        <p:grpSpPr>
          <a:xfrm>
            <a:off x="7664962" y="1602998"/>
            <a:ext cx="1444728" cy="2134424"/>
            <a:chOff x="7664962" y="1714095"/>
            <a:chExt cx="1444728" cy="2134424"/>
          </a:xfrm>
        </p:grpSpPr>
        <p:pic>
          <p:nvPicPr>
            <p:cNvPr id="107" name="圖片 10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79405" y="1714095"/>
              <a:ext cx="1430285" cy="2134424"/>
            </a:xfrm>
            <a:prstGeom prst="rect">
              <a:avLst/>
            </a:prstGeom>
          </p:spPr>
        </p:pic>
        <p:pic>
          <p:nvPicPr>
            <p:cNvPr id="108" name="圖片 10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26279" y="1939811"/>
              <a:ext cx="336538" cy="369597"/>
            </a:xfrm>
            <a:prstGeom prst="rect">
              <a:avLst/>
            </a:prstGeom>
          </p:spPr>
        </p:pic>
        <p:sp>
          <p:nvSpPr>
            <p:cNvPr id="109" name="文字方塊 108"/>
            <p:cNvSpPr txBox="1"/>
            <p:nvPr/>
          </p:nvSpPr>
          <p:spPr>
            <a:xfrm>
              <a:off x="7664962" y="2383977"/>
              <a:ext cx="1441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開放資料成熟度</a:t>
              </a:r>
            </a:p>
          </p:txBody>
        </p:sp>
        <p:sp>
          <p:nvSpPr>
            <p:cNvPr id="110" name="文字方塊 109"/>
            <p:cNvSpPr txBox="1"/>
            <p:nvPr/>
          </p:nvSpPr>
          <p:spPr>
            <a:xfrm>
              <a:off x="7935272" y="2739817"/>
              <a:ext cx="907896" cy="9852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TW"/>
              </a:defPPr>
              <a:lvl1pPr algn="ctr">
                <a:defRPr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1pPr>
            </a:lstStyle>
            <a:p>
              <a:r>
                <a:rPr lang="zh-TW" altLang="en-US" sz="1200" dirty="0">
                  <a:solidFill>
                    <a:schemeClr val="bg1">
                      <a:lumMod val="50000"/>
                    </a:schemeClr>
                  </a:solidFill>
                </a:rPr>
                <a:t>初始階段</a:t>
              </a:r>
              <a:r>
                <a:rPr lang="en-US" altLang="zh-TW" sz="1200" dirty="0">
                  <a:solidFill>
                    <a:schemeClr val="bg1">
                      <a:lumMod val="50000"/>
                    </a:schemeClr>
                  </a:solidFill>
                </a:rPr>
                <a:t>(0) </a:t>
              </a:r>
            </a:p>
            <a:p>
              <a:r>
                <a:rPr lang="zh-TW" altLang="en-US" sz="1200" dirty="0">
                  <a:solidFill>
                    <a:schemeClr val="bg1">
                      <a:lumMod val="50000"/>
                    </a:schemeClr>
                  </a:solidFill>
                </a:rPr>
                <a:t>可重複的</a:t>
              </a:r>
              <a:r>
                <a:rPr lang="en-US" altLang="zh-TW" sz="1200" dirty="0">
                  <a:solidFill>
                    <a:schemeClr val="bg1">
                      <a:lumMod val="50000"/>
                    </a:schemeClr>
                  </a:solidFill>
                </a:rPr>
                <a:t>(2) </a:t>
              </a:r>
            </a:p>
            <a:p>
              <a:r>
                <a:rPr lang="zh-TW" altLang="en-US" sz="1200" dirty="0">
                  <a:solidFill>
                    <a:schemeClr val="bg1">
                      <a:lumMod val="50000"/>
                    </a:schemeClr>
                  </a:solidFill>
                </a:rPr>
                <a:t>定義的</a:t>
              </a:r>
              <a:r>
                <a:rPr lang="en-US" altLang="zh-TW" sz="1200" dirty="0">
                  <a:solidFill>
                    <a:schemeClr val="bg1">
                      <a:lumMod val="50000"/>
                    </a:schemeClr>
                  </a:solidFill>
                </a:rPr>
                <a:t>(0) </a:t>
              </a:r>
            </a:p>
            <a:p>
              <a:r>
                <a:rPr lang="zh-TW" altLang="en-US" sz="1200" dirty="0">
                  <a:solidFill>
                    <a:schemeClr val="bg1">
                      <a:lumMod val="50000"/>
                    </a:schemeClr>
                  </a:solidFill>
                </a:rPr>
                <a:t>管理級</a:t>
              </a:r>
              <a:r>
                <a:rPr lang="en-US" altLang="zh-TW" sz="1200" dirty="0">
                  <a:solidFill>
                    <a:schemeClr val="bg1">
                      <a:lumMod val="50000"/>
                    </a:schemeClr>
                  </a:solidFill>
                </a:rPr>
                <a:t>(0) </a:t>
              </a:r>
            </a:p>
            <a:p>
              <a:r>
                <a:rPr lang="zh-TW" altLang="en-US" sz="1200" dirty="0">
                  <a:solidFill>
                    <a:schemeClr val="bg1">
                      <a:lumMod val="50000"/>
                    </a:schemeClr>
                  </a:solidFill>
                </a:rPr>
                <a:t>最佳化</a:t>
              </a:r>
              <a:r>
                <a:rPr lang="en-US" altLang="zh-TW" sz="1200" dirty="0">
                  <a:solidFill>
                    <a:schemeClr val="bg1">
                      <a:lumMod val="50000"/>
                    </a:schemeClr>
                  </a:solidFill>
                </a:rPr>
                <a:t>(0)</a:t>
              </a:r>
              <a:endParaRPr lang="zh-TW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26" name="群組 25"/>
          <p:cNvGrpSpPr/>
          <p:nvPr/>
        </p:nvGrpSpPr>
        <p:grpSpPr>
          <a:xfrm>
            <a:off x="6040913" y="1602998"/>
            <a:ext cx="1509723" cy="2125878"/>
            <a:chOff x="6040913" y="1714095"/>
            <a:chExt cx="1509723" cy="2134424"/>
          </a:xfrm>
        </p:grpSpPr>
        <p:pic>
          <p:nvPicPr>
            <p:cNvPr id="153" name="圖片 15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2532" y="1714095"/>
              <a:ext cx="1430285" cy="2134424"/>
            </a:xfrm>
            <a:prstGeom prst="rect">
              <a:avLst/>
            </a:prstGeom>
          </p:spPr>
        </p:pic>
        <p:pic>
          <p:nvPicPr>
            <p:cNvPr id="154" name="圖片 153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89406" y="1939811"/>
              <a:ext cx="336538" cy="369597"/>
            </a:xfrm>
            <a:prstGeom prst="rect">
              <a:avLst/>
            </a:prstGeom>
          </p:spPr>
        </p:pic>
        <p:sp>
          <p:nvSpPr>
            <p:cNvPr id="155" name="文字方塊 154"/>
            <p:cNvSpPr txBox="1"/>
            <p:nvPr/>
          </p:nvSpPr>
          <p:spPr>
            <a:xfrm>
              <a:off x="6040913" y="2383977"/>
              <a:ext cx="141577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1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資料開放情形</a:t>
              </a:r>
            </a:p>
          </p:txBody>
        </p:sp>
        <p:grpSp>
          <p:nvGrpSpPr>
            <p:cNvPr id="113" name="群組 112"/>
            <p:cNvGrpSpPr/>
            <p:nvPr/>
          </p:nvGrpSpPr>
          <p:grpSpPr>
            <a:xfrm>
              <a:off x="6129104" y="2714473"/>
              <a:ext cx="1282454" cy="302562"/>
              <a:chOff x="7450881" y="3147009"/>
              <a:chExt cx="1090091" cy="246221"/>
            </a:xfrm>
          </p:grpSpPr>
          <p:grpSp>
            <p:nvGrpSpPr>
              <p:cNvPr id="146" name="群組 145"/>
              <p:cNvGrpSpPr/>
              <p:nvPr/>
            </p:nvGrpSpPr>
            <p:grpSpPr>
              <a:xfrm>
                <a:off x="7450881" y="3179082"/>
                <a:ext cx="838856" cy="123825"/>
                <a:chOff x="7450881" y="3179082"/>
                <a:chExt cx="838856" cy="123825"/>
              </a:xfrm>
            </p:grpSpPr>
            <p:pic>
              <p:nvPicPr>
                <p:cNvPr id="148" name="圖片 147"/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146862" y="3179082"/>
                  <a:ext cx="142875" cy="123825"/>
                </a:xfrm>
                <a:prstGeom prst="rect">
                  <a:avLst/>
                </a:prstGeom>
              </p:spPr>
            </p:pic>
            <p:pic>
              <p:nvPicPr>
                <p:cNvPr id="149" name="圖片 148"/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972866" y="3179082"/>
                  <a:ext cx="142875" cy="123825"/>
                </a:xfrm>
                <a:prstGeom prst="rect">
                  <a:avLst/>
                </a:prstGeom>
              </p:spPr>
            </p:pic>
            <p:pic>
              <p:nvPicPr>
                <p:cNvPr id="150" name="圖片 149"/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98871" y="3179082"/>
                  <a:ext cx="142875" cy="123825"/>
                </a:xfrm>
                <a:prstGeom prst="rect">
                  <a:avLst/>
                </a:prstGeom>
              </p:spPr>
            </p:pic>
            <p:pic>
              <p:nvPicPr>
                <p:cNvPr id="151" name="圖片 150"/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624876" y="3179082"/>
                  <a:ext cx="142875" cy="123825"/>
                </a:xfrm>
                <a:prstGeom prst="rect">
                  <a:avLst/>
                </a:prstGeom>
              </p:spPr>
            </p:pic>
            <p:pic>
              <p:nvPicPr>
                <p:cNvPr id="152" name="圖片 151"/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50881" y="3179082"/>
                  <a:ext cx="142875" cy="123825"/>
                </a:xfrm>
                <a:prstGeom prst="rect">
                  <a:avLst/>
                </a:prstGeom>
              </p:spPr>
            </p:pic>
          </p:grpSp>
          <p:sp>
            <p:nvSpPr>
              <p:cNvPr id="147" name="文字方塊 146"/>
              <p:cNvSpPr txBox="1"/>
              <p:nvPr/>
            </p:nvSpPr>
            <p:spPr>
              <a:xfrm>
                <a:off x="8254102" y="3147009"/>
                <a:ext cx="28687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000" dirty="0">
                    <a:solidFill>
                      <a:schemeClr val="bg1">
                        <a:lumMod val="50000"/>
                      </a:schemeClr>
                    </a:solidFill>
                  </a:rPr>
                  <a:t>(0) </a:t>
                </a:r>
              </a:p>
            </p:txBody>
          </p:sp>
        </p:grpSp>
        <p:grpSp>
          <p:nvGrpSpPr>
            <p:cNvPr id="114" name="群組 113"/>
            <p:cNvGrpSpPr/>
            <p:nvPr/>
          </p:nvGrpSpPr>
          <p:grpSpPr>
            <a:xfrm>
              <a:off x="6129104" y="2882777"/>
              <a:ext cx="1282454" cy="302562"/>
              <a:chOff x="7450881" y="3320505"/>
              <a:chExt cx="1090091" cy="246221"/>
            </a:xfrm>
          </p:grpSpPr>
          <p:grpSp>
            <p:nvGrpSpPr>
              <p:cNvPr id="139" name="群組 138"/>
              <p:cNvGrpSpPr/>
              <p:nvPr/>
            </p:nvGrpSpPr>
            <p:grpSpPr>
              <a:xfrm>
                <a:off x="7450881" y="3355897"/>
                <a:ext cx="838856" cy="123825"/>
                <a:chOff x="7450881" y="3355897"/>
                <a:chExt cx="838856" cy="123825"/>
              </a:xfrm>
            </p:grpSpPr>
            <p:pic>
              <p:nvPicPr>
                <p:cNvPr id="141" name="圖片 140"/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50881" y="3355897"/>
                  <a:ext cx="142875" cy="123825"/>
                </a:xfrm>
                <a:prstGeom prst="rect">
                  <a:avLst/>
                </a:prstGeom>
              </p:spPr>
            </p:pic>
            <p:pic>
              <p:nvPicPr>
                <p:cNvPr id="142" name="圖片 141"/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624876" y="3355897"/>
                  <a:ext cx="142875" cy="123825"/>
                </a:xfrm>
                <a:prstGeom prst="rect">
                  <a:avLst/>
                </a:prstGeom>
              </p:spPr>
            </p:pic>
            <p:pic>
              <p:nvPicPr>
                <p:cNvPr id="143" name="圖片 142"/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98871" y="3355897"/>
                  <a:ext cx="142875" cy="123825"/>
                </a:xfrm>
                <a:prstGeom prst="rect">
                  <a:avLst/>
                </a:prstGeom>
              </p:spPr>
            </p:pic>
            <p:pic>
              <p:nvPicPr>
                <p:cNvPr id="144" name="圖片 143"/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972866" y="3355897"/>
                  <a:ext cx="142875" cy="123825"/>
                </a:xfrm>
                <a:prstGeom prst="rect">
                  <a:avLst/>
                </a:prstGeom>
              </p:spPr>
            </p:pic>
            <p:pic>
              <p:nvPicPr>
                <p:cNvPr id="145" name="圖片 144"/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146862" y="3355897"/>
                  <a:ext cx="142875" cy="123825"/>
                </a:xfrm>
                <a:prstGeom prst="rect">
                  <a:avLst/>
                </a:prstGeom>
              </p:spPr>
            </p:pic>
          </p:grpSp>
          <p:sp>
            <p:nvSpPr>
              <p:cNvPr id="140" name="文字方塊 139"/>
              <p:cNvSpPr txBox="1"/>
              <p:nvPr/>
            </p:nvSpPr>
            <p:spPr>
              <a:xfrm>
                <a:off x="8254102" y="3320505"/>
                <a:ext cx="28687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000" dirty="0">
                    <a:solidFill>
                      <a:schemeClr val="bg1">
                        <a:lumMod val="50000"/>
                      </a:schemeClr>
                    </a:solidFill>
                  </a:rPr>
                  <a:t>(0) </a:t>
                </a:r>
              </a:p>
            </p:txBody>
          </p:sp>
        </p:grpSp>
        <p:grpSp>
          <p:nvGrpSpPr>
            <p:cNvPr id="115" name="群組 114"/>
            <p:cNvGrpSpPr/>
            <p:nvPr/>
          </p:nvGrpSpPr>
          <p:grpSpPr>
            <a:xfrm>
              <a:off x="6129104" y="3060803"/>
              <a:ext cx="1282454" cy="302562"/>
              <a:chOff x="7450881" y="3501911"/>
              <a:chExt cx="1090091" cy="246221"/>
            </a:xfrm>
          </p:grpSpPr>
          <p:grpSp>
            <p:nvGrpSpPr>
              <p:cNvPr id="132" name="群組 131"/>
              <p:cNvGrpSpPr/>
              <p:nvPr/>
            </p:nvGrpSpPr>
            <p:grpSpPr>
              <a:xfrm>
                <a:off x="7450881" y="3532712"/>
                <a:ext cx="838856" cy="123825"/>
                <a:chOff x="7450881" y="3532712"/>
                <a:chExt cx="838856" cy="123825"/>
              </a:xfrm>
            </p:grpSpPr>
            <p:pic>
              <p:nvPicPr>
                <p:cNvPr id="134" name="圖片 133"/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50881" y="3532712"/>
                  <a:ext cx="142875" cy="123825"/>
                </a:xfrm>
                <a:prstGeom prst="rect">
                  <a:avLst/>
                </a:prstGeom>
              </p:spPr>
            </p:pic>
            <p:pic>
              <p:nvPicPr>
                <p:cNvPr id="135" name="圖片 134"/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98871" y="3532712"/>
                  <a:ext cx="142875" cy="123825"/>
                </a:xfrm>
                <a:prstGeom prst="rect">
                  <a:avLst/>
                </a:prstGeom>
              </p:spPr>
            </p:pic>
            <p:pic>
              <p:nvPicPr>
                <p:cNvPr id="136" name="圖片 135"/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972866" y="3532712"/>
                  <a:ext cx="142875" cy="123825"/>
                </a:xfrm>
                <a:prstGeom prst="rect">
                  <a:avLst/>
                </a:prstGeom>
              </p:spPr>
            </p:pic>
            <p:pic>
              <p:nvPicPr>
                <p:cNvPr id="137" name="圖片 136"/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146862" y="3532712"/>
                  <a:ext cx="142875" cy="123825"/>
                </a:xfrm>
                <a:prstGeom prst="rect">
                  <a:avLst/>
                </a:prstGeom>
              </p:spPr>
            </p:pic>
            <p:pic>
              <p:nvPicPr>
                <p:cNvPr id="138" name="圖片 137"/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624876" y="3532712"/>
                  <a:ext cx="142875" cy="123825"/>
                </a:xfrm>
                <a:prstGeom prst="rect">
                  <a:avLst/>
                </a:prstGeom>
              </p:spPr>
            </p:pic>
          </p:grpSp>
          <p:sp>
            <p:nvSpPr>
              <p:cNvPr id="133" name="文字方塊 132"/>
              <p:cNvSpPr txBox="1"/>
              <p:nvPr/>
            </p:nvSpPr>
            <p:spPr>
              <a:xfrm>
                <a:off x="8254102" y="3501911"/>
                <a:ext cx="28687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000" dirty="0">
                    <a:solidFill>
                      <a:schemeClr val="bg1">
                        <a:lumMod val="50000"/>
                      </a:schemeClr>
                    </a:solidFill>
                  </a:rPr>
                  <a:t>(0) </a:t>
                </a:r>
              </a:p>
            </p:txBody>
          </p:sp>
        </p:grpSp>
        <p:grpSp>
          <p:nvGrpSpPr>
            <p:cNvPr id="116" name="群組 115"/>
            <p:cNvGrpSpPr/>
            <p:nvPr/>
          </p:nvGrpSpPr>
          <p:grpSpPr>
            <a:xfrm>
              <a:off x="6129104" y="3248546"/>
              <a:ext cx="1282454" cy="246221"/>
              <a:chOff x="7450881" y="3691236"/>
              <a:chExt cx="1090091" cy="200372"/>
            </a:xfrm>
          </p:grpSpPr>
          <p:grpSp>
            <p:nvGrpSpPr>
              <p:cNvPr id="125" name="群組 124"/>
              <p:cNvGrpSpPr/>
              <p:nvPr/>
            </p:nvGrpSpPr>
            <p:grpSpPr>
              <a:xfrm>
                <a:off x="7450881" y="3709527"/>
                <a:ext cx="838856" cy="123825"/>
                <a:chOff x="7450881" y="3709527"/>
                <a:chExt cx="838856" cy="123825"/>
              </a:xfrm>
            </p:grpSpPr>
            <p:pic>
              <p:nvPicPr>
                <p:cNvPr id="127" name="圖片 126"/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50881" y="3709527"/>
                  <a:ext cx="142875" cy="123825"/>
                </a:xfrm>
                <a:prstGeom prst="rect">
                  <a:avLst/>
                </a:prstGeom>
              </p:spPr>
            </p:pic>
            <p:pic>
              <p:nvPicPr>
                <p:cNvPr id="128" name="圖片 127"/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624876" y="3709527"/>
                  <a:ext cx="142875" cy="123825"/>
                </a:xfrm>
                <a:prstGeom prst="rect">
                  <a:avLst/>
                </a:prstGeom>
              </p:spPr>
            </p:pic>
            <p:pic>
              <p:nvPicPr>
                <p:cNvPr id="129" name="圖片 128"/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98871" y="3709527"/>
                  <a:ext cx="142875" cy="123825"/>
                </a:xfrm>
                <a:prstGeom prst="rect">
                  <a:avLst/>
                </a:prstGeom>
              </p:spPr>
            </p:pic>
            <p:pic>
              <p:nvPicPr>
                <p:cNvPr id="130" name="圖片 129"/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972866" y="3709527"/>
                  <a:ext cx="142875" cy="123825"/>
                </a:xfrm>
                <a:prstGeom prst="rect">
                  <a:avLst/>
                </a:prstGeom>
              </p:spPr>
            </p:pic>
            <p:pic>
              <p:nvPicPr>
                <p:cNvPr id="131" name="圖片 130"/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146862" y="3709527"/>
                  <a:ext cx="142875" cy="123825"/>
                </a:xfrm>
                <a:prstGeom prst="rect">
                  <a:avLst/>
                </a:prstGeom>
              </p:spPr>
            </p:pic>
          </p:grpSp>
          <p:sp>
            <p:nvSpPr>
              <p:cNvPr id="126" name="文字方塊 125"/>
              <p:cNvSpPr txBox="1"/>
              <p:nvPr/>
            </p:nvSpPr>
            <p:spPr>
              <a:xfrm>
                <a:off x="8254102" y="3691236"/>
                <a:ext cx="286870" cy="2003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000" dirty="0">
                    <a:solidFill>
                      <a:schemeClr val="bg1">
                        <a:lumMod val="50000"/>
                      </a:schemeClr>
                    </a:solidFill>
                  </a:rPr>
                  <a:t>(0) </a:t>
                </a:r>
              </a:p>
            </p:txBody>
          </p:sp>
        </p:grpSp>
        <p:grpSp>
          <p:nvGrpSpPr>
            <p:cNvPr id="118" name="群組 117"/>
            <p:cNvGrpSpPr/>
            <p:nvPr/>
          </p:nvGrpSpPr>
          <p:grpSpPr>
            <a:xfrm>
              <a:off x="6129104" y="3443415"/>
              <a:ext cx="986885" cy="152159"/>
              <a:chOff x="7450881" y="3886343"/>
              <a:chExt cx="838856" cy="123825"/>
            </a:xfrm>
          </p:grpSpPr>
          <p:pic>
            <p:nvPicPr>
              <p:cNvPr id="120" name="圖片 119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24876" y="3886343"/>
                <a:ext cx="142875" cy="123825"/>
              </a:xfrm>
              <a:prstGeom prst="rect">
                <a:avLst/>
              </a:prstGeom>
            </p:spPr>
          </p:pic>
          <p:pic>
            <p:nvPicPr>
              <p:cNvPr id="121" name="圖片 120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98871" y="3886343"/>
                <a:ext cx="142875" cy="123825"/>
              </a:xfrm>
              <a:prstGeom prst="rect">
                <a:avLst/>
              </a:prstGeom>
            </p:spPr>
          </p:pic>
          <p:pic>
            <p:nvPicPr>
              <p:cNvPr id="122" name="圖片 121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72866" y="3886343"/>
                <a:ext cx="142875" cy="123825"/>
              </a:xfrm>
              <a:prstGeom prst="rect">
                <a:avLst/>
              </a:prstGeom>
            </p:spPr>
          </p:pic>
          <p:pic>
            <p:nvPicPr>
              <p:cNvPr id="123" name="圖片 122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46862" y="3886343"/>
                <a:ext cx="142875" cy="123825"/>
              </a:xfrm>
              <a:prstGeom prst="rect">
                <a:avLst/>
              </a:prstGeom>
            </p:spPr>
          </p:pic>
          <p:pic>
            <p:nvPicPr>
              <p:cNvPr id="124" name="圖片 123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50881" y="3886343"/>
                <a:ext cx="142875" cy="123825"/>
              </a:xfrm>
              <a:prstGeom prst="rect">
                <a:avLst/>
              </a:prstGeom>
            </p:spPr>
          </p:pic>
        </p:grpSp>
        <p:sp>
          <p:nvSpPr>
            <p:cNvPr id="119" name="文字方塊 118"/>
            <p:cNvSpPr txBox="1"/>
            <p:nvPr/>
          </p:nvSpPr>
          <p:spPr>
            <a:xfrm>
              <a:off x="7074066" y="3404632"/>
              <a:ext cx="476570" cy="3025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dirty="0">
                  <a:solidFill>
                    <a:schemeClr val="bg1">
                      <a:lumMod val="50000"/>
                    </a:schemeClr>
                  </a:solidFill>
                </a:rPr>
                <a:t>(</a:t>
              </a:r>
              <a:r>
                <a:rPr lang="en-US" altLang="zh-TW" sz="1000" dirty="0" smtClean="0">
                  <a:solidFill>
                    <a:schemeClr val="bg1">
                      <a:lumMod val="50000"/>
                    </a:schemeClr>
                  </a:solidFill>
                </a:rPr>
                <a:t>2) </a:t>
              </a:r>
              <a:endParaRPr lang="en-US" altLang="zh-TW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56" name="群組 155"/>
          <p:cNvGrpSpPr/>
          <p:nvPr/>
        </p:nvGrpSpPr>
        <p:grpSpPr>
          <a:xfrm>
            <a:off x="1179268" y="1240876"/>
            <a:ext cx="5087386" cy="369332"/>
            <a:chOff x="1350085" y="1348969"/>
            <a:chExt cx="5087386" cy="369332"/>
          </a:xfrm>
        </p:grpSpPr>
        <p:grpSp>
          <p:nvGrpSpPr>
            <p:cNvPr id="157" name="群組 156"/>
            <p:cNvGrpSpPr/>
            <p:nvPr/>
          </p:nvGrpSpPr>
          <p:grpSpPr>
            <a:xfrm>
              <a:off x="1350085" y="1433250"/>
              <a:ext cx="304680" cy="150800"/>
              <a:chOff x="3124202" y="3183952"/>
              <a:chExt cx="266414" cy="213098"/>
            </a:xfrm>
          </p:grpSpPr>
          <p:sp>
            <p:nvSpPr>
              <p:cNvPr id="159" name="矩形 158"/>
              <p:cNvSpPr/>
              <p:nvPr/>
            </p:nvSpPr>
            <p:spPr>
              <a:xfrm>
                <a:off x="3124202" y="3183952"/>
                <a:ext cx="45719" cy="213098"/>
              </a:xfrm>
              <a:prstGeom prst="rect">
                <a:avLst/>
              </a:prstGeom>
              <a:solidFill>
                <a:srgbClr val="43427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0" name="矩形 159"/>
              <p:cNvSpPr/>
              <p:nvPr/>
            </p:nvSpPr>
            <p:spPr>
              <a:xfrm>
                <a:off x="3197158" y="3183952"/>
                <a:ext cx="193458" cy="213098"/>
              </a:xfrm>
              <a:prstGeom prst="rect">
                <a:avLst/>
              </a:prstGeom>
              <a:solidFill>
                <a:srgbClr val="61447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58" name="文字方塊 157"/>
            <p:cNvSpPr txBox="1"/>
            <p:nvPr/>
          </p:nvSpPr>
          <p:spPr>
            <a:xfrm>
              <a:off x="1707821" y="1348969"/>
              <a:ext cx="47296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b="1" dirty="0" smtClean="0">
                  <a:solidFill>
                    <a:srgbClr val="43427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地形圖</a:t>
              </a:r>
              <a:endParaRPr lang="zh-TW" altLang="en-US" dirty="0">
                <a:solidFill>
                  <a:srgbClr val="434272"/>
                </a:solidFill>
              </a:endParaRPr>
            </a:p>
          </p:txBody>
        </p:sp>
      </p:grpSp>
      <p:pic>
        <p:nvPicPr>
          <p:cNvPr id="3" name="圖片 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6" y="1085222"/>
            <a:ext cx="1011208" cy="5782536"/>
          </a:xfrm>
          <a:prstGeom prst="rect">
            <a:avLst/>
          </a:prstGeom>
        </p:spPr>
      </p:pic>
      <p:sp>
        <p:nvSpPr>
          <p:cNvPr id="10" name="手繪多邊形 9"/>
          <p:cNvSpPr/>
          <p:nvPr/>
        </p:nvSpPr>
        <p:spPr>
          <a:xfrm>
            <a:off x="0" y="673240"/>
            <a:ext cx="1024932" cy="411982"/>
          </a:xfrm>
          <a:custGeom>
            <a:avLst/>
            <a:gdLst>
              <a:gd name="connsiteX0" fmla="*/ 0 w 1024932"/>
              <a:gd name="connsiteY0" fmla="*/ 411982 h 411982"/>
              <a:gd name="connsiteX1" fmla="*/ 1024932 w 1024932"/>
              <a:gd name="connsiteY1" fmla="*/ 411982 h 411982"/>
              <a:gd name="connsiteX2" fmla="*/ 803868 w 1024932"/>
              <a:gd name="connsiteY2" fmla="*/ 261257 h 411982"/>
              <a:gd name="connsiteX3" fmla="*/ 0 w 1024932"/>
              <a:gd name="connsiteY3" fmla="*/ 0 h 411982"/>
              <a:gd name="connsiteX4" fmla="*/ 0 w 1024932"/>
              <a:gd name="connsiteY4" fmla="*/ 411982 h 411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4932" h="411982">
                <a:moveTo>
                  <a:pt x="0" y="411982"/>
                </a:moveTo>
                <a:lnTo>
                  <a:pt x="1024932" y="411982"/>
                </a:lnTo>
                <a:lnTo>
                  <a:pt x="803868" y="261257"/>
                </a:lnTo>
                <a:lnTo>
                  <a:pt x="0" y="0"/>
                </a:lnTo>
                <a:lnTo>
                  <a:pt x="0" y="4119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手繪多邊形 17"/>
          <p:cNvSpPr/>
          <p:nvPr/>
        </p:nvSpPr>
        <p:spPr>
          <a:xfrm>
            <a:off x="-3992" y="650693"/>
            <a:ext cx="1014884" cy="442127"/>
          </a:xfrm>
          <a:custGeom>
            <a:avLst/>
            <a:gdLst>
              <a:gd name="connsiteX0" fmla="*/ 0 w 1024932"/>
              <a:gd name="connsiteY0" fmla="*/ 0 h 442127"/>
              <a:gd name="connsiteX1" fmla="*/ 803868 w 1024932"/>
              <a:gd name="connsiteY1" fmla="*/ 251208 h 442127"/>
              <a:gd name="connsiteX2" fmla="*/ 1024932 w 1024932"/>
              <a:gd name="connsiteY2" fmla="*/ 231112 h 442127"/>
              <a:gd name="connsiteX3" fmla="*/ 1024932 w 1024932"/>
              <a:gd name="connsiteY3" fmla="*/ 442127 h 442127"/>
              <a:gd name="connsiteX4" fmla="*/ 20096 w 1024932"/>
              <a:gd name="connsiteY4" fmla="*/ 442127 h 442127"/>
              <a:gd name="connsiteX5" fmla="*/ 0 w 1024932"/>
              <a:gd name="connsiteY5" fmla="*/ 0 h 442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24932" h="442127">
                <a:moveTo>
                  <a:pt x="0" y="0"/>
                </a:moveTo>
                <a:lnTo>
                  <a:pt x="803868" y="251208"/>
                </a:lnTo>
                <a:lnTo>
                  <a:pt x="1024932" y="231112"/>
                </a:lnTo>
                <a:lnTo>
                  <a:pt x="1024932" y="442127"/>
                </a:lnTo>
                <a:lnTo>
                  <a:pt x="20096" y="442127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pSp>
        <p:nvGrpSpPr>
          <p:cNvPr id="22" name="群組 21"/>
          <p:cNvGrpSpPr/>
          <p:nvPr/>
        </p:nvGrpSpPr>
        <p:grpSpPr>
          <a:xfrm>
            <a:off x="1169335" y="3881554"/>
            <a:ext cx="4352162" cy="226535"/>
            <a:chOff x="1169335" y="3958468"/>
            <a:chExt cx="4352162" cy="226535"/>
          </a:xfrm>
        </p:grpSpPr>
        <p:sp>
          <p:nvSpPr>
            <p:cNvPr id="20" name="圓角矩形 19"/>
            <p:cNvSpPr/>
            <p:nvPr/>
          </p:nvSpPr>
          <p:spPr>
            <a:xfrm>
              <a:off x="1169335" y="3958468"/>
              <a:ext cx="4352162" cy="22653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innerShdw blurRad="63500" dist="50800" dir="13500000">
                <a:prstClr val="black">
                  <a:alpha val="1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T Chinese Thin" panose="020B0200000000000000" pitchFamily="34" charset="-120"/>
                  <a:ea typeface="Noto Sans T Chinese Thin" panose="020B0200000000000000" pitchFamily="34" charset="-120"/>
                </a:rPr>
                <a:t>      搜尋</a:t>
              </a:r>
              <a:endParaRPr lang="zh-TW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T Chinese Thin" panose="020B0200000000000000" pitchFamily="34" charset="-120"/>
                <a:ea typeface="Noto Sans T Chinese Thin" panose="020B0200000000000000" pitchFamily="34" charset="-120"/>
              </a:endParaRPr>
            </a:p>
          </p:txBody>
        </p:sp>
        <p:pic>
          <p:nvPicPr>
            <p:cNvPr id="21" name="圖片 20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9365" y="4008395"/>
              <a:ext cx="133350" cy="133350"/>
            </a:xfrm>
            <a:prstGeom prst="rect">
              <a:avLst/>
            </a:prstGeom>
          </p:spPr>
        </p:pic>
      </p:grpSp>
      <p:graphicFrame>
        <p:nvGraphicFramePr>
          <p:cNvPr id="162" name="表格 1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452752"/>
              </p:ext>
            </p:extLst>
          </p:nvPr>
        </p:nvGraphicFramePr>
        <p:xfrm>
          <a:off x="1186426" y="4227187"/>
          <a:ext cx="7873890" cy="245562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582412"/>
                <a:gridCol w="1751888"/>
                <a:gridCol w="1452785"/>
                <a:gridCol w="717846"/>
                <a:gridCol w="666065"/>
                <a:gridCol w="555984"/>
                <a:gridCol w="1146910"/>
              </a:tblGrid>
              <a:tr h="529875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zh-TW" altLang="en-US" sz="1000" b="0" u="none" strike="noStrike" cap="none" spc="0" dirty="0" smtClean="0">
                          <a:ln w="0"/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Noto Sans S Chinese Bold" panose="020B0800000000000000" pitchFamily="34" charset="-128"/>
                          <a:ea typeface="Noto Sans S Chinese Bold" panose="020B0800000000000000" pitchFamily="34" charset="-128"/>
                        </a:rPr>
                        <a:t>資料名稱</a:t>
                      </a:r>
                      <a:endParaRPr lang="zh-TW" sz="1000" b="0" i="0" u="none" strike="noStrike" cap="none" spc="0" dirty="0">
                        <a:ln w="0"/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Noto Sans S Chinese Bold" panose="020B0800000000000000" pitchFamily="34" charset="-128"/>
                        <a:ea typeface="Noto Sans S Chinese Bold" panose="020B0800000000000000" pitchFamily="34" charset="-128"/>
                      </a:endParaRPr>
                    </a:p>
                  </a:txBody>
                  <a:tcPr marL="33170" marR="33170" marT="33170" marB="331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3">
                            <a:lumMod val="5000"/>
                            <a:lumOff val="95000"/>
                          </a:schemeClr>
                        </a:gs>
                        <a:gs pos="74000">
                          <a:schemeClr val="accent3">
                            <a:lumMod val="45000"/>
                            <a:lumOff val="55000"/>
                          </a:schemeClr>
                        </a:gs>
                        <a:gs pos="83000">
                          <a:schemeClr val="accent3">
                            <a:lumMod val="45000"/>
                            <a:lumOff val="55000"/>
                          </a:schemeClr>
                        </a:gs>
                        <a:gs pos="100000">
                          <a:schemeClr val="accent3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0000"/>
                        </a:lnSpc>
                      </a:pPr>
                      <a:r>
                        <a:rPr lang="zh-TW" altLang="en-US" sz="1000" b="0" u="none" strike="noStrike" kern="1200" cap="none" spc="0" dirty="0" smtClean="0">
                          <a:ln w="0"/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Noto Sans S Chinese Bold" panose="020B0800000000000000" pitchFamily="34" charset="-128"/>
                          <a:ea typeface="Noto Sans S Chinese Bold" panose="020B0800000000000000" pitchFamily="34" charset="-128"/>
                          <a:cs typeface="+mn-cs"/>
                        </a:rPr>
                        <a:t>圖資業管</a:t>
                      </a:r>
                      <a:r>
                        <a:rPr lang="en-US" altLang="zh-TW" sz="1000" b="0" u="none" strike="noStrike" kern="1200" cap="none" spc="0" dirty="0" smtClean="0">
                          <a:ln w="0"/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Noto Sans S Chinese Bold" panose="020B0800000000000000" pitchFamily="34" charset="-128"/>
                          <a:ea typeface="Noto Sans S Chinese Bold" panose="020B0800000000000000" pitchFamily="34" charset="-128"/>
                          <a:cs typeface="+mn-cs"/>
                        </a:rPr>
                        <a:t>/</a:t>
                      </a:r>
                      <a:r>
                        <a:rPr lang="zh-TW" altLang="en-US" sz="1000" b="0" u="none" strike="noStrike" kern="1200" cap="none" spc="0" dirty="0" smtClean="0">
                          <a:ln w="0"/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Noto Sans S Chinese Bold" panose="020B0800000000000000" pitchFamily="34" charset="-128"/>
                          <a:ea typeface="Noto Sans S Chinese Bold" panose="020B0800000000000000" pitchFamily="34" charset="-128"/>
                          <a:cs typeface="+mn-cs"/>
                        </a:rPr>
                        <a:t>執行</a:t>
                      </a:r>
                      <a:r>
                        <a:rPr lang="en-US" altLang="zh-TW" sz="1000" b="0" u="none" strike="noStrike" kern="1200" cap="none" spc="0" dirty="0" smtClean="0">
                          <a:ln w="0"/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Noto Sans S Chinese Bold" panose="020B0800000000000000" pitchFamily="34" charset="-128"/>
                          <a:ea typeface="Noto Sans S Chinese Bold" panose="020B0800000000000000" pitchFamily="34" charset="-128"/>
                          <a:cs typeface="+mn-cs"/>
                        </a:rPr>
                        <a:t>/</a:t>
                      </a:r>
                      <a:r>
                        <a:rPr lang="zh-TW" altLang="en-US" sz="1000" b="0" u="none" strike="noStrike" kern="1200" cap="none" spc="0" dirty="0" smtClean="0">
                          <a:ln w="0"/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Noto Sans S Chinese Bold" panose="020B0800000000000000" pitchFamily="34" charset="-128"/>
                          <a:ea typeface="Noto Sans S Chinese Bold" panose="020B0800000000000000" pitchFamily="34" charset="-128"/>
                          <a:cs typeface="+mn-cs"/>
                        </a:rPr>
                        <a:t>生產單位</a:t>
                      </a:r>
                      <a:endParaRPr lang="zh-TW" sz="1000" b="0" u="none" strike="noStrike" kern="1200" cap="none" spc="0" dirty="0">
                        <a:ln w="0"/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Noto Sans S Chinese Bold" panose="020B0800000000000000" pitchFamily="34" charset="-128"/>
                        <a:ea typeface="Noto Sans S Chinese Bold" panose="020B0800000000000000" pitchFamily="34" charset="-128"/>
                        <a:cs typeface="+mn-cs"/>
                      </a:endParaRPr>
                    </a:p>
                  </a:txBody>
                  <a:tcPr marL="33170" marR="33170" marT="33170" marB="331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3">
                            <a:lumMod val="5000"/>
                            <a:lumOff val="95000"/>
                          </a:schemeClr>
                        </a:gs>
                        <a:gs pos="74000">
                          <a:schemeClr val="accent3">
                            <a:lumMod val="45000"/>
                            <a:lumOff val="55000"/>
                          </a:schemeClr>
                        </a:gs>
                        <a:gs pos="83000">
                          <a:schemeClr val="accent3">
                            <a:lumMod val="45000"/>
                            <a:lumOff val="55000"/>
                          </a:schemeClr>
                        </a:gs>
                        <a:gs pos="100000">
                          <a:schemeClr val="accent3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0000"/>
                        </a:lnSpc>
                      </a:pPr>
                      <a:r>
                        <a:rPr lang="zh-TW" altLang="en-US" sz="1000" b="0" u="none" strike="noStrike" kern="1200" cap="none" spc="0" dirty="0" smtClean="0">
                          <a:ln w="0"/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Noto Sans S Chinese Bold" panose="020B0800000000000000" pitchFamily="34" charset="-128"/>
                          <a:ea typeface="Noto Sans S Chinese Bold" panose="020B0800000000000000" pitchFamily="34" charset="-128"/>
                          <a:cs typeface="+mn-cs"/>
                        </a:rPr>
                        <a:t>資料格式</a:t>
                      </a:r>
                      <a:endParaRPr lang="zh-TW" altLang="en-US" sz="1000" b="0" u="none" strike="noStrike" kern="1200" cap="none" spc="0" dirty="0">
                        <a:ln w="0"/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Noto Sans S Chinese Bold" panose="020B0800000000000000" pitchFamily="34" charset="-128"/>
                        <a:ea typeface="Noto Sans S Chinese Bold" panose="020B0800000000000000" pitchFamily="34" charset="-128"/>
                        <a:cs typeface="+mn-cs"/>
                      </a:endParaRPr>
                    </a:p>
                  </a:txBody>
                  <a:tcPr marL="33170" marR="33170" marT="33170" marB="331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3">
                            <a:lumMod val="5000"/>
                            <a:lumOff val="95000"/>
                          </a:schemeClr>
                        </a:gs>
                        <a:gs pos="74000">
                          <a:schemeClr val="accent3">
                            <a:lumMod val="45000"/>
                            <a:lumOff val="55000"/>
                          </a:schemeClr>
                        </a:gs>
                        <a:gs pos="83000">
                          <a:schemeClr val="accent3">
                            <a:lumMod val="45000"/>
                            <a:lumOff val="55000"/>
                          </a:schemeClr>
                        </a:gs>
                        <a:gs pos="100000">
                          <a:schemeClr val="accent3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0000"/>
                        </a:lnSpc>
                      </a:pPr>
                      <a:r>
                        <a:rPr lang="zh-TW" altLang="en-US" sz="1000" b="0" u="none" strike="noStrike" kern="1200" cap="none" spc="0" dirty="0" smtClean="0">
                          <a:ln w="0"/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Noto Sans S Chinese Bold" panose="020B0800000000000000" pitchFamily="34" charset="-128"/>
                          <a:ea typeface="Noto Sans S Chinese Bold" panose="020B0800000000000000" pitchFamily="34" charset="-128"/>
                          <a:cs typeface="+mn-cs"/>
                        </a:rPr>
                        <a:t>資料時間</a:t>
                      </a:r>
                      <a:endParaRPr lang="zh-TW" sz="1000" b="0" u="none" strike="noStrike" kern="1200" cap="none" spc="0" dirty="0">
                        <a:ln w="0"/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Noto Sans S Chinese Bold" panose="020B0800000000000000" pitchFamily="34" charset="-128"/>
                        <a:ea typeface="Noto Sans S Chinese Bold" panose="020B0800000000000000" pitchFamily="34" charset="-128"/>
                        <a:cs typeface="+mn-cs"/>
                      </a:endParaRPr>
                    </a:p>
                  </a:txBody>
                  <a:tcPr marL="33170" marR="33170" marT="33170" marB="331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3">
                            <a:lumMod val="5000"/>
                            <a:lumOff val="95000"/>
                          </a:schemeClr>
                        </a:gs>
                        <a:gs pos="74000">
                          <a:schemeClr val="accent3">
                            <a:lumMod val="45000"/>
                            <a:lumOff val="55000"/>
                          </a:schemeClr>
                        </a:gs>
                        <a:gs pos="83000">
                          <a:schemeClr val="accent3">
                            <a:lumMod val="45000"/>
                            <a:lumOff val="55000"/>
                          </a:schemeClr>
                        </a:gs>
                        <a:gs pos="100000">
                          <a:schemeClr val="accent3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0000"/>
                        </a:lnSpc>
                      </a:pPr>
                      <a:r>
                        <a:rPr lang="zh-TW" altLang="en-US" sz="1000" b="0" u="none" strike="noStrike" kern="1200" cap="none" spc="0" dirty="0" smtClean="0">
                          <a:ln w="0"/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Noto Sans S Chinese Bold" panose="020B0800000000000000" pitchFamily="34" charset="-128"/>
                          <a:ea typeface="Noto Sans S Chinese Bold" panose="020B0800000000000000" pitchFamily="34" charset="-128"/>
                          <a:cs typeface="+mn-cs"/>
                        </a:rPr>
                        <a:t>法效性</a:t>
                      </a:r>
                      <a:endParaRPr lang="zh-TW" sz="1000" b="0" u="none" strike="noStrike" kern="1200" cap="none" spc="0" dirty="0">
                        <a:ln w="0"/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Noto Sans S Chinese Bold" panose="020B0800000000000000" pitchFamily="34" charset="-128"/>
                        <a:ea typeface="Noto Sans S Chinese Bold" panose="020B0800000000000000" pitchFamily="34" charset="-128"/>
                        <a:cs typeface="+mn-cs"/>
                      </a:endParaRPr>
                    </a:p>
                  </a:txBody>
                  <a:tcPr marL="33170" marR="33170" marT="33170" marB="331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3">
                            <a:lumMod val="5000"/>
                            <a:lumOff val="95000"/>
                          </a:schemeClr>
                        </a:gs>
                        <a:gs pos="74000">
                          <a:schemeClr val="accent3">
                            <a:lumMod val="45000"/>
                            <a:lumOff val="55000"/>
                          </a:schemeClr>
                        </a:gs>
                        <a:gs pos="83000">
                          <a:schemeClr val="accent3">
                            <a:lumMod val="45000"/>
                            <a:lumOff val="55000"/>
                          </a:schemeClr>
                        </a:gs>
                        <a:gs pos="100000">
                          <a:schemeClr val="accent3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0000"/>
                        </a:lnSpc>
                      </a:pPr>
                      <a:r>
                        <a:rPr lang="zh-TW" altLang="en-US" sz="1000" b="0" u="none" strike="noStrike" kern="1200" cap="none" spc="0" dirty="0" smtClean="0">
                          <a:ln w="0"/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Noto Sans S Chinese Bold" panose="020B0800000000000000" pitchFamily="34" charset="-128"/>
                          <a:ea typeface="Noto Sans S Chinese Bold" panose="020B0800000000000000" pitchFamily="34" charset="-128"/>
                          <a:cs typeface="+mn-cs"/>
                        </a:rPr>
                        <a:t>資料開放情形</a:t>
                      </a:r>
                      <a:endParaRPr lang="zh-TW" sz="1000" b="0" u="none" strike="noStrike" kern="1200" cap="none" spc="0" dirty="0">
                        <a:ln w="0"/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Noto Sans S Chinese Bold" panose="020B0800000000000000" pitchFamily="34" charset="-128"/>
                        <a:ea typeface="Noto Sans S Chinese Bold" panose="020B0800000000000000" pitchFamily="34" charset="-128"/>
                        <a:cs typeface="+mn-cs"/>
                      </a:endParaRPr>
                    </a:p>
                  </a:txBody>
                  <a:tcPr marL="33170" marR="33170" marT="33170" marB="331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3">
                            <a:lumMod val="5000"/>
                            <a:lumOff val="95000"/>
                          </a:schemeClr>
                        </a:gs>
                        <a:gs pos="74000">
                          <a:schemeClr val="accent3">
                            <a:lumMod val="45000"/>
                            <a:lumOff val="55000"/>
                          </a:schemeClr>
                        </a:gs>
                        <a:gs pos="83000">
                          <a:schemeClr val="accent3">
                            <a:lumMod val="45000"/>
                            <a:lumOff val="55000"/>
                          </a:schemeClr>
                        </a:gs>
                        <a:gs pos="100000">
                          <a:schemeClr val="accent3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0000"/>
                        </a:lnSpc>
                      </a:pPr>
                      <a:r>
                        <a:rPr lang="zh-TW" altLang="en-US" sz="1000" b="0" u="none" strike="noStrike" kern="1200" cap="none" spc="0" dirty="0" smtClean="0">
                          <a:ln w="0"/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Noto Sans S Chinese Bold" panose="020B0800000000000000" pitchFamily="34" charset="-128"/>
                          <a:ea typeface="Noto Sans S Chinese Bold" panose="020B0800000000000000" pitchFamily="34" charset="-128"/>
                          <a:cs typeface="+mn-cs"/>
                        </a:rPr>
                        <a:t>開放資料成熟度</a:t>
                      </a:r>
                    </a:p>
                  </a:txBody>
                  <a:tcPr marL="33170" marR="33170" marT="33170" marB="331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3">
                            <a:lumMod val="5000"/>
                            <a:lumOff val="95000"/>
                          </a:schemeClr>
                        </a:gs>
                        <a:gs pos="74000">
                          <a:schemeClr val="accent3">
                            <a:lumMod val="45000"/>
                            <a:lumOff val="55000"/>
                          </a:schemeClr>
                        </a:gs>
                        <a:gs pos="83000">
                          <a:schemeClr val="accent3">
                            <a:lumMod val="45000"/>
                            <a:lumOff val="55000"/>
                          </a:schemeClr>
                        </a:gs>
                        <a:gs pos="100000">
                          <a:schemeClr val="accent3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</a:tr>
              <a:tr h="1031111">
                <a:tc>
                  <a:txBody>
                    <a:bodyPr/>
                    <a:lstStyle/>
                    <a:p>
                      <a:pPr marL="182563" indent="0" algn="l" defTabSz="914400" rtl="0" eaLnBrk="1" fontAlgn="ctr" latinLnBrk="0" hangingPunct="1">
                        <a:lnSpc>
                          <a:spcPct val="130000"/>
                        </a:lnSpc>
                      </a:pPr>
                      <a:r>
                        <a:rPr lang="zh-TW" altLang="en-US" sz="1000" u="none" strike="noStrike" kern="1200" dirty="0" smtClean="0">
                          <a:ln>
                            <a:solidFill>
                              <a:schemeClr val="tx2">
                                <a:lumMod val="75000"/>
                              </a:schemeClr>
                            </a:solidFill>
                          </a:ln>
                          <a:solidFill>
                            <a:srgbClr val="535196"/>
                          </a:solidFill>
                          <a:effectLst/>
                          <a:latin typeface="Noto Sans T Chinese Thin" panose="020B0200000000000000" pitchFamily="34" charset="-120"/>
                          <a:ea typeface="Noto Sans T Chinese Thin" panose="020B0200000000000000" pitchFamily="34" charset="-120"/>
                          <a:cs typeface="+mn-cs"/>
                        </a:rPr>
                        <a:t>二萬五千分之一地形圖</a:t>
                      </a:r>
                      <a:endParaRPr lang="zh-TW" sz="1000" u="none" strike="noStrike" kern="1200" dirty="0">
                        <a:ln>
                          <a:solidFill>
                            <a:schemeClr val="tx2">
                              <a:lumMod val="75000"/>
                            </a:schemeClr>
                          </a:solidFill>
                        </a:ln>
                        <a:solidFill>
                          <a:srgbClr val="535196"/>
                        </a:solidFill>
                        <a:effectLst/>
                        <a:latin typeface="Noto Sans T Chinese Thin" panose="020B0200000000000000" pitchFamily="34" charset="-120"/>
                        <a:ea typeface="Noto Sans T Chinese Thin" panose="020B0200000000000000" pitchFamily="34" charset="-120"/>
                        <a:cs typeface="+mn-cs"/>
                      </a:endParaRPr>
                    </a:p>
                  </a:txBody>
                  <a:tcPr marL="33170" marR="33170" marT="33170" marB="331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30000"/>
                        </a:lnSpc>
                      </a:pPr>
                      <a:r>
                        <a:rPr lang="zh-TW" altLang="en-US" sz="1000" b="0" i="0" u="none" strike="noStrike" dirty="0" smtClean="0">
                          <a:ln>
                            <a:solidFill>
                              <a:schemeClr val="tx2">
                                <a:lumMod val="75000"/>
                              </a:schemeClr>
                            </a:solidFill>
                          </a:ln>
                          <a:solidFill>
                            <a:srgbClr val="535196"/>
                          </a:solidFill>
                          <a:effectLst/>
                          <a:latin typeface="Noto Sans T Chinese Thin" panose="020B0200000000000000" pitchFamily="34" charset="-120"/>
                          <a:ea typeface="Noto Sans T Chinese Thin" panose="020B0200000000000000" pitchFamily="34" charset="-120"/>
                        </a:rPr>
                        <a:t>業管 </a:t>
                      </a:r>
                      <a:r>
                        <a:rPr lang="en-US" altLang="zh-TW" sz="1000" b="0" i="0" u="none" strike="noStrike" dirty="0" smtClean="0">
                          <a:ln>
                            <a:solidFill>
                              <a:schemeClr val="tx2">
                                <a:lumMod val="75000"/>
                              </a:schemeClr>
                            </a:solidFill>
                          </a:ln>
                          <a:solidFill>
                            <a:srgbClr val="535196"/>
                          </a:solidFill>
                          <a:effectLst/>
                          <a:latin typeface="Noto Sans T Chinese Thin" panose="020B0200000000000000" pitchFamily="34" charset="-120"/>
                          <a:ea typeface="Noto Sans T Chinese Thin" panose="020B0200000000000000" pitchFamily="34" charset="-120"/>
                        </a:rPr>
                        <a:t>: </a:t>
                      </a:r>
                      <a:r>
                        <a:rPr lang="zh-TW" altLang="en-US" sz="1000" b="0" i="0" u="none" strike="noStrike" dirty="0" smtClean="0">
                          <a:ln>
                            <a:solidFill>
                              <a:schemeClr val="tx2">
                                <a:lumMod val="75000"/>
                              </a:schemeClr>
                            </a:solidFill>
                          </a:ln>
                          <a:solidFill>
                            <a:srgbClr val="535196"/>
                          </a:solidFill>
                          <a:effectLst/>
                          <a:latin typeface="Noto Sans T Chinese Thin" panose="020B0200000000000000" pitchFamily="34" charset="-120"/>
                          <a:ea typeface="Noto Sans T Chinese Thin" panose="020B0200000000000000" pitchFamily="34" charset="-120"/>
                        </a:rPr>
                        <a:t>內政部地政司</a:t>
                      </a:r>
                    </a:p>
                    <a:p>
                      <a:pPr algn="l" fontAlgn="ctr">
                        <a:lnSpc>
                          <a:spcPct val="130000"/>
                        </a:lnSpc>
                      </a:pPr>
                      <a:r>
                        <a:rPr lang="zh-TW" altLang="en-US" sz="1000" b="0" i="0" u="none" strike="noStrike" dirty="0" smtClean="0">
                          <a:ln>
                            <a:solidFill>
                              <a:schemeClr val="tx2">
                                <a:lumMod val="75000"/>
                              </a:schemeClr>
                            </a:solidFill>
                          </a:ln>
                          <a:solidFill>
                            <a:srgbClr val="535196"/>
                          </a:solidFill>
                          <a:effectLst/>
                          <a:latin typeface="Noto Sans T Chinese Thin" panose="020B0200000000000000" pitchFamily="34" charset="-120"/>
                          <a:ea typeface="Noto Sans T Chinese Thin" panose="020B0200000000000000" pitchFamily="34" charset="-120"/>
                        </a:rPr>
                        <a:t>執行 </a:t>
                      </a:r>
                      <a:r>
                        <a:rPr lang="en-US" altLang="zh-TW" sz="1000" b="0" i="0" u="none" strike="noStrike" dirty="0" smtClean="0">
                          <a:ln>
                            <a:solidFill>
                              <a:schemeClr val="tx2">
                                <a:lumMod val="75000"/>
                              </a:schemeClr>
                            </a:solidFill>
                          </a:ln>
                          <a:solidFill>
                            <a:srgbClr val="535196"/>
                          </a:solidFill>
                          <a:effectLst/>
                          <a:latin typeface="Noto Sans T Chinese Thin" panose="020B0200000000000000" pitchFamily="34" charset="-120"/>
                          <a:ea typeface="Noto Sans T Chinese Thin" panose="020B0200000000000000" pitchFamily="34" charset="-120"/>
                        </a:rPr>
                        <a:t>: </a:t>
                      </a:r>
                      <a:r>
                        <a:rPr lang="zh-TW" altLang="en-US" sz="1000" b="0" i="0" u="none" strike="noStrike" dirty="0" smtClean="0">
                          <a:ln>
                            <a:solidFill>
                              <a:schemeClr val="tx2">
                                <a:lumMod val="75000"/>
                              </a:schemeClr>
                            </a:solidFill>
                          </a:ln>
                          <a:solidFill>
                            <a:srgbClr val="535196"/>
                          </a:solidFill>
                          <a:effectLst/>
                          <a:latin typeface="Noto Sans T Chinese Thin" panose="020B0200000000000000" pitchFamily="34" charset="-120"/>
                          <a:ea typeface="Noto Sans T Chinese Thin" panose="020B0200000000000000" pitchFamily="34" charset="-120"/>
                        </a:rPr>
                        <a:t>內政部國土測繪中心</a:t>
                      </a:r>
                      <a:endParaRPr lang="zh-TW" sz="1000" b="0" i="0" u="none" strike="noStrike" dirty="0">
                        <a:ln>
                          <a:solidFill>
                            <a:schemeClr val="tx2">
                              <a:lumMod val="75000"/>
                            </a:schemeClr>
                          </a:solidFill>
                        </a:ln>
                        <a:solidFill>
                          <a:srgbClr val="535196"/>
                        </a:solidFill>
                        <a:effectLst/>
                        <a:latin typeface="Noto Sans T Chinese Thin" panose="020B0200000000000000" pitchFamily="34" charset="-120"/>
                        <a:ea typeface="Noto Sans T Chinese Thin" panose="020B0200000000000000" pitchFamily="34" charset="-120"/>
                      </a:endParaRPr>
                    </a:p>
                  </a:txBody>
                  <a:tcPr marL="33170" marR="33170" marT="33170" marB="331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2563" indent="0" algn="l" fontAlgn="ctr">
                        <a:lnSpc>
                          <a:spcPct val="130000"/>
                        </a:lnSpc>
                      </a:pPr>
                      <a:r>
                        <a:rPr lang="zh-TW" altLang="en-US" sz="1000" b="0" i="0" u="none" strike="noStrike" dirty="0" smtClean="0">
                          <a:ln>
                            <a:solidFill>
                              <a:schemeClr val="tx2">
                                <a:lumMod val="75000"/>
                              </a:schemeClr>
                            </a:solidFill>
                          </a:ln>
                          <a:solidFill>
                            <a:srgbClr val="535196"/>
                          </a:solidFill>
                          <a:effectLst/>
                          <a:latin typeface="Noto Sans T Chinese Thin" panose="020B0200000000000000" pitchFamily="34" charset="-120"/>
                          <a:ea typeface="Noto Sans T Chinese Thin" panose="020B0200000000000000" pitchFamily="34" charset="-120"/>
                        </a:rPr>
                        <a:t>經建版地形圖</a:t>
                      </a:r>
                    </a:p>
                    <a:p>
                      <a:pPr marL="182563" indent="0" algn="l" fontAlgn="ctr">
                        <a:lnSpc>
                          <a:spcPct val="130000"/>
                        </a:lnSpc>
                      </a:pPr>
                      <a:r>
                        <a:rPr lang="zh-TW" altLang="en-US" sz="1000" b="0" i="0" u="none" strike="noStrike" dirty="0" smtClean="0">
                          <a:ln>
                            <a:solidFill>
                              <a:schemeClr val="tx2">
                                <a:lumMod val="75000"/>
                              </a:schemeClr>
                            </a:solidFill>
                          </a:ln>
                          <a:solidFill>
                            <a:srgbClr val="535196"/>
                          </a:solidFill>
                          <a:effectLst/>
                          <a:latin typeface="Noto Sans T Chinese Thin" panose="020B0200000000000000" pitchFamily="34" charset="-120"/>
                          <a:ea typeface="Noto Sans T Chinese Thin" panose="020B0200000000000000" pitchFamily="34" charset="-120"/>
                        </a:rPr>
                        <a:t>數值資料檔</a:t>
                      </a:r>
                    </a:p>
                    <a:p>
                      <a:pPr marL="182563" indent="0" algn="l" fontAlgn="ctr">
                        <a:lnSpc>
                          <a:spcPct val="130000"/>
                        </a:lnSpc>
                      </a:pPr>
                      <a:r>
                        <a:rPr lang="en-US" altLang="zh-TW" sz="1000" b="0" i="0" u="none" strike="noStrike" dirty="0" smtClean="0">
                          <a:ln>
                            <a:solidFill>
                              <a:schemeClr val="tx2">
                                <a:lumMod val="75000"/>
                              </a:schemeClr>
                            </a:solidFill>
                          </a:ln>
                          <a:solidFill>
                            <a:srgbClr val="535196"/>
                          </a:solidFill>
                          <a:effectLst/>
                          <a:latin typeface="Noto Sans T Chinese Thin" panose="020B0200000000000000" pitchFamily="34" charset="-120"/>
                          <a:ea typeface="Noto Sans T Chinese Thin" panose="020B0200000000000000" pitchFamily="34" charset="-120"/>
                        </a:rPr>
                        <a:t>CAD</a:t>
                      </a:r>
                      <a:r>
                        <a:rPr lang="zh-TW" altLang="en-US" sz="1000" b="0" i="0" u="none" strike="noStrike" dirty="0" smtClean="0">
                          <a:ln>
                            <a:solidFill>
                              <a:schemeClr val="tx2">
                                <a:lumMod val="75000"/>
                              </a:schemeClr>
                            </a:solidFill>
                          </a:ln>
                          <a:solidFill>
                            <a:srgbClr val="535196"/>
                          </a:solidFill>
                          <a:effectLst/>
                          <a:latin typeface="Noto Sans T Chinese Thin" panose="020B0200000000000000" pitchFamily="34" charset="-120"/>
                          <a:ea typeface="Noto Sans T Chinese Thin" panose="020B0200000000000000" pitchFamily="34" charset="-120"/>
                        </a:rPr>
                        <a:t>格式</a:t>
                      </a:r>
                    </a:p>
                    <a:p>
                      <a:pPr marL="182563" indent="0" algn="l" fontAlgn="ctr">
                        <a:lnSpc>
                          <a:spcPct val="130000"/>
                        </a:lnSpc>
                      </a:pPr>
                      <a:r>
                        <a:rPr lang="en-US" altLang="zh-TW" sz="1000" b="0" i="0" u="none" strike="noStrike" dirty="0" smtClean="0">
                          <a:ln>
                            <a:solidFill>
                              <a:schemeClr val="tx2">
                                <a:lumMod val="75000"/>
                              </a:schemeClr>
                            </a:solidFill>
                          </a:ln>
                          <a:solidFill>
                            <a:srgbClr val="535196"/>
                          </a:solidFill>
                          <a:effectLst/>
                          <a:latin typeface="Noto Sans T Chinese Thin" panose="020B0200000000000000" pitchFamily="34" charset="-120"/>
                          <a:ea typeface="Noto Sans T Chinese Thin" panose="020B0200000000000000" pitchFamily="34" charset="-120"/>
                        </a:rPr>
                        <a:t>(DWG)</a:t>
                      </a:r>
                    </a:p>
                  </a:txBody>
                  <a:tcPr marL="33170" marR="33170" marT="33170" marB="331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2563" indent="0" algn="l" defTabSz="914400" rtl="0" eaLnBrk="1" fontAlgn="ctr" latinLnBrk="0" hangingPunct="1">
                        <a:lnSpc>
                          <a:spcPct val="130000"/>
                        </a:lnSpc>
                      </a:pPr>
                      <a:r>
                        <a:rPr lang="en-US" altLang="zh-TW" sz="1000" u="none" strike="noStrike" kern="1200" dirty="0" smtClean="0">
                          <a:ln>
                            <a:solidFill>
                              <a:schemeClr val="tx2">
                                <a:lumMod val="75000"/>
                              </a:schemeClr>
                            </a:solidFill>
                          </a:ln>
                          <a:solidFill>
                            <a:srgbClr val="535196"/>
                          </a:solidFill>
                          <a:effectLst/>
                          <a:latin typeface="Noto Sans T Chinese Thin" panose="020B0200000000000000" pitchFamily="34" charset="-120"/>
                          <a:ea typeface="Noto Sans T Chinese Thin" panose="020B0200000000000000" pitchFamily="34" charset="-120"/>
                          <a:cs typeface="+mn-cs"/>
                        </a:rPr>
                        <a:t>2001/12</a:t>
                      </a:r>
                      <a:endParaRPr lang="zh-TW" sz="1000" u="none" strike="noStrike" kern="1200" dirty="0">
                        <a:ln>
                          <a:solidFill>
                            <a:schemeClr val="tx2">
                              <a:lumMod val="75000"/>
                            </a:schemeClr>
                          </a:solidFill>
                        </a:ln>
                        <a:solidFill>
                          <a:srgbClr val="535196"/>
                        </a:solidFill>
                        <a:effectLst/>
                        <a:latin typeface="Noto Sans T Chinese Thin" panose="020B0200000000000000" pitchFamily="34" charset="-120"/>
                        <a:ea typeface="Noto Sans T Chinese Thin" panose="020B0200000000000000" pitchFamily="34" charset="-120"/>
                        <a:cs typeface="+mn-cs"/>
                      </a:endParaRPr>
                    </a:p>
                  </a:txBody>
                  <a:tcPr marL="33170" marR="33170" marT="33170" marB="331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30000"/>
                        </a:lnSpc>
                      </a:pPr>
                      <a:r>
                        <a:rPr lang="en-US" altLang="zh-TW" sz="1000" b="0" i="0" u="none" strike="noStrike" dirty="0" smtClean="0">
                          <a:ln>
                            <a:solidFill>
                              <a:schemeClr val="tx2">
                                <a:lumMod val="75000"/>
                              </a:schemeClr>
                            </a:solidFill>
                          </a:ln>
                          <a:solidFill>
                            <a:srgbClr val="535196"/>
                          </a:solidFill>
                          <a:effectLst/>
                          <a:latin typeface="Noto Sans T Chinese Thin" panose="020B0200000000000000" pitchFamily="34" charset="-120"/>
                          <a:ea typeface="Noto Sans T Chinese Thin" panose="020B0200000000000000" pitchFamily="34" charset="-120"/>
                        </a:rPr>
                        <a:t>-</a:t>
                      </a:r>
                      <a:endParaRPr lang="zh-TW" sz="1000" b="0" i="0" u="none" strike="noStrike" dirty="0">
                        <a:ln>
                          <a:solidFill>
                            <a:schemeClr val="tx2">
                              <a:lumMod val="75000"/>
                            </a:schemeClr>
                          </a:solidFill>
                        </a:ln>
                        <a:solidFill>
                          <a:srgbClr val="535196"/>
                        </a:solidFill>
                        <a:effectLst/>
                        <a:latin typeface="Noto Sans T Chinese Thin" panose="020B0200000000000000" pitchFamily="34" charset="-120"/>
                        <a:ea typeface="Noto Sans T Chinese Thin" panose="020B0200000000000000" pitchFamily="34" charset="-120"/>
                      </a:endParaRPr>
                    </a:p>
                  </a:txBody>
                  <a:tcPr marL="33170" marR="33170" marT="33170" marB="331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30000"/>
                        </a:lnSpc>
                      </a:pPr>
                      <a:r>
                        <a:rPr lang="en-US" altLang="zh-TW" sz="1000" b="0" i="0" u="none" strike="noStrike" dirty="0" smtClean="0">
                          <a:ln>
                            <a:solidFill>
                              <a:schemeClr val="tx2">
                                <a:lumMod val="75000"/>
                              </a:schemeClr>
                            </a:solidFill>
                          </a:ln>
                          <a:solidFill>
                            <a:srgbClr val="535196"/>
                          </a:solidFill>
                          <a:effectLst/>
                          <a:latin typeface="Noto Sans T Chinese Thin" panose="020B0200000000000000" pitchFamily="34" charset="-120"/>
                          <a:ea typeface="Noto Sans T Chinese Thin" panose="020B0200000000000000" pitchFamily="34" charset="-120"/>
                        </a:rPr>
                        <a:t>0</a:t>
                      </a:r>
                      <a:endParaRPr lang="zh-TW" sz="1000" b="0" i="0" u="none" strike="noStrike" dirty="0">
                        <a:ln>
                          <a:solidFill>
                            <a:schemeClr val="tx2">
                              <a:lumMod val="75000"/>
                            </a:schemeClr>
                          </a:solidFill>
                        </a:ln>
                        <a:solidFill>
                          <a:srgbClr val="535196"/>
                        </a:solidFill>
                        <a:effectLst/>
                        <a:latin typeface="Noto Sans T Chinese Thin" panose="020B0200000000000000" pitchFamily="34" charset="-120"/>
                        <a:ea typeface="Noto Sans T Chinese Thin" panose="020B0200000000000000" pitchFamily="34" charset="-120"/>
                      </a:endParaRPr>
                    </a:p>
                  </a:txBody>
                  <a:tcPr marL="33170" marR="33170" marT="33170" marB="331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30000"/>
                        </a:lnSpc>
                      </a:pPr>
                      <a:r>
                        <a:rPr lang="zh-TW" altLang="en-US" sz="1000" b="0" i="0" u="none" strike="noStrike" dirty="0" smtClean="0">
                          <a:ln>
                            <a:solidFill>
                              <a:schemeClr val="tx2">
                                <a:lumMod val="75000"/>
                              </a:schemeClr>
                            </a:solidFill>
                          </a:ln>
                          <a:solidFill>
                            <a:srgbClr val="535196"/>
                          </a:solidFill>
                          <a:effectLst/>
                          <a:latin typeface="Noto Sans T Chinese Thin" panose="020B0200000000000000" pitchFamily="34" charset="-120"/>
                          <a:ea typeface="Noto Sans T Chinese Thin" panose="020B0200000000000000" pitchFamily="34" charset="-120"/>
                        </a:rPr>
                        <a:t>可重複的</a:t>
                      </a:r>
                      <a:endParaRPr lang="zh-TW" sz="1000" b="0" i="0" u="none" strike="noStrike" dirty="0">
                        <a:ln>
                          <a:solidFill>
                            <a:schemeClr val="tx2">
                              <a:lumMod val="75000"/>
                            </a:schemeClr>
                          </a:solidFill>
                        </a:ln>
                        <a:solidFill>
                          <a:srgbClr val="535196"/>
                        </a:solidFill>
                        <a:effectLst/>
                        <a:latin typeface="Noto Sans T Chinese Thin" panose="020B0200000000000000" pitchFamily="34" charset="-120"/>
                        <a:ea typeface="Noto Sans T Chinese Thin" panose="020B0200000000000000" pitchFamily="34" charset="-120"/>
                      </a:endParaRPr>
                    </a:p>
                  </a:txBody>
                  <a:tcPr marL="33170" marR="33170" marT="33170" marB="331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894636">
                <a:tc>
                  <a:txBody>
                    <a:bodyPr/>
                    <a:lstStyle/>
                    <a:p>
                      <a:pPr marL="182563" indent="0" algn="l" defTabSz="914400" rtl="0" eaLnBrk="1" fontAlgn="ctr" latinLnBrk="0" hangingPunct="1">
                        <a:lnSpc>
                          <a:spcPct val="130000"/>
                        </a:lnSpc>
                      </a:pPr>
                      <a:r>
                        <a:rPr lang="zh-TW" altLang="en-US" sz="1000" u="none" strike="noStrike" kern="1200" dirty="0" smtClean="0">
                          <a:ln>
                            <a:solidFill>
                              <a:schemeClr val="tx2">
                                <a:lumMod val="75000"/>
                              </a:schemeClr>
                            </a:solidFill>
                          </a:ln>
                          <a:solidFill>
                            <a:srgbClr val="535196"/>
                          </a:solidFill>
                          <a:effectLst/>
                          <a:latin typeface="Noto Sans T Chinese Thin" panose="020B0200000000000000" pitchFamily="34" charset="-120"/>
                          <a:ea typeface="Noto Sans T Chinese Thin" panose="020B0200000000000000" pitchFamily="34" charset="-120"/>
                          <a:cs typeface="+mn-cs"/>
                        </a:rPr>
                        <a:t>五萬分之一地形圖</a:t>
                      </a:r>
                      <a:endParaRPr lang="zh-TW" sz="1000" u="none" strike="noStrike" kern="1200" dirty="0">
                        <a:ln>
                          <a:solidFill>
                            <a:schemeClr val="tx2">
                              <a:lumMod val="75000"/>
                            </a:schemeClr>
                          </a:solidFill>
                        </a:ln>
                        <a:solidFill>
                          <a:srgbClr val="535196"/>
                        </a:solidFill>
                        <a:effectLst/>
                        <a:latin typeface="Noto Sans T Chinese Thin" panose="020B0200000000000000" pitchFamily="34" charset="-120"/>
                        <a:ea typeface="Noto Sans T Chinese Thin" panose="020B0200000000000000" pitchFamily="34" charset="-120"/>
                        <a:cs typeface="+mn-cs"/>
                      </a:endParaRPr>
                    </a:p>
                  </a:txBody>
                  <a:tcPr marL="33170" marR="33170" marT="33170" marB="331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>
                        <a:lnSpc>
                          <a:spcPct val="130000"/>
                        </a:lnSpc>
                      </a:pPr>
                      <a:r>
                        <a:rPr lang="zh-TW" altLang="en-US" sz="1000" u="none" strike="noStrike" kern="1200" dirty="0" smtClean="0">
                          <a:ln>
                            <a:solidFill>
                              <a:schemeClr val="tx2">
                                <a:lumMod val="75000"/>
                              </a:schemeClr>
                            </a:solidFill>
                          </a:ln>
                          <a:solidFill>
                            <a:srgbClr val="535196"/>
                          </a:solidFill>
                          <a:effectLst/>
                          <a:latin typeface="Noto Sans T Chinese Thin" panose="020B0200000000000000" pitchFamily="34" charset="-120"/>
                          <a:ea typeface="Noto Sans T Chinese Thin" panose="020B0200000000000000" pitchFamily="34" charset="-120"/>
                          <a:cs typeface="+mn-cs"/>
                        </a:rPr>
                        <a:t>業管</a:t>
                      </a:r>
                      <a:r>
                        <a:rPr lang="en-US" altLang="zh-TW" sz="1000" u="none" strike="noStrike" kern="1200" dirty="0" smtClean="0">
                          <a:ln>
                            <a:solidFill>
                              <a:schemeClr val="tx2">
                                <a:lumMod val="75000"/>
                              </a:schemeClr>
                            </a:solidFill>
                          </a:ln>
                          <a:solidFill>
                            <a:srgbClr val="535196"/>
                          </a:solidFill>
                          <a:effectLst/>
                          <a:latin typeface="Noto Sans T Chinese Thin" panose="020B0200000000000000" pitchFamily="34" charset="-120"/>
                          <a:ea typeface="Noto Sans T Chinese Thin" panose="020B0200000000000000" pitchFamily="34" charset="-120"/>
                          <a:cs typeface="+mn-cs"/>
                        </a:rPr>
                        <a:t>:</a:t>
                      </a:r>
                      <a:r>
                        <a:rPr lang="zh-TW" altLang="en-US" sz="1000" u="none" strike="noStrike" kern="1200" dirty="0" smtClean="0">
                          <a:ln>
                            <a:solidFill>
                              <a:schemeClr val="tx2">
                                <a:lumMod val="75000"/>
                              </a:schemeClr>
                            </a:solidFill>
                          </a:ln>
                          <a:solidFill>
                            <a:srgbClr val="535196"/>
                          </a:solidFill>
                          <a:effectLst/>
                          <a:latin typeface="Noto Sans T Chinese Thin" panose="020B0200000000000000" pitchFamily="34" charset="-120"/>
                          <a:ea typeface="Noto Sans T Chinese Thin" panose="020B0200000000000000" pitchFamily="34" charset="-120"/>
                          <a:cs typeface="+mn-cs"/>
                        </a:rPr>
                        <a:t>內政部地政司</a:t>
                      </a:r>
                    </a:p>
                    <a:p>
                      <a:pPr marL="0" algn="l" defTabSz="914400" rtl="0" eaLnBrk="1" fontAlgn="ctr" latinLnBrk="0" hangingPunct="1">
                        <a:lnSpc>
                          <a:spcPct val="130000"/>
                        </a:lnSpc>
                      </a:pPr>
                      <a:r>
                        <a:rPr lang="zh-TW" altLang="en-US" sz="1000" u="none" strike="noStrike" kern="1200" dirty="0" smtClean="0">
                          <a:ln>
                            <a:solidFill>
                              <a:schemeClr val="tx2">
                                <a:lumMod val="75000"/>
                              </a:schemeClr>
                            </a:solidFill>
                          </a:ln>
                          <a:solidFill>
                            <a:srgbClr val="535196"/>
                          </a:solidFill>
                          <a:effectLst/>
                          <a:latin typeface="Noto Sans T Chinese Thin" panose="020B0200000000000000" pitchFamily="34" charset="-120"/>
                          <a:ea typeface="Noto Sans T Chinese Thin" panose="020B0200000000000000" pitchFamily="34" charset="-120"/>
                          <a:cs typeface="+mn-cs"/>
                        </a:rPr>
                        <a:t>執行</a:t>
                      </a:r>
                      <a:r>
                        <a:rPr lang="en-US" altLang="zh-TW" sz="1000" u="none" strike="noStrike" kern="1200" dirty="0" smtClean="0">
                          <a:ln>
                            <a:solidFill>
                              <a:schemeClr val="tx2">
                                <a:lumMod val="75000"/>
                              </a:schemeClr>
                            </a:solidFill>
                          </a:ln>
                          <a:solidFill>
                            <a:srgbClr val="535196"/>
                          </a:solidFill>
                          <a:effectLst/>
                          <a:latin typeface="Noto Sans T Chinese Thin" panose="020B0200000000000000" pitchFamily="34" charset="-120"/>
                          <a:ea typeface="Noto Sans T Chinese Thin" panose="020B0200000000000000" pitchFamily="34" charset="-120"/>
                          <a:cs typeface="+mn-cs"/>
                        </a:rPr>
                        <a:t>:</a:t>
                      </a:r>
                      <a:r>
                        <a:rPr lang="zh-TW" altLang="en-US" sz="1000" u="none" strike="noStrike" kern="1200" dirty="0" smtClean="0">
                          <a:ln>
                            <a:solidFill>
                              <a:schemeClr val="tx2">
                                <a:lumMod val="75000"/>
                              </a:schemeClr>
                            </a:solidFill>
                          </a:ln>
                          <a:solidFill>
                            <a:srgbClr val="535196"/>
                          </a:solidFill>
                          <a:effectLst/>
                          <a:latin typeface="Noto Sans T Chinese Thin" panose="020B0200000000000000" pitchFamily="34" charset="-120"/>
                          <a:ea typeface="Noto Sans T Chinese Thin" panose="020B0200000000000000" pitchFamily="34" charset="-120"/>
                          <a:cs typeface="+mn-cs"/>
                        </a:rPr>
                        <a:t>內政部國土測繪中心</a:t>
                      </a:r>
                    </a:p>
                  </a:txBody>
                  <a:tcPr marL="33170" marR="33170" marT="33170" marB="331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2563" indent="0" algn="l" defTabSz="914400" rtl="0" eaLnBrk="1" fontAlgn="ctr" latinLnBrk="0" hangingPunct="1">
                        <a:lnSpc>
                          <a:spcPct val="130000"/>
                        </a:lnSpc>
                      </a:pPr>
                      <a:r>
                        <a:rPr lang="zh-TW" altLang="en-US" sz="1000" u="none" strike="noStrike" kern="1200" dirty="0" smtClean="0">
                          <a:ln>
                            <a:solidFill>
                              <a:schemeClr val="tx2">
                                <a:lumMod val="75000"/>
                              </a:schemeClr>
                            </a:solidFill>
                          </a:ln>
                          <a:solidFill>
                            <a:srgbClr val="535196"/>
                          </a:solidFill>
                          <a:effectLst/>
                          <a:latin typeface="Noto Sans T Chinese Thin" panose="020B0200000000000000" pitchFamily="34" charset="-120"/>
                          <a:ea typeface="Noto Sans T Chinese Thin" panose="020B0200000000000000" pitchFamily="34" charset="-120"/>
                          <a:cs typeface="+mn-cs"/>
                        </a:rPr>
                        <a:t>經建版地形圖</a:t>
                      </a:r>
                    </a:p>
                    <a:p>
                      <a:pPr marL="182563" indent="0" algn="l" defTabSz="914400" rtl="0" eaLnBrk="1" fontAlgn="ctr" latinLnBrk="0" hangingPunct="1">
                        <a:lnSpc>
                          <a:spcPct val="130000"/>
                        </a:lnSpc>
                      </a:pPr>
                      <a:r>
                        <a:rPr lang="zh-TW" altLang="en-US" sz="1000" u="none" strike="noStrike" kern="1200" dirty="0" smtClean="0">
                          <a:ln>
                            <a:solidFill>
                              <a:schemeClr val="tx2">
                                <a:lumMod val="75000"/>
                              </a:schemeClr>
                            </a:solidFill>
                          </a:ln>
                          <a:solidFill>
                            <a:srgbClr val="535196"/>
                          </a:solidFill>
                          <a:effectLst/>
                          <a:latin typeface="Noto Sans T Chinese Thin" panose="020B0200000000000000" pitchFamily="34" charset="-120"/>
                          <a:ea typeface="Noto Sans T Chinese Thin" panose="020B0200000000000000" pitchFamily="34" charset="-120"/>
                          <a:cs typeface="+mn-cs"/>
                        </a:rPr>
                        <a:t>數值資料檔</a:t>
                      </a:r>
                    </a:p>
                    <a:p>
                      <a:pPr marL="182563" indent="0" algn="l" defTabSz="914400" rtl="0" eaLnBrk="1" fontAlgn="ctr" latinLnBrk="0" hangingPunct="1">
                        <a:lnSpc>
                          <a:spcPct val="130000"/>
                        </a:lnSpc>
                      </a:pPr>
                      <a:r>
                        <a:rPr lang="en-US" altLang="zh-TW" sz="1000" u="none" strike="noStrike" kern="1200" dirty="0" smtClean="0">
                          <a:ln>
                            <a:solidFill>
                              <a:schemeClr val="tx2">
                                <a:lumMod val="75000"/>
                              </a:schemeClr>
                            </a:solidFill>
                          </a:ln>
                          <a:solidFill>
                            <a:srgbClr val="535196"/>
                          </a:solidFill>
                          <a:effectLst/>
                          <a:latin typeface="Noto Sans T Chinese Thin" panose="020B0200000000000000" pitchFamily="34" charset="-120"/>
                          <a:ea typeface="Noto Sans T Chinese Thin" panose="020B0200000000000000" pitchFamily="34" charset="-120"/>
                          <a:cs typeface="+mn-cs"/>
                        </a:rPr>
                        <a:t>CAD</a:t>
                      </a:r>
                      <a:r>
                        <a:rPr lang="zh-TW" altLang="en-US" sz="1000" u="none" strike="noStrike" kern="1200" dirty="0" smtClean="0">
                          <a:ln>
                            <a:solidFill>
                              <a:schemeClr val="tx2">
                                <a:lumMod val="75000"/>
                              </a:schemeClr>
                            </a:solidFill>
                          </a:ln>
                          <a:solidFill>
                            <a:srgbClr val="535196"/>
                          </a:solidFill>
                          <a:effectLst/>
                          <a:latin typeface="Noto Sans T Chinese Thin" panose="020B0200000000000000" pitchFamily="34" charset="-120"/>
                          <a:ea typeface="Noto Sans T Chinese Thin" panose="020B0200000000000000" pitchFamily="34" charset="-120"/>
                          <a:cs typeface="+mn-cs"/>
                        </a:rPr>
                        <a:t>格式</a:t>
                      </a:r>
                    </a:p>
                    <a:p>
                      <a:pPr marL="182563" indent="0" algn="l" defTabSz="914400" rtl="0" eaLnBrk="1" fontAlgn="ctr" latinLnBrk="0" hangingPunct="1">
                        <a:lnSpc>
                          <a:spcPct val="130000"/>
                        </a:lnSpc>
                      </a:pPr>
                      <a:r>
                        <a:rPr lang="en-US" altLang="zh-TW" sz="1000" u="none" strike="noStrike" kern="1200" dirty="0" smtClean="0">
                          <a:ln>
                            <a:solidFill>
                              <a:schemeClr val="tx2">
                                <a:lumMod val="75000"/>
                              </a:schemeClr>
                            </a:solidFill>
                          </a:ln>
                          <a:solidFill>
                            <a:srgbClr val="535196"/>
                          </a:solidFill>
                          <a:effectLst/>
                          <a:latin typeface="Noto Sans T Chinese Thin" panose="020B0200000000000000" pitchFamily="34" charset="-120"/>
                          <a:ea typeface="Noto Sans T Chinese Thin" panose="020B0200000000000000" pitchFamily="34" charset="-120"/>
                          <a:cs typeface="+mn-cs"/>
                        </a:rPr>
                        <a:t>(DWG)</a:t>
                      </a:r>
                    </a:p>
                  </a:txBody>
                  <a:tcPr marL="33170" marR="33170" marT="33170" marB="331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2563" indent="0" algn="l" defTabSz="914400" rtl="0" eaLnBrk="1" fontAlgn="ctr" latinLnBrk="0" hangingPunct="1">
                        <a:lnSpc>
                          <a:spcPct val="130000"/>
                        </a:lnSpc>
                      </a:pPr>
                      <a:r>
                        <a:rPr lang="en-US" altLang="zh-TW" sz="1000" u="none" strike="noStrike" kern="1200" dirty="0" smtClean="0">
                          <a:ln>
                            <a:solidFill>
                              <a:schemeClr val="tx2">
                                <a:lumMod val="75000"/>
                              </a:schemeClr>
                            </a:solidFill>
                          </a:ln>
                          <a:solidFill>
                            <a:srgbClr val="535196"/>
                          </a:solidFill>
                          <a:effectLst/>
                          <a:latin typeface="Noto Sans T Chinese Thin" panose="020B0200000000000000" pitchFamily="34" charset="-120"/>
                          <a:ea typeface="Noto Sans T Chinese Thin" panose="020B0200000000000000" pitchFamily="34" charset="-120"/>
                          <a:cs typeface="+mn-cs"/>
                        </a:rPr>
                        <a:t>2000/5</a:t>
                      </a:r>
                    </a:p>
                  </a:txBody>
                  <a:tcPr marL="33170" marR="33170" marT="33170" marB="331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30000"/>
                        </a:lnSpc>
                      </a:pPr>
                      <a:r>
                        <a:rPr lang="en-US" altLang="zh-TW" sz="1000" u="none" strike="noStrike" kern="1200" dirty="0" smtClean="0">
                          <a:ln>
                            <a:solidFill>
                              <a:schemeClr val="tx2">
                                <a:lumMod val="75000"/>
                              </a:schemeClr>
                            </a:solidFill>
                          </a:ln>
                          <a:solidFill>
                            <a:srgbClr val="535196"/>
                          </a:solidFill>
                          <a:effectLst/>
                          <a:latin typeface="Noto Sans T Chinese Thin" panose="020B0200000000000000" pitchFamily="34" charset="-120"/>
                          <a:ea typeface="Noto Sans T Chinese Thin" panose="020B0200000000000000" pitchFamily="34" charset="-120"/>
                          <a:cs typeface="+mn-cs"/>
                        </a:rPr>
                        <a:t>-</a:t>
                      </a:r>
                      <a:endParaRPr lang="zh-TW" sz="1000" u="none" strike="noStrike" kern="1200" dirty="0">
                        <a:ln>
                          <a:solidFill>
                            <a:schemeClr val="tx2">
                              <a:lumMod val="75000"/>
                            </a:schemeClr>
                          </a:solidFill>
                        </a:ln>
                        <a:solidFill>
                          <a:srgbClr val="535196"/>
                        </a:solidFill>
                        <a:effectLst/>
                        <a:latin typeface="Noto Sans T Chinese Thin" panose="020B0200000000000000" pitchFamily="34" charset="-120"/>
                        <a:ea typeface="Noto Sans T Chinese Thin" panose="020B0200000000000000" pitchFamily="34" charset="-120"/>
                        <a:cs typeface="+mn-cs"/>
                      </a:endParaRPr>
                    </a:p>
                  </a:txBody>
                  <a:tcPr marL="33170" marR="33170" marT="33170" marB="331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30000"/>
                        </a:lnSpc>
                      </a:pPr>
                      <a:r>
                        <a:rPr lang="en-US" altLang="zh-TW" sz="1000" u="none" strike="noStrike" kern="1200" dirty="0" smtClean="0">
                          <a:ln>
                            <a:solidFill>
                              <a:schemeClr val="tx2">
                                <a:lumMod val="75000"/>
                              </a:schemeClr>
                            </a:solidFill>
                          </a:ln>
                          <a:solidFill>
                            <a:srgbClr val="535196"/>
                          </a:solidFill>
                          <a:effectLst/>
                          <a:latin typeface="Noto Sans T Chinese Thin" panose="020B0200000000000000" pitchFamily="34" charset="-120"/>
                          <a:ea typeface="Noto Sans T Chinese Thin" panose="020B0200000000000000" pitchFamily="34" charset="-120"/>
                          <a:cs typeface="+mn-cs"/>
                        </a:rPr>
                        <a:t>0</a:t>
                      </a:r>
                      <a:endParaRPr lang="zh-TW" sz="1000" u="none" strike="noStrike" kern="1200" dirty="0">
                        <a:ln>
                          <a:solidFill>
                            <a:schemeClr val="tx2">
                              <a:lumMod val="75000"/>
                            </a:schemeClr>
                          </a:solidFill>
                        </a:ln>
                        <a:solidFill>
                          <a:srgbClr val="535196"/>
                        </a:solidFill>
                        <a:effectLst/>
                        <a:latin typeface="Noto Sans T Chinese Thin" panose="020B0200000000000000" pitchFamily="34" charset="-120"/>
                        <a:ea typeface="Noto Sans T Chinese Thin" panose="020B0200000000000000" pitchFamily="34" charset="-120"/>
                        <a:cs typeface="+mn-cs"/>
                      </a:endParaRPr>
                    </a:p>
                  </a:txBody>
                  <a:tcPr marL="33170" marR="33170" marT="33170" marB="331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30000"/>
                        </a:lnSpc>
                      </a:pPr>
                      <a:r>
                        <a:rPr lang="zh-TW" altLang="en-US" sz="1000" u="none" strike="noStrike" kern="1200" dirty="0" smtClean="0">
                          <a:ln>
                            <a:solidFill>
                              <a:schemeClr val="tx2">
                                <a:lumMod val="75000"/>
                              </a:schemeClr>
                            </a:solidFill>
                          </a:ln>
                          <a:solidFill>
                            <a:srgbClr val="535196"/>
                          </a:solidFill>
                          <a:effectLst/>
                          <a:latin typeface="Noto Sans T Chinese Thin" panose="020B0200000000000000" pitchFamily="34" charset="-120"/>
                          <a:ea typeface="Noto Sans T Chinese Thin" panose="020B0200000000000000" pitchFamily="34" charset="-120"/>
                          <a:cs typeface="+mn-cs"/>
                        </a:rPr>
                        <a:t>可重複的</a:t>
                      </a:r>
                      <a:endParaRPr lang="zh-TW" sz="1000" u="none" strike="noStrike" kern="1200" dirty="0">
                        <a:ln>
                          <a:solidFill>
                            <a:schemeClr val="tx2">
                              <a:lumMod val="75000"/>
                            </a:schemeClr>
                          </a:solidFill>
                        </a:ln>
                        <a:solidFill>
                          <a:srgbClr val="535196"/>
                        </a:solidFill>
                        <a:effectLst/>
                        <a:latin typeface="Noto Sans T Chinese Thin" panose="020B0200000000000000" pitchFamily="34" charset="-120"/>
                        <a:ea typeface="Noto Sans T Chinese Thin" panose="020B0200000000000000" pitchFamily="34" charset="-120"/>
                        <a:cs typeface="+mn-cs"/>
                      </a:endParaRPr>
                    </a:p>
                  </a:txBody>
                  <a:tcPr marL="33170" marR="33170" marT="33170" marB="331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4" name="文字方塊 23"/>
          <p:cNvSpPr txBox="1"/>
          <p:nvPr/>
        </p:nvSpPr>
        <p:spPr>
          <a:xfrm>
            <a:off x="1290871" y="974125"/>
            <a:ext cx="19094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>
                <a:latin typeface="Noto Sans T Chinese Thin" panose="020B0200000000000000" pitchFamily="34" charset="-120"/>
                <a:ea typeface="Noto Sans T Chinese Thin" panose="020B0200000000000000" pitchFamily="34" charset="-120"/>
              </a:rPr>
              <a:t>首頁 </a:t>
            </a:r>
            <a:r>
              <a:rPr lang="en-US" altLang="zh-TW" sz="1200" dirty="0">
                <a:latin typeface="Noto Sans T Chinese Thin" panose="020B0200000000000000" pitchFamily="34" charset="-120"/>
                <a:ea typeface="Noto Sans T Chinese Thin" panose="020B0200000000000000" pitchFamily="34" charset="-120"/>
              </a:rPr>
              <a:t>&gt; </a:t>
            </a:r>
            <a:r>
              <a:rPr lang="zh-TW" altLang="en-US" sz="1200" b="1" dirty="0">
                <a:solidFill>
                  <a:schemeClr val="accent1">
                    <a:lumMod val="75000"/>
                  </a:schemeClr>
                </a:solidFill>
                <a:latin typeface="Noto Sans T Chinese Thin" panose="020B0200000000000000" pitchFamily="34" charset="-120"/>
                <a:ea typeface="Noto Sans T Chinese Thin" panose="020B0200000000000000" pitchFamily="34" charset="-120"/>
              </a:rPr>
              <a:t>核心圖資績效管理</a:t>
            </a:r>
          </a:p>
        </p:txBody>
      </p:sp>
      <p:pic>
        <p:nvPicPr>
          <p:cNvPr id="25" name="圖片 2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142" y="1010882"/>
            <a:ext cx="142875" cy="171450"/>
          </a:xfrm>
          <a:prstGeom prst="rect">
            <a:avLst/>
          </a:prstGeom>
        </p:spPr>
      </p:pic>
      <p:grpSp>
        <p:nvGrpSpPr>
          <p:cNvPr id="31" name="群組 30"/>
          <p:cNvGrpSpPr/>
          <p:nvPr/>
        </p:nvGrpSpPr>
        <p:grpSpPr>
          <a:xfrm>
            <a:off x="4415119" y="1602998"/>
            <a:ext cx="1430285" cy="2134424"/>
            <a:chOff x="4415119" y="1714095"/>
            <a:chExt cx="1430285" cy="2134424"/>
          </a:xfrm>
        </p:grpSpPr>
        <p:grpSp>
          <p:nvGrpSpPr>
            <p:cNvPr id="28" name="群組 27"/>
            <p:cNvGrpSpPr/>
            <p:nvPr/>
          </p:nvGrpSpPr>
          <p:grpSpPr>
            <a:xfrm>
              <a:off x="4415119" y="1714095"/>
              <a:ext cx="1430285" cy="2134424"/>
              <a:chOff x="4415119" y="1714095"/>
              <a:chExt cx="1430285" cy="2134424"/>
            </a:xfrm>
          </p:grpSpPr>
          <p:pic>
            <p:nvPicPr>
              <p:cNvPr id="99" name="圖片 98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15119" y="1714095"/>
                <a:ext cx="1430285" cy="2134424"/>
              </a:xfrm>
              <a:prstGeom prst="rect">
                <a:avLst/>
              </a:prstGeom>
            </p:spPr>
          </p:pic>
          <p:sp>
            <p:nvSpPr>
              <p:cNvPr id="101" name="文字方塊 100"/>
              <p:cNvSpPr txBox="1"/>
              <p:nvPr/>
            </p:nvSpPr>
            <p:spPr>
              <a:xfrm>
                <a:off x="4721277" y="2383977"/>
                <a:ext cx="80021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TW" altLang="en-US" sz="16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法效性</a:t>
                </a:r>
              </a:p>
            </p:txBody>
          </p:sp>
          <p:sp>
            <p:nvSpPr>
              <p:cNvPr id="105" name="文字方塊 104"/>
              <p:cNvSpPr txBox="1"/>
              <p:nvPr/>
            </p:nvSpPr>
            <p:spPr>
              <a:xfrm>
                <a:off x="4653994" y="2768430"/>
                <a:ext cx="941880" cy="6269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TW"/>
                </a:defPPr>
                <a:lvl1pPr algn="ctr">
                  <a:defRPr>
                    <a:latin typeface="微軟正黑體" panose="020B0604030504040204" pitchFamily="34" charset="-120"/>
                    <a:ea typeface="微軟正黑體" panose="020B0604030504040204" pitchFamily="34" charset="-120"/>
                  </a:defRPr>
                </a:lvl1pPr>
              </a:lstStyle>
              <a:p>
                <a:pPr>
                  <a:lnSpc>
                    <a:spcPct val="150000"/>
                  </a:lnSpc>
                </a:pPr>
                <a:r>
                  <a:rPr lang="zh-TW" altLang="en-US" sz="1200" dirty="0">
                    <a:solidFill>
                      <a:schemeClr val="bg1">
                        <a:lumMod val="50000"/>
                      </a:schemeClr>
                    </a:solidFill>
                  </a:rPr>
                  <a:t>具法效性 </a:t>
                </a:r>
                <a:r>
                  <a:rPr lang="en-US" altLang="zh-TW" sz="1200" dirty="0">
                    <a:solidFill>
                      <a:schemeClr val="bg1">
                        <a:lumMod val="50000"/>
                      </a:schemeClr>
                    </a:solidFill>
                  </a:rPr>
                  <a:t>(0) </a:t>
                </a:r>
              </a:p>
              <a:p>
                <a:pPr>
                  <a:lnSpc>
                    <a:spcPct val="150000"/>
                  </a:lnSpc>
                </a:pPr>
                <a:r>
                  <a:rPr lang="zh-TW" altLang="en-US" sz="1200" dirty="0">
                    <a:solidFill>
                      <a:schemeClr val="bg1">
                        <a:lumMod val="50000"/>
                      </a:schemeClr>
                    </a:solidFill>
                  </a:rPr>
                  <a:t>無法效性 </a:t>
                </a:r>
                <a:r>
                  <a:rPr lang="en-US" altLang="zh-TW" sz="1200" dirty="0">
                    <a:solidFill>
                      <a:schemeClr val="bg1">
                        <a:lumMod val="50000"/>
                      </a:schemeClr>
                    </a:solidFill>
                  </a:rPr>
                  <a:t>(0)</a:t>
                </a:r>
                <a:endParaRPr lang="zh-TW" altLang="en-US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pic>
          <p:nvPicPr>
            <p:cNvPr id="30" name="圖片 29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3353" y="1930875"/>
              <a:ext cx="381000" cy="381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42400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圓角矩形 1"/>
          <p:cNvSpPr/>
          <p:nvPr/>
        </p:nvSpPr>
        <p:spPr>
          <a:xfrm>
            <a:off x="7716255" y="56567"/>
            <a:ext cx="774237" cy="195736"/>
          </a:xfrm>
          <a:prstGeom prst="roundRect">
            <a:avLst>
              <a:gd name="adj" fmla="val 50000"/>
            </a:avLst>
          </a:prstGeom>
          <a:solidFill>
            <a:srgbClr val="0D0D0D">
              <a:alpha val="50196"/>
            </a:srgb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 smtClean="0">
                <a:latin typeface="Noto Sans T Chinese Thin" panose="020B0200000000000000" pitchFamily="34" charset="-120"/>
                <a:ea typeface="Noto Sans T Chinese Thin" panose="020B0200000000000000" pitchFamily="34" charset="-120"/>
              </a:rPr>
              <a:t>核心圖資</a:t>
            </a:r>
            <a:endParaRPr lang="zh-TW" altLang="en-US" sz="1000" dirty="0">
              <a:latin typeface="Noto Sans T Chinese Thin" panose="020B0200000000000000" pitchFamily="34" charset="-120"/>
              <a:ea typeface="Noto Sans T Chinese Thin" panose="020B0200000000000000" pitchFamily="34" charset="-120"/>
            </a:endParaRPr>
          </a:p>
        </p:txBody>
      </p:sp>
      <p:cxnSp>
        <p:nvCxnSpPr>
          <p:cNvPr id="4" name="直線接點 3"/>
          <p:cNvCxnSpPr/>
          <p:nvPr/>
        </p:nvCxnSpPr>
        <p:spPr>
          <a:xfrm>
            <a:off x="8582025" y="95661"/>
            <a:ext cx="0" cy="117549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字方塊 5"/>
          <p:cNvSpPr txBox="1"/>
          <p:nvPr/>
        </p:nvSpPr>
        <p:spPr>
          <a:xfrm>
            <a:off x="8602080" y="31325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solidFill>
                  <a:schemeClr val="bg1"/>
                </a:solidFill>
                <a:latin typeface="Noto Sans T Chinese Thin" panose="020B0200000000000000" pitchFamily="34" charset="-120"/>
                <a:ea typeface="Noto Sans T Chinese Thin" panose="020B0200000000000000" pitchFamily="34" charset="-120"/>
              </a:rPr>
              <a:t>登入</a:t>
            </a:r>
            <a:endParaRPr lang="zh-TW" altLang="en-US" sz="1000" dirty="0">
              <a:solidFill>
                <a:schemeClr val="bg1"/>
              </a:solidFill>
              <a:latin typeface="Noto Sans T Chinese Thin" panose="020B0200000000000000" pitchFamily="34" charset="-120"/>
              <a:ea typeface="Noto Sans T Chinese Thin" panose="020B0200000000000000" pitchFamily="34" charset="-120"/>
            </a:endParaRPr>
          </a:p>
        </p:txBody>
      </p:sp>
      <p:sp>
        <p:nvSpPr>
          <p:cNvPr id="10" name="手繪多邊形 9"/>
          <p:cNvSpPr/>
          <p:nvPr/>
        </p:nvSpPr>
        <p:spPr>
          <a:xfrm>
            <a:off x="0" y="673240"/>
            <a:ext cx="1024932" cy="411982"/>
          </a:xfrm>
          <a:custGeom>
            <a:avLst/>
            <a:gdLst>
              <a:gd name="connsiteX0" fmla="*/ 0 w 1024932"/>
              <a:gd name="connsiteY0" fmla="*/ 411982 h 411982"/>
              <a:gd name="connsiteX1" fmla="*/ 1024932 w 1024932"/>
              <a:gd name="connsiteY1" fmla="*/ 411982 h 411982"/>
              <a:gd name="connsiteX2" fmla="*/ 803868 w 1024932"/>
              <a:gd name="connsiteY2" fmla="*/ 261257 h 411982"/>
              <a:gd name="connsiteX3" fmla="*/ 0 w 1024932"/>
              <a:gd name="connsiteY3" fmla="*/ 0 h 411982"/>
              <a:gd name="connsiteX4" fmla="*/ 0 w 1024932"/>
              <a:gd name="connsiteY4" fmla="*/ 411982 h 411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4932" h="411982">
                <a:moveTo>
                  <a:pt x="0" y="411982"/>
                </a:moveTo>
                <a:lnTo>
                  <a:pt x="1024932" y="411982"/>
                </a:lnTo>
                <a:lnTo>
                  <a:pt x="803868" y="261257"/>
                </a:lnTo>
                <a:lnTo>
                  <a:pt x="0" y="0"/>
                </a:lnTo>
                <a:lnTo>
                  <a:pt x="0" y="4119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手繪多邊形 17"/>
          <p:cNvSpPr/>
          <p:nvPr/>
        </p:nvSpPr>
        <p:spPr>
          <a:xfrm>
            <a:off x="-3992" y="650693"/>
            <a:ext cx="1014884" cy="442127"/>
          </a:xfrm>
          <a:custGeom>
            <a:avLst/>
            <a:gdLst>
              <a:gd name="connsiteX0" fmla="*/ 0 w 1024932"/>
              <a:gd name="connsiteY0" fmla="*/ 0 h 442127"/>
              <a:gd name="connsiteX1" fmla="*/ 803868 w 1024932"/>
              <a:gd name="connsiteY1" fmla="*/ 251208 h 442127"/>
              <a:gd name="connsiteX2" fmla="*/ 1024932 w 1024932"/>
              <a:gd name="connsiteY2" fmla="*/ 231112 h 442127"/>
              <a:gd name="connsiteX3" fmla="*/ 1024932 w 1024932"/>
              <a:gd name="connsiteY3" fmla="*/ 442127 h 442127"/>
              <a:gd name="connsiteX4" fmla="*/ 20096 w 1024932"/>
              <a:gd name="connsiteY4" fmla="*/ 442127 h 442127"/>
              <a:gd name="connsiteX5" fmla="*/ 0 w 1024932"/>
              <a:gd name="connsiteY5" fmla="*/ 0 h 442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24932" h="442127">
                <a:moveTo>
                  <a:pt x="0" y="0"/>
                </a:moveTo>
                <a:lnTo>
                  <a:pt x="803868" y="251208"/>
                </a:lnTo>
                <a:lnTo>
                  <a:pt x="1024932" y="231112"/>
                </a:lnTo>
                <a:lnTo>
                  <a:pt x="1024932" y="442127"/>
                </a:lnTo>
                <a:lnTo>
                  <a:pt x="20096" y="442127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pSp>
        <p:nvGrpSpPr>
          <p:cNvPr id="22" name="群組 21"/>
          <p:cNvGrpSpPr/>
          <p:nvPr/>
        </p:nvGrpSpPr>
        <p:grpSpPr>
          <a:xfrm>
            <a:off x="1169335" y="1377637"/>
            <a:ext cx="4352162" cy="226535"/>
            <a:chOff x="1169335" y="3958468"/>
            <a:chExt cx="4352162" cy="226535"/>
          </a:xfrm>
        </p:grpSpPr>
        <p:sp>
          <p:nvSpPr>
            <p:cNvPr id="20" name="圓角矩形 19"/>
            <p:cNvSpPr/>
            <p:nvPr/>
          </p:nvSpPr>
          <p:spPr>
            <a:xfrm>
              <a:off x="1169335" y="3958468"/>
              <a:ext cx="4352162" cy="22653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innerShdw blurRad="63500" dist="50800" dir="13500000">
                <a:prstClr val="black">
                  <a:alpha val="1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T Chinese Thin" panose="020B0200000000000000" pitchFamily="34" charset="-120"/>
                  <a:ea typeface="Noto Sans T Chinese Thin" panose="020B0200000000000000" pitchFamily="34" charset="-120"/>
                </a:rPr>
                <a:t>      搜尋</a:t>
              </a:r>
              <a:endParaRPr lang="zh-TW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T Chinese Thin" panose="020B0200000000000000" pitchFamily="34" charset="-120"/>
                <a:ea typeface="Noto Sans T Chinese Thin" panose="020B0200000000000000" pitchFamily="34" charset="-120"/>
              </a:endParaRPr>
            </a:p>
          </p:txBody>
        </p:sp>
        <p:pic>
          <p:nvPicPr>
            <p:cNvPr id="21" name="圖片 2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9365" y="4008395"/>
              <a:ext cx="133350" cy="133350"/>
            </a:xfrm>
            <a:prstGeom prst="rect">
              <a:avLst/>
            </a:prstGeom>
          </p:spPr>
        </p:pic>
      </p:grpSp>
      <p:sp>
        <p:nvSpPr>
          <p:cNvPr id="24" name="文字方塊 23"/>
          <p:cNvSpPr txBox="1"/>
          <p:nvPr/>
        </p:nvSpPr>
        <p:spPr>
          <a:xfrm>
            <a:off x="1290871" y="974125"/>
            <a:ext cx="12747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>
                <a:latin typeface="Noto Sans T Chinese Thin" panose="020B0200000000000000" pitchFamily="34" charset="-120"/>
                <a:ea typeface="Noto Sans T Chinese Thin" panose="020B0200000000000000" pitchFamily="34" charset="-120"/>
              </a:rPr>
              <a:t>首頁 </a:t>
            </a:r>
            <a:r>
              <a:rPr lang="en-US" altLang="zh-TW" sz="1200" dirty="0">
                <a:latin typeface="Noto Sans T Chinese Thin" panose="020B0200000000000000" pitchFamily="34" charset="-120"/>
                <a:ea typeface="Noto Sans T Chinese Thin" panose="020B0200000000000000" pitchFamily="34" charset="-120"/>
              </a:rPr>
              <a:t>&gt; </a:t>
            </a:r>
            <a:r>
              <a:rPr lang="zh-TW" altLang="en-US" sz="1200" b="1" dirty="0" smtClean="0">
                <a:solidFill>
                  <a:schemeClr val="accent1">
                    <a:lumMod val="75000"/>
                  </a:schemeClr>
                </a:solidFill>
                <a:latin typeface="Noto Sans T Chinese Thin" panose="020B0200000000000000" pitchFamily="34" charset="-120"/>
                <a:ea typeface="Noto Sans T Chinese Thin" panose="020B0200000000000000" pitchFamily="34" charset="-120"/>
              </a:rPr>
              <a:t>議題管理</a:t>
            </a:r>
            <a:endParaRPr lang="zh-TW" altLang="en-US" sz="1200" b="1" dirty="0">
              <a:solidFill>
                <a:schemeClr val="accent1">
                  <a:lumMod val="75000"/>
                </a:schemeClr>
              </a:solidFill>
              <a:latin typeface="Noto Sans T Chinese Thin" panose="020B0200000000000000" pitchFamily="34" charset="-120"/>
              <a:ea typeface="Noto Sans T Chinese Thin" panose="020B0200000000000000" pitchFamily="34" charset="-120"/>
            </a:endParaRPr>
          </a:p>
        </p:txBody>
      </p:sp>
      <p:pic>
        <p:nvPicPr>
          <p:cNvPr id="25" name="圖片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142" y="1010882"/>
            <a:ext cx="142875" cy="171450"/>
          </a:xfrm>
          <a:prstGeom prst="rect">
            <a:avLst/>
          </a:prstGeom>
        </p:spPr>
      </p:pic>
      <p:graphicFrame>
        <p:nvGraphicFramePr>
          <p:cNvPr id="84" name="表格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4846842"/>
              </p:ext>
            </p:extLst>
          </p:nvPr>
        </p:nvGraphicFramePr>
        <p:xfrm>
          <a:off x="1169336" y="1774544"/>
          <a:ext cx="7873890" cy="318450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436421"/>
                <a:gridCol w="1437469"/>
              </a:tblGrid>
              <a:tr h="53282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zh-TW" altLang="en-US" sz="1000" b="0" u="none" strike="noStrike" cap="none" spc="0" dirty="0" smtClean="0">
                          <a:ln w="0"/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Noto Sans S Chinese Bold" panose="020B0800000000000000" pitchFamily="34" charset="-128"/>
                          <a:ea typeface="Noto Sans S Chinese Bold" panose="020B0800000000000000" pitchFamily="34" charset="-128"/>
                        </a:rPr>
                        <a:t>議題名稱</a:t>
                      </a:r>
                      <a:endParaRPr lang="zh-TW" sz="1000" b="0" i="0" u="none" strike="noStrike" cap="none" spc="0" dirty="0">
                        <a:ln w="0"/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Noto Sans S Chinese Bold" panose="020B0800000000000000" pitchFamily="34" charset="-128"/>
                        <a:ea typeface="Noto Sans S Chinese Bold" panose="020B0800000000000000" pitchFamily="34" charset="-128"/>
                      </a:endParaRPr>
                    </a:p>
                  </a:txBody>
                  <a:tcPr marL="33170" marR="33170" marT="33170" marB="331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3">
                            <a:lumMod val="5000"/>
                            <a:lumOff val="95000"/>
                          </a:schemeClr>
                        </a:gs>
                        <a:gs pos="74000">
                          <a:schemeClr val="accent3">
                            <a:lumMod val="45000"/>
                            <a:lumOff val="55000"/>
                          </a:schemeClr>
                        </a:gs>
                        <a:gs pos="83000">
                          <a:schemeClr val="accent3">
                            <a:lumMod val="45000"/>
                            <a:lumOff val="55000"/>
                          </a:schemeClr>
                        </a:gs>
                        <a:gs pos="100000">
                          <a:schemeClr val="accent3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0000"/>
                        </a:lnSpc>
                      </a:pPr>
                      <a:r>
                        <a:rPr lang="zh-TW" altLang="en-US" sz="1000" b="0" u="none" strike="noStrike" kern="1200" cap="none" spc="0" dirty="0" smtClean="0">
                          <a:ln w="0"/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Noto Sans S Chinese Bold" panose="020B0800000000000000" pitchFamily="34" charset="-128"/>
                          <a:ea typeface="Noto Sans S Chinese Bold" panose="020B0800000000000000" pitchFamily="34" charset="-128"/>
                          <a:cs typeface="+mn-cs"/>
                        </a:rPr>
                        <a:t>進度狀況</a:t>
                      </a:r>
                    </a:p>
                  </a:txBody>
                  <a:tcPr marL="33170" marR="33170" marT="33170" marB="331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3">
                            <a:lumMod val="5000"/>
                            <a:lumOff val="95000"/>
                          </a:schemeClr>
                        </a:gs>
                        <a:gs pos="74000">
                          <a:schemeClr val="accent3">
                            <a:lumMod val="45000"/>
                            <a:lumOff val="55000"/>
                          </a:schemeClr>
                        </a:gs>
                        <a:gs pos="83000">
                          <a:schemeClr val="accent3">
                            <a:lumMod val="45000"/>
                            <a:lumOff val="55000"/>
                          </a:schemeClr>
                        </a:gs>
                        <a:gs pos="100000">
                          <a:schemeClr val="accent3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</a:tr>
              <a:tr h="505607">
                <a:tc>
                  <a:txBody>
                    <a:bodyPr/>
                    <a:lstStyle/>
                    <a:p>
                      <a:pPr marL="182563" indent="0" algn="l" defTabSz="914400" rtl="0" eaLnBrk="1" fontAlgn="ctr" latinLnBrk="0" hangingPunct="1">
                        <a:lnSpc>
                          <a:spcPct val="130000"/>
                        </a:lnSpc>
                      </a:pPr>
                      <a:r>
                        <a:rPr lang="zh-TW" altLang="en-US" sz="1000" u="none" strike="noStrike" kern="1200" dirty="0" smtClean="0">
                          <a:ln>
                            <a:solidFill>
                              <a:schemeClr val="tx2">
                                <a:lumMod val="75000"/>
                              </a:schemeClr>
                            </a:solidFill>
                          </a:ln>
                          <a:solidFill>
                            <a:srgbClr val="535196"/>
                          </a:solidFill>
                          <a:effectLst/>
                          <a:latin typeface="Noto Sans T Chinese Thin" panose="020B0200000000000000" pitchFamily="34" charset="-120"/>
                          <a:ea typeface="Noto Sans T Chinese Thin" panose="020B0200000000000000" pitchFamily="34" charset="-120"/>
                          <a:cs typeface="+mn-cs"/>
                        </a:rPr>
                        <a:t>機關向大眾提供空間資料時，應符合「開放授權」及「開放近用」的要求</a:t>
                      </a:r>
                    </a:p>
                  </a:txBody>
                  <a:tcPr marL="33170" marR="33170" marT="33170" marB="331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30000"/>
                        </a:lnSpc>
                      </a:pPr>
                      <a:endParaRPr lang="zh-TW" sz="1000" b="0" i="0" u="none" strike="noStrike" dirty="0">
                        <a:ln>
                          <a:solidFill>
                            <a:schemeClr val="tx2">
                              <a:lumMod val="75000"/>
                            </a:schemeClr>
                          </a:solidFill>
                        </a:ln>
                        <a:solidFill>
                          <a:srgbClr val="535196"/>
                        </a:solidFill>
                        <a:effectLst/>
                        <a:latin typeface="Noto Sans T Chinese Thin" panose="020B0200000000000000" pitchFamily="34" charset="-120"/>
                        <a:ea typeface="Noto Sans T Chinese Thin" panose="020B0200000000000000" pitchFamily="34" charset="-120"/>
                      </a:endParaRPr>
                    </a:p>
                  </a:txBody>
                  <a:tcPr marL="33170" marR="33170" marT="33170" marB="331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36520">
                <a:tc>
                  <a:txBody>
                    <a:bodyPr/>
                    <a:lstStyle/>
                    <a:p>
                      <a:pPr marL="182563" indent="0" algn="l" defTabSz="914400" rtl="0" eaLnBrk="1" fontAlgn="ctr" latinLnBrk="0" hangingPunct="1">
                        <a:lnSpc>
                          <a:spcPct val="130000"/>
                        </a:lnSpc>
                      </a:pPr>
                      <a:r>
                        <a:rPr lang="zh-TW" altLang="en-US" sz="1000" u="none" strike="noStrike" kern="1200" dirty="0" smtClean="0">
                          <a:ln>
                            <a:solidFill>
                              <a:schemeClr val="tx2">
                                <a:lumMod val="75000"/>
                              </a:schemeClr>
                            </a:solidFill>
                          </a:ln>
                          <a:solidFill>
                            <a:srgbClr val="535196"/>
                          </a:solidFill>
                          <a:effectLst/>
                          <a:latin typeface="Noto Sans T Chinese Thin" panose="020B0200000000000000" pitchFamily="34" charset="-120"/>
                          <a:ea typeface="Noto Sans T Chinese Thin" panose="020B0200000000000000" pitchFamily="34" charset="-120"/>
                          <a:cs typeface="+mn-cs"/>
                        </a:rPr>
                        <a:t>各空間資料開放時程規劃</a:t>
                      </a:r>
                    </a:p>
                  </a:txBody>
                  <a:tcPr marL="33170" marR="33170" marT="33170" marB="331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30000"/>
                        </a:lnSpc>
                      </a:pPr>
                      <a:endParaRPr lang="zh-TW" sz="1000" u="none" strike="noStrike" kern="1200" dirty="0">
                        <a:ln>
                          <a:solidFill>
                            <a:schemeClr val="tx2">
                              <a:lumMod val="75000"/>
                            </a:schemeClr>
                          </a:solidFill>
                        </a:ln>
                        <a:solidFill>
                          <a:srgbClr val="535196"/>
                        </a:solidFill>
                        <a:effectLst/>
                        <a:latin typeface="Noto Sans T Chinese Thin" panose="020B0200000000000000" pitchFamily="34" charset="-120"/>
                        <a:ea typeface="Noto Sans T Chinese Thin" panose="020B0200000000000000" pitchFamily="34" charset="-120"/>
                        <a:cs typeface="+mn-cs"/>
                      </a:endParaRPr>
                    </a:p>
                  </a:txBody>
                  <a:tcPr marL="33170" marR="33170" marT="33170" marB="331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36520">
                <a:tc>
                  <a:txBody>
                    <a:bodyPr/>
                    <a:lstStyle/>
                    <a:p>
                      <a:pPr marL="182563" indent="0" algn="l" defTabSz="914400" rtl="0" eaLnBrk="1" fontAlgn="ctr" latinLnBrk="0" hangingPunct="1">
                        <a:lnSpc>
                          <a:spcPct val="130000"/>
                        </a:lnSpc>
                      </a:pPr>
                      <a:r>
                        <a:rPr lang="en-US" altLang="zh-TW" sz="1000" u="none" strike="noStrike" kern="1200" dirty="0" smtClean="0">
                          <a:ln>
                            <a:solidFill>
                              <a:schemeClr val="tx2">
                                <a:lumMod val="75000"/>
                              </a:schemeClr>
                            </a:solidFill>
                          </a:ln>
                          <a:solidFill>
                            <a:srgbClr val="535196"/>
                          </a:solidFill>
                          <a:effectLst/>
                          <a:latin typeface="Noto Sans T Chinese Thin" panose="020B0200000000000000" pitchFamily="34" charset="-120"/>
                          <a:ea typeface="Noto Sans T Chinese Thin" panose="020B0200000000000000" pitchFamily="34" charset="-120"/>
                          <a:cs typeface="+mn-cs"/>
                        </a:rPr>
                        <a:t>3</a:t>
                      </a:r>
                      <a:r>
                        <a:rPr lang="zh-TW" altLang="en-US" sz="1000" u="none" strike="noStrike" kern="1200" dirty="0" smtClean="0">
                          <a:ln>
                            <a:solidFill>
                              <a:schemeClr val="tx2">
                                <a:lumMod val="75000"/>
                              </a:schemeClr>
                            </a:solidFill>
                          </a:ln>
                          <a:solidFill>
                            <a:srgbClr val="535196"/>
                          </a:solidFill>
                          <a:effectLst/>
                          <a:latin typeface="Noto Sans T Chinese Thin" panose="020B0200000000000000" pitchFamily="34" charset="-120"/>
                          <a:ea typeface="Noto Sans T Chinese Thin" panose="020B0200000000000000" pitchFamily="34" charset="-120"/>
                          <a:cs typeface="+mn-cs"/>
                        </a:rPr>
                        <a:t>星以下空間資料以免費為原則、</a:t>
                      </a:r>
                      <a:r>
                        <a:rPr lang="en-US" altLang="zh-TW" sz="1000" u="none" strike="noStrike" kern="1200" dirty="0" smtClean="0">
                          <a:ln>
                            <a:solidFill>
                              <a:schemeClr val="tx2">
                                <a:lumMod val="75000"/>
                              </a:schemeClr>
                            </a:solidFill>
                          </a:ln>
                          <a:solidFill>
                            <a:srgbClr val="535196"/>
                          </a:solidFill>
                          <a:effectLst/>
                          <a:latin typeface="Noto Sans T Chinese Thin" panose="020B0200000000000000" pitchFamily="34" charset="-120"/>
                          <a:ea typeface="Noto Sans T Chinese Thin" panose="020B0200000000000000" pitchFamily="34" charset="-120"/>
                          <a:cs typeface="+mn-cs"/>
                        </a:rPr>
                        <a:t>4</a:t>
                      </a:r>
                      <a:r>
                        <a:rPr lang="zh-TW" altLang="en-US" sz="1000" u="none" strike="noStrike" kern="1200" dirty="0" smtClean="0">
                          <a:ln>
                            <a:solidFill>
                              <a:schemeClr val="tx2">
                                <a:lumMod val="75000"/>
                              </a:schemeClr>
                            </a:solidFill>
                          </a:ln>
                          <a:solidFill>
                            <a:srgbClr val="535196"/>
                          </a:solidFill>
                          <a:effectLst/>
                          <a:latin typeface="Noto Sans T Chinese Thin" panose="020B0200000000000000" pitchFamily="34" charset="-120"/>
                          <a:ea typeface="Noto Sans T Chinese Thin" panose="020B0200000000000000" pitchFamily="34" charset="-120"/>
                          <a:cs typeface="+mn-cs"/>
                        </a:rPr>
                        <a:t>星</a:t>
                      </a:r>
                      <a:r>
                        <a:rPr lang="en-US" altLang="zh-TW" sz="1000" u="none" strike="noStrike" kern="1200" dirty="0" smtClean="0">
                          <a:ln>
                            <a:solidFill>
                              <a:schemeClr val="tx2">
                                <a:lumMod val="75000"/>
                              </a:schemeClr>
                            </a:solidFill>
                          </a:ln>
                          <a:solidFill>
                            <a:srgbClr val="535196"/>
                          </a:solidFill>
                          <a:effectLst/>
                          <a:latin typeface="Noto Sans T Chinese Thin" panose="020B0200000000000000" pitchFamily="34" charset="-120"/>
                          <a:ea typeface="Noto Sans T Chinese Thin" panose="020B0200000000000000" pitchFamily="34" charset="-120"/>
                          <a:cs typeface="+mn-cs"/>
                        </a:rPr>
                        <a:t>5</a:t>
                      </a:r>
                      <a:r>
                        <a:rPr lang="zh-TW" altLang="en-US" sz="1000" u="none" strike="noStrike" kern="1200" dirty="0" smtClean="0">
                          <a:ln>
                            <a:solidFill>
                              <a:schemeClr val="tx2">
                                <a:lumMod val="75000"/>
                              </a:schemeClr>
                            </a:solidFill>
                          </a:ln>
                          <a:solidFill>
                            <a:srgbClr val="535196"/>
                          </a:solidFill>
                          <a:effectLst/>
                          <a:latin typeface="Noto Sans T Chinese Thin" panose="020B0200000000000000" pitchFamily="34" charset="-120"/>
                          <a:ea typeface="Noto Sans T Chinese Thin" panose="020B0200000000000000" pitchFamily="34" charset="-120"/>
                          <a:cs typeface="+mn-cs"/>
                        </a:rPr>
                        <a:t>星得例外收費，是否合理？</a:t>
                      </a:r>
                    </a:p>
                  </a:txBody>
                  <a:tcPr marL="33170" marR="33170" marT="33170" marB="331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30000"/>
                        </a:lnSpc>
                      </a:pPr>
                      <a:endParaRPr lang="zh-TW" sz="1000" b="0" i="0" u="none" strike="noStrike" kern="1200" dirty="0">
                        <a:ln>
                          <a:solidFill>
                            <a:schemeClr val="tx2">
                              <a:lumMod val="75000"/>
                            </a:schemeClr>
                          </a:solidFill>
                        </a:ln>
                        <a:solidFill>
                          <a:srgbClr val="535196"/>
                        </a:solidFill>
                        <a:effectLst/>
                        <a:latin typeface="Noto Sans T Chinese Thin" panose="020B0200000000000000" pitchFamily="34" charset="-120"/>
                        <a:ea typeface="Noto Sans T Chinese Thin" panose="020B0200000000000000" pitchFamily="34" charset="-120"/>
                        <a:cs typeface="+mn-cs"/>
                      </a:endParaRPr>
                    </a:p>
                  </a:txBody>
                  <a:tcPr marL="33170" marR="33170" marT="33170" marB="331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36520">
                <a:tc>
                  <a:txBody>
                    <a:bodyPr/>
                    <a:lstStyle/>
                    <a:p>
                      <a:pPr marL="182563" indent="0" algn="l" defTabSz="914400" rtl="0" eaLnBrk="1" fontAlgn="ctr" latinLnBrk="0" hangingPunct="1">
                        <a:lnSpc>
                          <a:spcPct val="130000"/>
                        </a:lnSpc>
                      </a:pPr>
                      <a:r>
                        <a:rPr lang="zh-TW" altLang="en-US" sz="1000" u="none" strike="noStrike" kern="1200" dirty="0" smtClean="0">
                          <a:ln>
                            <a:solidFill>
                              <a:schemeClr val="tx2">
                                <a:lumMod val="75000"/>
                              </a:schemeClr>
                            </a:solidFill>
                          </a:ln>
                          <a:solidFill>
                            <a:srgbClr val="535196"/>
                          </a:solidFill>
                          <a:effectLst/>
                          <a:latin typeface="Noto Sans T Chinese Thin" panose="020B0200000000000000" pitchFamily="34" charset="-120"/>
                          <a:ea typeface="Noto Sans T Chinese Thin" panose="020B0200000000000000" pitchFamily="34" charset="-120"/>
                          <a:cs typeface="+mn-cs"/>
                        </a:rPr>
                        <a:t>對於空間資料例外收費，您認為以下那種處理方式合理？</a:t>
                      </a:r>
                      <a:endParaRPr lang="zh-TW" sz="1000" u="none" strike="noStrike" kern="1200" dirty="0">
                        <a:ln>
                          <a:solidFill>
                            <a:schemeClr val="tx2">
                              <a:lumMod val="75000"/>
                            </a:schemeClr>
                          </a:solidFill>
                        </a:ln>
                        <a:solidFill>
                          <a:srgbClr val="535196"/>
                        </a:solidFill>
                        <a:effectLst/>
                        <a:latin typeface="Noto Sans T Chinese Thin" panose="020B0200000000000000" pitchFamily="34" charset="-120"/>
                        <a:ea typeface="Noto Sans T Chinese Thin" panose="020B0200000000000000" pitchFamily="34" charset="-120"/>
                        <a:cs typeface="+mn-cs"/>
                      </a:endParaRPr>
                    </a:p>
                  </a:txBody>
                  <a:tcPr marL="33170" marR="33170" marT="33170" marB="331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30000"/>
                        </a:lnSpc>
                      </a:pPr>
                      <a:endParaRPr lang="zh-TW" sz="1000" u="none" strike="noStrike" kern="1200" dirty="0">
                        <a:ln>
                          <a:solidFill>
                            <a:schemeClr val="tx2">
                              <a:lumMod val="75000"/>
                            </a:schemeClr>
                          </a:solidFill>
                        </a:ln>
                        <a:solidFill>
                          <a:srgbClr val="535196"/>
                        </a:solidFill>
                        <a:effectLst/>
                        <a:latin typeface="Noto Sans T Chinese Thin" panose="020B0200000000000000" pitchFamily="34" charset="-120"/>
                        <a:ea typeface="Noto Sans T Chinese Thin" panose="020B0200000000000000" pitchFamily="34" charset="-120"/>
                        <a:cs typeface="+mn-cs"/>
                      </a:endParaRPr>
                    </a:p>
                  </a:txBody>
                  <a:tcPr marL="33170" marR="33170" marT="33170" marB="331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36520">
                <a:tc>
                  <a:txBody>
                    <a:bodyPr/>
                    <a:lstStyle/>
                    <a:p>
                      <a:pPr marL="182563" indent="0" algn="l" defTabSz="914400" rtl="0" eaLnBrk="1" fontAlgn="ctr" latinLnBrk="0" hangingPunct="1">
                        <a:lnSpc>
                          <a:spcPct val="130000"/>
                        </a:lnSpc>
                      </a:pPr>
                      <a:r>
                        <a:rPr lang="zh-TW" altLang="en-US" sz="1000" u="none" strike="noStrike" kern="1200" dirty="0" smtClean="0">
                          <a:ln>
                            <a:solidFill>
                              <a:schemeClr val="tx2">
                                <a:lumMod val="75000"/>
                              </a:schemeClr>
                            </a:solidFill>
                          </a:ln>
                          <a:solidFill>
                            <a:srgbClr val="535196"/>
                          </a:solidFill>
                          <a:effectLst/>
                          <a:latin typeface="Noto Sans T Chinese Thin" panose="020B0200000000000000" pitchFamily="34" charset="-120"/>
                          <a:ea typeface="Noto Sans T Chinese Thin" panose="020B0200000000000000" pitchFamily="34" charset="-120"/>
                          <a:cs typeface="+mn-cs"/>
                        </a:rPr>
                        <a:t>民間各應用領域之核心圖資需求</a:t>
                      </a:r>
                      <a:endParaRPr lang="zh-TW" sz="1000" u="none" strike="noStrike" kern="1200" dirty="0">
                        <a:ln>
                          <a:solidFill>
                            <a:schemeClr val="tx2">
                              <a:lumMod val="75000"/>
                            </a:schemeClr>
                          </a:solidFill>
                        </a:ln>
                        <a:solidFill>
                          <a:srgbClr val="535196"/>
                        </a:solidFill>
                        <a:effectLst/>
                        <a:latin typeface="Noto Sans T Chinese Thin" panose="020B0200000000000000" pitchFamily="34" charset="-120"/>
                        <a:ea typeface="Noto Sans T Chinese Thin" panose="020B0200000000000000" pitchFamily="34" charset="-120"/>
                        <a:cs typeface="+mn-cs"/>
                      </a:endParaRPr>
                    </a:p>
                  </a:txBody>
                  <a:tcPr marL="33170" marR="33170" marT="33170" marB="331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30000"/>
                        </a:lnSpc>
                      </a:pPr>
                      <a:endParaRPr lang="zh-TW" sz="1000" u="none" strike="noStrike" kern="1200" dirty="0">
                        <a:ln>
                          <a:solidFill>
                            <a:schemeClr val="tx2">
                              <a:lumMod val="75000"/>
                            </a:schemeClr>
                          </a:solidFill>
                        </a:ln>
                        <a:solidFill>
                          <a:srgbClr val="535196"/>
                        </a:solidFill>
                        <a:effectLst/>
                        <a:latin typeface="Noto Sans T Chinese Thin" panose="020B0200000000000000" pitchFamily="34" charset="-120"/>
                        <a:ea typeface="Noto Sans T Chinese Thin" panose="020B0200000000000000" pitchFamily="34" charset="-120"/>
                        <a:cs typeface="+mn-cs"/>
                      </a:endParaRPr>
                    </a:p>
                  </a:txBody>
                  <a:tcPr marL="33170" marR="33170" marT="33170" marB="331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圓角矩形 6"/>
          <p:cNvSpPr/>
          <p:nvPr/>
        </p:nvSpPr>
        <p:spPr>
          <a:xfrm>
            <a:off x="7760314" y="2401369"/>
            <a:ext cx="1110218" cy="299102"/>
          </a:xfrm>
          <a:prstGeom prst="roundRect">
            <a:avLst/>
          </a:prstGeom>
          <a:solidFill>
            <a:srgbClr val="FF6B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latin typeface="Noto Sans S Chinese Bold" panose="020B0800000000000000" pitchFamily="34" charset="-128"/>
                <a:ea typeface="Noto Sans S Chinese Bold" panose="020B0800000000000000" pitchFamily="34" charset="-128"/>
              </a:rPr>
              <a:t>倡議階段</a:t>
            </a:r>
            <a:endParaRPr lang="zh-TW" altLang="en-US" sz="1200" dirty="0">
              <a:latin typeface="Noto Sans S Chinese Bold" panose="020B0800000000000000" pitchFamily="34" charset="-128"/>
              <a:ea typeface="Noto Sans S Chinese Bold" panose="020B0800000000000000" pitchFamily="34" charset="-128"/>
            </a:endParaRPr>
          </a:p>
        </p:txBody>
      </p:sp>
      <p:sp>
        <p:nvSpPr>
          <p:cNvPr id="89" name="圓角矩形 88"/>
          <p:cNvSpPr/>
          <p:nvPr/>
        </p:nvSpPr>
        <p:spPr>
          <a:xfrm>
            <a:off x="7760314" y="2938635"/>
            <a:ext cx="1110218" cy="299102"/>
          </a:xfrm>
          <a:prstGeom prst="roundRect">
            <a:avLst/>
          </a:prstGeom>
          <a:solidFill>
            <a:srgbClr val="FF6B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latin typeface="Noto Sans S Chinese Bold" panose="020B0800000000000000" pitchFamily="34" charset="-128"/>
                <a:ea typeface="Noto Sans S Chinese Bold" panose="020B0800000000000000" pitchFamily="34" charset="-128"/>
              </a:rPr>
              <a:t>倡議階段</a:t>
            </a:r>
          </a:p>
        </p:txBody>
      </p:sp>
      <p:sp>
        <p:nvSpPr>
          <p:cNvPr id="90" name="圓角矩形 89"/>
          <p:cNvSpPr/>
          <p:nvPr/>
        </p:nvSpPr>
        <p:spPr>
          <a:xfrm>
            <a:off x="7770923" y="3475901"/>
            <a:ext cx="1110218" cy="299102"/>
          </a:xfrm>
          <a:prstGeom prst="roundRect">
            <a:avLst/>
          </a:prstGeom>
          <a:solidFill>
            <a:srgbClr val="FF6B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latin typeface="Noto Sans S Chinese Bold" panose="020B0800000000000000" pitchFamily="34" charset="-128"/>
                <a:ea typeface="Noto Sans S Chinese Bold" panose="020B0800000000000000" pitchFamily="34" charset="-128"/>
              </a:rPr>
              <a:t>倡議階段</a:t>
            </a:r>
          </a:p>
        </p:txBody>
      </p:sp>
      <p:sp>
        <p:nvSpPr>
          <p:cNvPr id="91" name="圓角矩形 90"/>
          <p:cNvSpPr/>
          <p:nvPr/>
        </p:nvSpPr>
        <p:spPr>
          <a:xfrm>
            <a:off x="7770923" y="4013167"/>
            <a:ext cx="1110218" cy="299102"/>
          </a:xfrm>
          <a:prstGeom prst="roundRect">
            <a:avLst/>
          </a:prstGeom>
          <a:solidFill>
            <a:srgbClr val="FF6B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latin typeface="Noto Sans S Chinese Bold" panose="020B0800000000000000" pitchFamily="34" charset="-128"/>
                <a:ea typeface="Noto Sans S Chinese Bold" panose="020B0800000000000000" pitchFamily="34" charset="-128"/>
              </a:rPr>
              <a:t>倡議階段</a:t>
            </a:r>
          </a:p>
        </p:txBody>
      </p:sp>
      <p:sp>
        <p:nvSpPr>
          <p:cNvPr id="92" name="圓角矩形 91"/>
          <p:cNvSpPr/>
          <p:nvPr/>
        </p:nvSpPr>
        <p:spPr>
          <a:xfrm>
            <a:off x="7770923" y="4550435"/>
            <a:ext cx="1110218" cy="299102"/>
          </a:xfrm>
          <a:prstGeom prst="roundRect">
            <a:avLst/>
          </a:prstGeom>
          <a:solidFill>
            <a:srgbClr val="FF6B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latin typeface="Noto Sans S Chinese Bold" panose="020B0800000000000000" pitchFamily="34" charset="-128"/>
                <a:ea typeface="Noto Sans S Chinese Bold" panose="020B0800000000000000" pitchFamily="34" charset="-128"/>
              </a:rPr>
              <a:t>倡議階段</a:t>
            </a:r>
          </a:p>
        </p:txBody>
      </p:sp>
      <p:sp>
        <p:nvSpPr>
          <p:cNvPr id="8" name="矩形 7"/>
          <p:cNvSpPr/>
          <p:nvPr/>
        </p:nvSpPr>
        <p:spPr>
          <a:xfrm>
            <a:off x="-3992" y="974125"/>
            <a:ext cx="1014884" cy="58838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93" name="表格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921192"/>
              </p:ext>
            </p:extLst>
          </p:nvPr>
        </p:nvGraphicFramePr>
        <p:xfrm>
          <a:off x="-146436" y="1377635"/>
          <a:ext cx="1162822" cy="156271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162822"/>
              </a:tblGrid>
              <a:tr h="434073">
                <a:tc>
                  <a:txBody>
                    <a:bodyPr/>
                    <a:lstStyle/>
                    <a:p>
                      <a:pPr marL="0" indent="358775" algn="l" fontAlgn="ctr">
                        <a:lnSpc>
                          <a:spcPct val="130000"/>
                        </a:lnSpc>
                      </a:pPr>
                      <a:r>
                        <a:rPr lang="zh-TW" altLang="en-US" sz="1000" b="0" i="0" u="none" strike="noStrike" dirty="0" smtClean="0">
                          <a:ln>
                            <a:solidFill>
                              <a:schemeClr val="tx2">
                                <a:lumMod val="75000"/>
                              </a:schemeClr>
                            </a:solidFill>
                          </a:ln>
                          <a:solidFill>
                            <a:srgbClr val="535196"/>
                          </a:solidFill>
                          <a:effectLst/>
                          <a:latin typeface="Noto Sans T Chinese Thin" panose="020B0200000000000000" pitchFamily="34" charset="-120"/>
                          <a:ea typeface="Noto Sans T Chinese Thin" panose="020B0200000000000000" pitchFamily="34" charset="-120"/>
                        </a:rPr>
                        <a:t>申請議題</a:t>
                      </a:r>
                      <a:endParaRPr lang="zh-TW" sz="1000" b="0" i="0" u="none" strike="noStrike" dirty="0">
                        <a:ln>
                          <a:solidFill>
                            <a:schemeClr val="tx2">
                              <a:lumMod val="75000"/>
                            </a:schemeClr>
                          </a:solidFill>
                        </a:ln>
                        <a:solidFill>
                          <a:srgbClr val="535196"/>
                        </a:solidFill>
                        <a:effectLst/>
                        <a:latin typeface="Noto Sans T Chinese Thin" panose="020B0200000000000000" pitchFamily="34" charset="-120"/>
                        <a:ea typeface="Noto Sans T Chinese Thin" panose="020B0200000000000000" pitchFamily="34" charset="-120"/>
                      </a:endParaRPr>
                    </a:p>
                  </a:txBody>
                  <a:tcPr marL="33170" marR="33170" marT="33170" marB="3317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51625">
                <a:tc>
                  <a:txBody>
                    <a:bodyPr/>
                    <a:lstStyle/>
                    <a:p>
                      <a:pPr marL="0" indent="358775" algn="l" defTabSz="914400" rtl="0" eaLnBrk="1" fontAlgn="ctr" latinLnBrk="0" hangingPunct="1">
                        <a:lnSpc>
                          <a:spcPct val="130000"/>
                        </a:lnSpc>
                      </a:pPr>
                      <a:r>
                        <a:rPr lang="zh-TW" altLang="en-US" sz="1000" b="0" i="0" u="none" strike="noStrike" kern="1200" dirty="0" smtClean="0">
                          <a:ln>
                            <a:solidFill>
                              <a:schemeClr val="tx2">
                                <a:lumMod val="75000"/>
                              </a:schemeClr>
                            </a:solidFill>
                          </a:ln>
                          <a:solidFill>
                            <a:srgbClr val="535196"/>
                          </a:solidFill>
                          <a:effectLst/>
                          <a:latin typeface="Noto Sans T Chinese Thin" panose="020B0200000000000000" pitchFamily="34" charset="-120"/>
                          <a:ea typeface="Noto Sans T Chinese Thin" panose="020B0200000000000000" pitchFamily="34" charset="-120"/>
                          <a:cs typeface="+mn-cs"/>
                        </a:rPr>
                        <a:t>議題檢視</a:t>
                      </a:r>
                      <a:endParaRPr lang="zh-TW" sz="1000" b="0" i="0" u="none" strike="noStrike" kern="1200" dirty="0">
                        <a:ln>
                          <a:solidFill>
                            <a:schemeClr val="tx2">
                              <a:lumMod val="75000"/>
                            </a:schemeClr>
                          </a:solidFill>
                        </a:ln>
                        <a:solidFill>
                          <a:srgbClr val="535196"/>
                        </a:solidFill>
                        <a:effectLst/>
                        <a:latin typeface="Noto Sans T Chinese Thin" panose="020B0200000000000000" pitchFamily="34" charset="-120"/>
                        <a:ea typeface="Noto Sans T Chinese Thin" panose="020B0200000000000000" pitchFamily="34" charset="-120"/>
                        <a:cs typeface="+mn-cs"/>
                      </a:endParaRPr>
                    </a:p>
                  </a:txBody>
                  <a:tcPr marL="33170" marR="33170" marT="33170" marB="3317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7702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30000"/>
                        </a:lnSpc>
                      </a:pPr>
                      <a:endParaRPr lang="zh-TW" sz="1000" u="none" strike="noStrike" kern="1200" dirty="0">
                        <a:ln>
                          <a:solidFill>
                            <a:schemeClr val="tx2">
                              <a:lumMod val="75000"/>
                            </a:schemeClr>
                          </a:solidFill>
                        </a:ln>
                        <a:solidFill>
                          <a:srgbClr val="535196"/>
                        </a:solidFill>
                        <a:effectLst/>
                        <a:latin typeface="Noto Sans T Chinese Thin" panose="020B0200000000000000" pitchFamily="34" charset="-120"/>
                        <a:ea typeface="Noto Sans T Chinese Thin" panose="020B0200000000000000" pitchFamily="34" charset="-120"/>
                        <a:cs typeface="+mn-cs"/>
                      </a:endParaRPr>
                    </a:p>
                  </a:txBody>
                  <a:tcPr marL="33170" marR="33170" marT="33170" marB="331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1" name="圖片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53" y="1578006"/>
            <a:ext cx="81808" cy="81808"/>
          </a:xfrm>
          <a:prstGeom prst="rect">
            <a:avLst/>
          </a:prstGeom>
        </p:spPr>
      </p:pic>
      <p:pic>
        <p:nvPicPr>
          <p:cNvPr id="98" name="圖片 9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53" y="2029008"/>
            <a:ext cx="81808" cy="81808"/>
          </a:xfrm>
          <a:prstGeom prst="rect">
            <a:avLst/>
          </a:prstGeom>
        </p:spPr>
      </p:pic>
      <p:sp>
        <p:nvSpPr>
          <p:cNvPr id="12" name="文字方塊 11"/>
          <p:cNvSpPr txBox="1"/>
          <p:nvPr/>
        </p:nvSpPr>
        <p:spPr>
          <a:xfrm>
            <a:off x="61711" y="2384637"/>
            <a:ext cx="697627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000" dirty="0">
                <a:solidFill>
                  <a:schemeClr val="bg1">
                    <a:lumMod val="50000"/>
                  </a:schemeClr>
                </a:solidFill>
                <a:latin typeface="Noto Sans T Chinese Thin" panose="020B0200000000000000" pitchFamily="34" charset="-120"/>
                <a:ea typeface="Noto Sans T Chinese Thin" panose="020B0200000000000000" pitchFamily="34" charset="-120"/>
              </a:rPr>
              <a:t>倡議階段</a:t>
            </a:r>
          </a:p>
          <a:p>
            <a:pPr>
              <a:lnSpc>
                <a:spcPct val="150000"/>
              </a:lnSpc>
            </a:pPr>
            <a:r>
              <a:rPr lang="zh-TW" altLang="en-US" sz="1000" dirty="0">
                <a:solidFill>
                  <a:schemeClr val="bg1">
                    <a:lumMod val="50000"/>
                  </a:schemeClr>
                </a:solidFill>
                <a:latin typeface="Noto Sans T Chinese Thin" panose="020B0200000000000000" pitchFamily="34" charset="-120"/>
                <a:ea typeface="Noto Sans T Chinese Thin" panose="020B0200000000000000" pitchFamily="34" charset="-120"/>
              </a:rPr>
              <a:t>追蹤階段</a:t>
            </a:r>
          </a:p>
          <a:p>
            <a:pPr>
              <a:lnSpc>
                <a:spcPct val="150000"/>
              </a:lnSpc>
            </a:pPr>
            <a:r>
              <a:rPr lang="zh-TW" altLang="en-US" sz="1000" dirty="0">
                <a:solidFill>
                  <a:schemeClr val="bg1">
                    <a:lumMod val="50000"/>
                  </a:schemeClr>
                </a:solidFill>
                <a:latin typeface="Noto Sans T Chinese Thin" panose="020B0200000000000000" pitchFamily="34" charset="-120"/>
                <a:ea typeface="Noto Sans T Chinese Thin" panose="020B0200000000000000" pitchFamily="34" charset="-120"/>
              </a:rPr>
              <a:t>結案階段</a:t>
            </a:r>
          </a:p>
        </p:txBody>
      </p:sp>
      <p:sp>
        <p:nvSpPr>
          <p:cNvPr id="100" name="圓角矩形 99"/>
          <p:cNvSpPr/>
          <p:nvPr/>
        </p:nvSpPr>
        <p:spPr>
          <a:xfrm>
            <a:off x="709886" y="2486826"/>
            <a:ext cx="258276" cy="133019"/>
          </a:xfrm>
          <a:prstGeom prst="roundRect">
            <a:avLst>
              <a:gd name="adj" fmla="val 50000"/>
            </a:avLst>
          </a:prstGeom>
          <a:solidFill>
            <a:srgbClr val="FF6B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smtClean="0">
                <a:latin typeface="Noto Sans T Chinese Thin" panose="020B0200000000000000" pitchFamily="34" charset="-120"/>
                <a:ea typeface="Noto Sans T Chinese Thin" panose="020B0200000000000000" pitchFamily="34" charset="-120"/>
              </a:rPr>
              <a:t>2</a:t>
            </a:r>
            <a:endParaRPr lang="zh-TW" altLang="en-US" sz="800" dirty="0">
              <a:latin typeface="Noto Sans T Chinese Thin" panose="020B0200000000000000" pitchFamily="34" charset="-120"/>
              <a:ea typeface="Noto Sans T Chinese Thin" panose="020B0200000000000000" pitchFamily="34" charset="-120"/>
            </a:endParaRPr>
          </a:p>
        </p:txBody>
      </p:sp>
      <p:sp>
        <p:nvSpPr>
          <p:cNvPr id="102" name="圓角矩形 101"/>
          <p:cNvSpPr/>
          <p:nvPr/>
        </p:nvSpPr>
        <p:spPr>
          <a:xfrm>
            <a:off x="709886" y="2710413"/>
            <a:ext cx="258276" cy="133019"/>
          </a:xfrm>
          <a:prstGeom prst="roundRect">
            <a:avLst>
              <a:gd name="adj" fmla="val 50000"/>
            </a:avLst>
          </a:prstGeom>
          <a:solidFill>
            <a:srgbClr val="FF6B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>
                <a:latin typeface="Noto Sans T Chinese Thin" panose="020B0200000000000000" pitchFamily="34" charset="-120"/>
                <a:ea typeface="Noto Sans T Chinese Thin" panose="020B0200000000000000" pitchFamily="34" charset="-120"/>
              </a:rPr>
              <a:t>2</a:t>
            </a:r>
            <a:endParaRPr lang="zh-TW" altLang="en-US" sz="800" dirty="0">
              <a:latin typeface="Noto Sans T Chinese Thin" panose="020B0200000000000000" pitchFamily="34" charset="-120"/>
              <a:ea typeface="Noto Sans T Chinese Thin" panose="020B0200000000000000" pitchFamily="34" charset="-120"/>
            </a:endParaRPr>
          </a:p>
        </p:txBody>
      </p:sp>
      <p:sp>
        <p:nvSpPr>
          <p:cNvPr id="103" name="圓角矩形 102"/>
          <p:cNvSpPr/>
          <p:nvPr/>
        </p:nvSpPr>
        <p:spPr>
          <a:xfrm>
            <a:off x="709422" y="2934001"/>
            <a:ext cx="258276" cy="133019"/>
          </a:xfrm>
          <a:prstGeom prst="roundRect">
            <a:avLst>
              <a:gd name="adj" fmla="val 50000"/>
            </a:avLst>
          </a:prstGeom>
          <a:solidFill>
            <a:srgbClr val="FF6B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>
                <a:latin typeface="Noto Sans T Chinese Thin" panose="020B0200000000000000" pitchFamily="34" charset="-120"/>
                <a:ea typeface="Noto Sans T Chinese Thin" panose="020B0200000000000000" pitchFamily="34" charset="-120"/>
              </a:rPr>
              <a:t>1</a:t>
            </a:r>
            <a:endParaRPr lang="zh-TW" altLang="en-US" sz="800" dirty="0">
              <a:latin typeface="Noto Sans T Chinese Thin" panose="020B0200000000000000" pitchFamily="34" charset="-120"/>
              <a:ea typeface="Noto Sans T Chinese Thin" panose="020B02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85015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圓角矩形 1"/>
          <p:cNvSpPr/>
          <p:nvPr/>
        </p:nvSpPr>
        <p:spPr>
          <a:xfrm>
            <a:off x="7716255" y="56567"/>
            <a:ext cx="774237" cy="195736"/>
          </a:xfrm>
          <a:prstGeom prst="roundRect">
            <a:avLst>
              <a:gd name="adj" fmla="val 50000"/>
            </a:avLst>
          </a:prstGeom>
          <a:solidFill>
            <a:srgbClr val="0D0D0D">
              <a:alpha val="50196"/>
            </a:srgb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>
                <a:latin typeface="Noto Sans T Chinese Thin" panose="020B0200000000000000" pitchFamily="34" charset="-120"/>
                <a:ea typeface="Noto Sans T Chinese Thin" panose="020B0200000000000000" pitchFamily="34" charset="-120"/>
              </a:rPr>
              <a:t>核心圖資</a:t>
            </a:r>
            <a:endParaRPr lang="zh-TW" altLang="en-US" sz="1000" dirty="0">
              <a:latin typeface="Noto Sans T Chinese Thin" panose="020B0200000000000000" pitchFamily="34" charset="-120"/>
              <a:ea typeface="Noto Sans T Chinese Thin" panose="020B0200000000000000" pitchFamily="34" charset="-120"/>
            </a:endParaRPr>
          </a:p>
        </p:txBody>
      </p:sp>
      <p:cxnSp>
        <p:nvCxnSpPr>
          <p:cNvPr id="4" name="直線接點 3"/>
          <p:cNvCxnSpPr/>
          <p:nvPr/>
        </p:nvCxnSpPr>
        <p:spPr>
          <a:xfrm>
            <a:off x="8582025" y="95661"/>
            <a:ext cx="0" cy="117549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字方塊 5"/>
          <p:cNvSpPr txBox="1"/>
          <p:nvPr/>
        </p:nvSpPr>
        <p:spPr>
          <a:xfrm>
            <a:off x="8602080" y="31325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solidFill>
                  <a:schemeClr val="bg1"/>
                </a:solidFill>
                <a:latin typeface="Noto Sans T Chinese Thin" panose="020B0200000000000000" pitchFamily="34" charset="-120"/>
                <a:ea typeface="Noto Sans T Chinese Thin" panose="020B0200000000000000" pitchFamily="34" charset="-120"/>
              </a:rPr>
              <a:t>登入</a:t>
            </a:r>
            <a:endParaRPr lang="zh-TW" altLang="en-US" sz="1000" dirty="0">
              <a:solidFill>
                <a:schemeClr val="bg1"/>
              </a:solidFill>
              <a:latin typeface="Noto Sans T Chinese Thin" panose="020B0200000000000000" pitchFamily="34" charset="-120"/>
              <a:ea typeface="Noto Sans T Chinese Thin" panose="020B0200000000000000" pitchFamily="34" charset="-120"/>
            </a:endParaRPr>
          </a:p>
        </p:txBody>
      </p:sp>
      <p:sp>
        <p:nvSpPr>
          <p:cNvPr id="10" name="手繪多邊形 9"/>
          <p:cNvSpPr/>
          <p:nvPr/>
        </p:nvSpPr>
        <p:spPr>
          <a:xfrm>
            <a:off x="0" y="673240"/>
            <a:ext cx="1024932" cy="411982"/>
          </a:xfrm>
          <a:custGeom>
            <a:avLst/>
            <a:gdLst>
              <a:gd name="connsiteX0" fmla="*/ 0 w 1024932"/>
              <a:gd name="connsiteY0" fmla="*/ 411982 h 411982"/>
              <a:gd name="connsiteX1" fmla="*/ 1024932 w 1024932"/>
              <a:gd name="connsiteY1" fmla="*/ 411982 h 411982"/>
              <a:gd name="connsiteX2" fmla="*/ 803868 w 1024932"/>
              <a:gd name="connsiteY2" fmla="*/ 261257 h 411982"/>
              <a:gd name="connsiteX3" fmla="*/ 0 w 1024932"/>
              <a:gd name="connsiteY3" fmla="*/ 0 h 411982"/>
              <a:gd name="connsiteX4" fmla="*/ 0 w 1024932"/>
              <a:gd name="connsiteY4" fmla="*/ 411982 h 411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4932" h="411982">
                <a:moveTo>
                  <a:pt x="0" y="411982"/>
                </a:moveTo>
                <a:lnTo>
                  <a:pt x="1024932" y="411982"/>
                </a:lnTo>
                <a:lnTo>
                  <a:pt x="803868" y="261257"/>
                </a:lnTo>
                <a:lnTo>
                  <a:pt x="0" y="0"/>
                </a:lnTo>
                <a:lnTo>
                  <a:pt x="0" y="4119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手繪多邊形 17"/>
          <p:cNvSpPr/>
          <p:nvPr/>
        </p:nvSpPr>
        <p:spPr>
          <a:xfrm>
            <a:off x="-3992" y="650693"/>
            <a:ext cx="1014884" cy="442127"/>
          </a:xfrm>
          <a:custGeom>
            <a:avLst/>
            <a:gdLst>
              <a:gd name="connsiteX0" fmla="*/ 0 w 1024932"/>
              <a:gd name="connsiteY0" fmla="*/ 0 h 442127"/>
              <a:gd name="connsiteX1" fmla="*/ 803868 w 1024932"/>
              <a:gd name="connsiteY1" fmla="*/ 251208 h 442127"/>
              <a:gd name="connsiteX2" fmla="*/ 1024932 w 1024932"/>
              <a:gd name="connsiteY2" fmla="*/ 231112 h 442127"/>
              <a:gd name="connsiteX3" fmla="*/ 1024932 w 1024932"/>
              <a:gd name="connsiteY3" fmla="*/ 442127 h 442127"/>
              <a:gd name="connsiteX4" fmla="*/ 20096 w 1024932"/>
              <a:gd name="connsiteY4" fmla="*/ 442127 h 442127"/>
              <a:gd name="connsiteX5" fmla="*/ 0 w 1024932"/>
              <a:gd name="connsiteY5" fmla="*/ 0 h 442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24932" h="442127">
                <a:moveTo>
                  <a:pt x="0" y="0"/>
                </a:moveTo>
                <a:lnTo>
                  <a:pt x="803868" y="251208"/>
                </a:lnTo>
                <a:lnTo>
                  <a:pt x="1024932" y="231112"/>
                </a:lnTo>
                <a:lnTo>
                  <a:pt x="1024932" y="442127"/>
                </a:lnTo>
                <a:lnTo>
                  <a:pt x="20096" y="442127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1290871" y="974125"/>
            <a:ext cx="23551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>
                <a:latin typeface="Noto Sans T Chinese Thin" panose="020B0200000000000000" pitchFamily="34" charset="-120"/>
                <a:ea typeface="Noto Sans T Chinese Thin" panose="020B0200000000000000" pitchFamily="34" charset="-120"/>
              </a:rPr>
              <a:t>首頁 </a:t>
            </a:r>
            <a:r>
              <a:rPr lang="en-US" altLang="zh-TW" sz="1200" dirty="0" smtClean="0">
                <a:latin typeface="Noto Sans T Chinese Thin" panose="020B0200000000000000" pitchFamily="34" charset="-120"/>
                <a:ea typeface="Noto Sans T Chinese Thin" panose="020B0200000000000000" pitchFamily="34" charset="-120"/>
              </a:rPr>
              <a:t>&gt;</a:t>
            </a:r>
            <a:r>
              <a:rPr lang="zh-TW" altLang="en-US" sz="1200" dirty="0" smtClean="0">
                <a:latin typeface="Noto Sans T Chinese Thin" panose="020B0200000000000000" pitchFamily="34" charset="-120"/>
                <a:ea typeface="Noto Sans T Chinese Thin" panose="020B0200000000000000" pitchFamily="34" charset="-120"/>
              </a:rPr>
              <a:t> 議題</a:t>
            </a:r>
            <a:r>
              <a:rPr lang="zh-TW" altLang="en-US" sz="1200" dirty="0">
                <a:latin typeface="Noto Sans T Chinese Thin" panose="020B0200000000000000" pitchFamily="34" charset="-120"/>
                <a:ea typeface="Noto Sans T Chinese Thin" panose="020B0200000000000000" pitchFamily="34" charset="-120"/>
              </a:rPr>
              <a:t>管理 </a:t>
            </a:r>
            <a:r>
              <a:rPr lang="en-US" altLang="zh-TW" sz="1200" dirty="0" smtClean="0">
                <a:latin typeface="Noto Sans T Chinese Thin" panose="020B0200000000000000" pitchFamily="34" charset="-120"/>
                <a:ea typeface="Noto Sans T Chinese Thin" panose="020B0200000000000000" pitchFamily="34" charset="-120"/>
              </a:rPr>
              <a:t>&gt; </a:t>
            </a:r>
            <a:r>
              <a:rPr lang="zh-TW" altLang="en-US" sz="1200" b="1" dirty="0" smtClean="0">
                <a:solidFill>
                  <a:schemeClr val="accent1">
                    <a:lumMod val="75000"/>
                  </a:schemeClr>
                </a:solidFill>
                <a:latin typeface="Noto Sans T Chinese Thin" panose="020B0200000000000000" pitchFamily="34" charset="-120"/>
                <a:ea typeface="Noto Sans T Chinese Thin" panose="020B0200000000000000" pitchFamily="34" charset="-120"/>
              </a:rPr>
              <a:t>議題</a:t>
            </a:r>
            <a:r>
              <a:rPr lang="zh-TW" altLang="en-US" sz="1200" b="1" dirty="0">
                <a:solidFill>
                  <a:schemeClr val="accent1">
                    <a:lumMod val="75000"/>
                  </a:schemeClr>
                </a:solidFill>
                <a:latin typeface="Noto Sans T Chinese Thin" panose="020B0200000000000000" pitchFamily="34" charset="-120"/>
                <a:ea typeface="Noto Sans T Chinese Thin" panose="020B0200000000000000" pitchFamily="34" charset="-120"/>
              </a:rPr>
              <a:t>進度狀況</a:t>
            </a:r>
          </a:p>
        </p:txBody>
      </p:sp>
      <p:pic>
        <p:nvPicPr>
          <p:cNvPr id="25" name="圖片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142" y="1010882"/>
            <a:ext cx="142875" cy="171450"/>
          </a:xfrm>
          <a:prstGeom prst="rect">
            <a:avLst/>
          </a:prstGeom>
        </p:spPr>
      </p:pic>
      <p:graphicFrame>
        <p:nvGraphicFramePr>
          <p:cNvPr id="84" name="表格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7638704"/>
              </p:ext>
            </p:extLst>
          </p:nvPr>
        </p:nvGraphicFramePr>
        <p:xfrm>
          <a:off x="1143698" y="4204114"/>
          <a:ext cx="7873890" cy="261112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641520"/>
                <a:gridCol w="1232370"/>
              </a:tblGrid>
              <a:tr h="285577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zh-TW" altLang="en-US" sz="1000" b="0" u="none" strike="noStrike" cap="none" spc="0" dirty="0" smtClean="0">
                          <a:ln w="0"/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Noto Sans S Chinese Bold" panose="020B0800000000000000" pitchFamily="34" charset="-128"/>
                          <a:ea typeface="Noto Sans S Chinese Bold" panose="020B0800000000000000" pitchFamily="34" charset="-128"/>
                        </a:rPr>
                        <a:t>議題名稱 </a:t>
                      </a:r>
                      <a:r>
                        <a:rPr lang="en-US" altLang="zh-TW" sz="1000" b="0" u="none" strike="noStrike" cap="none" spc="0" dirty="0" smtClean="0">
                          <a:ln w="0"/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Noto Sans S Chinese Bold" panose="020B0800000000000000" pitchFamily="34" charset="-128"/>
                          <a:ea typeface="Noto Sans S Chinese Bold" panose="020B0800000000000000" pitchFamily="34" charset="-128"/>
                        </a:rPr>
                        <a:t>/ </a:t>
                      </a:r>
                      <a:r>
                        <a:rPr lang="zh-TW" altLang="en-US" sz="1000" b="0" u="none" strike="noStrike" cap="none" spc="0" dirty="0" smtClean="0">
                          <a:ln w="0"/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Noto Sans S Chinese Bold" panose="020B0800000000000000" pitchFamily="34" charset="-128"/>
                          <a:ea typeface="Noto Sans S Chinese Bold" panose="020B0800000000000000" pitchFamily="34" charset="-128"/>
                        </a:rPr>
                        <a:t>各空間資料開放時程規劃</a:t>
                      </a:r>
                      <a:endParaRPr lang="zh-TW" sz="1000" b="0" i="0" u="none" strike="noStrike" cap="none" spc="0" dirty="0">
                        <a:ln w="0"/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Noto Sans S Chinese Bold" panose="020B0800000000000000" pitchFamily="34" charset="-128"/>
                        <a:ea typeface="Noto Sans S Chinese Bold" panose="020B0800000000000000" pitchFamily="34" charset="-128"/>
                      </a:endParaRPr>
                    </a:p>
                  </a:txBody>
                  <a:tcPr marL="33170" marR="33170" marT="33170" marB="331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3">
                            <a:lumMod val="5000"/>
                            <a:lumOff val="95000"/>
                          </a:schemeClr>
                        </a:gs>
                        <a:gs pos="74000">
                          <a:schemeClr val="accent3">
                            <a:lumMod val="45000"/>
                            <a:lumOff val="55000"/>
                          </a:schemeClr>
                        </a:gs>
                        <a:gs pos="83000">
                          <a:schemeClr val="accent3">
                            <a:lumMod val="45000"/>
                            <a:lumOff val="55000"/>
                          </a:schemeClr>
                        </a:gs>
                        <a:gs pos="100000">
                          <a:schemeClr val="accent3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0000"/>
                        </a:lnSpc>
                      </a:pPr>
                      <a:r>
                        <a:rPr lang="zh-TW" altLang="en-US" sz="1000" b="0" u="none" strike="noStrike" kern="1200" cap="none" spc="0" dirty="0" smtClean="0">
                          <a:ln w="0"/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Noto Sans S Chinese Bold" panose="020B0800000000000000" pitchFamily="34" charset="-128"/>
                          <a:ea typeface="Noto Sans S Chinese Bold" panose="020B0800000000000000" pitchFamily="34" charset="-128"/>
                          <a:cs typeface="+mn-cs"/>
                        </a:rPr>
                        <a:t>附件</a:t>
                      </a:r>
                    </a:p>
                  </a:txBody>
                  <a:tcPr marL="33170" marR="33170" marT="33170" marB="331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3">
                            <a:lumMod val="5000"/>
                            <a:lumOff val="95000"/>
                          </a:schemeClr>
                        </a:gs>
                        <a:gs pos="74000">
                          <a:schemeClr val="accent3">
                            <a:lumMod val="45000"/>
                            <a:lumOff val="55000"/>
                          </a:schemeClr>
                        </a:gs>
                        <a:gs pos="83000">
                          <a:schemeClr val="accent3">
                            <a:lumMod val="45000"/>
                            <a:lumOff val="55000"/>
                          </a:schemeClr>
                        </a:gs>
                        <a:gs pos="100000">
                          <a:schemeClr val="accent3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</a:tr>
              <a:tr h="1526552">
                <a:tc>
                  <a:txBody>
                    <a:bodyPr/>
                    <a:lstStyle/>
                    <a:p>
                      <a:pPr marL="182563" indent="0" algn="l" defTabSz="914400" rtl="0" eaLnBrk="1" fontAlgn="ctr" latinLnBrk="0" hangingPunct="1">
                        <a:lnSpc>
                          <a:spcPct val="130000"/>
                        </a:lnSpc>
                      </a:pPr>
                      <a:r>
                        <a:rPr lang="zh-TW" altLang="en-US" sz="1000" u="none" strike="noStrike" kern="1200" dirty="0" smtClean="0">
                          <a:ln>
                            <a:solidFill>
                              <a:schemeClr val="tx2">
                                <a:lumMod val="75000"/>
                              </a:schemeClr>
                            </a:solidFill>
                          </a:ln>
                          <a:solidFill>
                            <a:srgbClr val="535196"/>
                          </a:solidFill>
                          <a:effectLst/>
                          <a:latin typeface="Noto Sans T Chinese Thin" panose="020B0200000000000000" pitchFamily="34" charset="-120"/>
                          <a:ea typeface="Noto Sans T Chinese Thin" panose="020B0200000000000000" pitchFamily="34" charset="-120"/>
                          <a:cs typeface="+mn-cs"/>
                        </a:rPr>
                        <a:t>倡議內容</a:t>
                      </a:r>
                    </a:p>
                    <a:p>
                      <a:pPr marL="182563" indent="0" algn="l" defTabSz="914400" rtl="0" eaLnBrk="1" fontAlgn="ctr" latinLnBrk="0" hangingPunct="1">
                        <a:lnSpc>
                          <a:spcPct val="130000"/>
                        </a:lnSpc>
                      </a:pPr>
                      <a:r>
                        <a:rPr lang="zh-TW" altLang="en-US" sz="1000" u="none" strike="noStrike" kern="1200" dirty="0" smtClean="0">
                          <a:ln>
                            <a:solidFill>
                              <a:schemeClr val="tx2">
                                <a:lumMod val="75000"/>
                              </a:schemeClr>
                            </a:solidFill>
                          </a:ln>
                          <a:solidFill>
                            <a:srgbClr val="535196"/>
                          </a:solidFill>
                          <a:effectLst/>
                          <a:latin typeface="Noto Sans T Chinese Thin" panose="020B0200000000000000" pitchFamily="34" charset="-120"/>
                          <a:ea typeface="Noto Sans T Chinese Thin" panose="020B0200000000000000" pitchFamily="34" charset="-120"/>
                          <a:cs typeface="+mn-cs"/>
                        </a:rPr>
                        <a:t>申請時間 </a:t>
                      </a:r>
                      <a:r>
                        <a:rPr lang="en-US" altLang="zh-TW" sz="1000" u="none" strike="noStrike" kern="1200" dirty="0" smtClean="0">
                          <a:ln>
                            <a:solidFill>
                              <a:schemeClr val="tx2">
                                <a:lumMod val="75000"/>
                              </a:schemeClr>
                            </a:solidFill>
                          </a:ln>
                          <a:solidFill>
                            <a:srgbClr val="535196"/>
                          </a:solidFill>
                          <a:effectLst/>
                          <a:latin typeface="Noto Sans T Chinese Thin" panose="020B0200000000000000" pitchFamily="34" charset="-120"/>
                          <a:ea typeface="Noto Sans T Chinese Thin" panose="020B0200000000000000" pitchFamily="34" charset="-120"/>
                          <a:cs typeface="+mn-cs"/>
                        </a:rPr>
                        <a:t>/ 2014-09-01 10:28:13</a:t>
                      </a:r>
                    </a:p>
                    <a:p>
                      <a:pPr marL="182563" indent="0" algn="l" defTabSz="914400" rtl="0" eaLnBrk="1" fontAlgn="ctr" latinLnBrk="0" hangingPunct="1">
                        <a:lnSpc>
                          <a:spcPct val="130000"/>
                        </a:lnSpc>
                      </a:pPr>
                      <a:r>
                        <a:rPr lang="zh-TW" altLang="en-US" sz="1000" u="none" strike="noStrike" kern="1200" dirty="0" smtClean="0">
                          <a:ln>
                            <a:solidFill>
                              <a:schemeClr val="tx2">
                                <a:lumMod val="75000"/>
                              </a:schemeClr>
                            </a:solidFill>
                          </a:ln>
                          <a:solidFill>
                            <a:srgbClr val="535196"/>
                          </a:solidFill>
                          <a:effectLst/>
                          <a:latin typeface="Noto Sans T Chinese Thin" panose="020B0200000000000000" pitchFamily="34" charset="-120"/>
                          <a:ea typeface="Noto Sans T Chinese Thin" panose="020B0200000000000000" pitchFamily="34" charset="-120"/>
                          <a:cs typeface="+mn-cs"/>
                        </a:rPr>
                        <a:t>申請單位 </a:t>
                      </a:r>
                      <a:r>
                        <a:rPr lang="en-US" altLang="zh-TW" sz="1000" u="none" strike="noStrike" kern="1200" dirty="0" smtClean="0">
                          <a:ln>
                            <a:solidFill>
                              <a:schemeClr val="tx2">
                                <a:lumMod val="75000"/>
                              </a:schemeClr>
                            </a:solidFill>
                          </a:ln>
                          <a:solidFill>
                            <a:srgbClr val="535196"/>
                          </a:solidFill>
                          <a:effectLst/>
                          <a:latin typeface="Noto Sans T Chinese Thin" panose="020B0200000000000000" pitchFamily="34" charset="-120"/>
                          <a:ea typeface="Noto Sans T Chinese Thin" panose="020B0200000000000000" pitchFamily="34" charset="-120"/>
                          <a:cs typeface="+mn-cs"/>
                        </a:rPr>
                        <a:t>/ </a:t>
                      </a:r>
                      <a:r>
                        <a:rPr lang="zh-TW" altLang="en-US" sz="1000" u="none" strike="noStrike" kern="1200" dirty="0" smtClean="0">
                          <a:ln>
                            <a:solidFill>
                              <a:schemeClr val="tx2">
                                <a:lumMod val="75000"/>
                              </a:schemeClr>
                            </a:solidFill>
                          </a:ln>
                          <a:solidFill>
                            <a:srgbClr val="535196"/>
                          </a:solidFill>
                          <a:effectLst/>
                          <a:latin typeface="Noto Sans T Chinese Thin" panose="020B0200000000000000" pitchFamily="34" charset="-120"/>
                          <a:ea typeface="Noto Sans T Chinese Thin" panose="020B0200000000000000" pitchFamily="34" charset="-120"/>
                          <a:cs typeface="+mn-cs"/>
                        </a:rPr>
                        <a:t>非營利組織</a:t>
                      </a:r>
                    </a:p>
                    <a:p>
                      <a:pPr marL="182563" indent="0" algn="l" defTabSz="914400" rtl="0" eaLnBrk="1" fontAlgn="ctr" latinLnBrk="0" hangingPunct="1">
                        <a:lnSpc>
                          <a:spcPct val="130000"/>
                        </a:lnSpc>
                      </a:pPr>
                      <a:r>
                        <a:rPr lang="zh-TW" altLang="en-US" sz="1000" u="none" strike="noStrike" kern="1200" dirty="0" smtClean="0">
                          <a:ln>
                            <a:solidFill>
                              <a:schemeClr val="tx2">
                                <a:lumMod val="75000"/>
                              </a:schemeClr>
                            </a:solidFill>
                          </a:ln>
                          <a:solidFill>
                            <a:srgbClr val="535196"/>
                          </a:solidFill>
                          <a:effectLst/>
                          <a:latin typeface="Noto Sans T Chinese Thin" panose="020B0200000000000000" pitchFamily="34" charset="-120"/>
                          <a:ea typeface="Noto Sans T Chinese Thin" panose="020B0200000000000000" pitchFamily="34" charset="-120"/>
                          <a:cs typeface="+mn-cs"/>
                        </a:rPr>
                        <a:t>資料集的描述 </a:t>
                      </a:r>
                      <a:r>
                        <a:rPr lang="en-US" altLang="zh-TW" sz="1000" u="none" strike="noStrike" kern="1200" dirty="0" smtClean="0">
                          <a:ln>
                            <a:solidFill>
                              <a:schemeClr val="tx2">
                                <a:lumMod val="75000"/>
                              </a:schemeClr>
                            </a:solidFill>
                          </a:ln>
                          <a:solidFill>
                            <a:srgbClr val="535196"/>
                          </a:solidFill>
                          <a:effectLst/>
                          <a:latin typeface="Noto Sans T Chinese Thin" panose="020B0200000000000000" pitchFamily="34" charset="-120"/>
                          <a:ea typeface="Noto Sans T Chinese Thin" panose="020B0200000000000000" pitchFamily="34" charset="-120"/>
                          <a:cs typeface="+mn-cs"/>
                        </a:rPr>
                        <a:t>/ </a:t>
                      </a:r>
                      <a:r>
                        <a:rPr lang="zh-TW" altLang="en-US" sz="1000" u="none" strike="noStrike" kern="1200" dirty="0" smtClean="0">
                          <a:ln>
                            <a:solidFill>
                              <a:schemeClr val="tx2">
                                <a:lumMod val="75000"/>
                              </a:schemeClr>
                            </a:solidFill>
                          </a:ln>
                          <a:solidFill>
                            <a:srgbClr val="535196"/>
                          </a:solidFill>
                          <a:effectLst/>
                          <a:latin typeface="Noto Sans T Chinese Thin" panose="020B0200000000000000" pitchFamily="34" charset="-120"/>
                          <a:ea typeface="Noto Sans T Chinese Thin" panose="020B0200000000000000" pitchFamily="34" charset="-120"/>
                          <a:cs typeface="+mn-cs"/>
                        </a:rPr>
                        <a:t>開放資料的時程及逐步開放資料集規劃</a:t>
                      </a:r>
                    </a:p>
                    <a:p>
                      <a:pPr marL="182563" indent="0" algn="l" defTabSz="914400" rtl="0" eaLnBrk="1" fontAlgn="ctr" latinLnBrk="0" hangingPunct="1">
                        <a:lnSpc>
                          <a:spcPct val="130000"/>
                        </a:lnSpc>
                      </a:pPr>
                      <a:r>
                        <a:rPr lang="zh-TW" altLang="en-US" sz="1000" u="none" strike="noStrike" kern="1200" dirty="0" smtClean="0">
                          <a:ln>
                            <a:solidFill>
                              <a:schemeClr val="tx2">
                                <a:lumMod val="75000"/>
                              </a:schemeClr>
                            </a:solidFill>
                          </a:ln>
                          <a:solidFill>
                            <a:srgbClr val="535196"/>
                          </a:solidFill>
                          <a:effectLst/>
                          <a:latin typeface="Noto Sans T Chinese Thin" panose="020B0200000000000000" pitchFamily="34" charset="-120"/>
                          <a:ea typeface="Noto Sans T Chinese Thin" panose="020B0200000000000000" pitchFamily="34" charset="-120"/>
                          <a:cs typeface="+mn-cs"/>
                        </a:rPr>
                        <a:t>建議資料提供機關 </a:t>
                      </a:r>
                      <a:r>
                        <a:rPr lang="en-US" altLang="zh-TW" sz="1000" u="none" strike="noStrike" kern="1200" dirty="0" smtClean="0">
                          <a:ln>
                            <a:solidFill>
                              <a:schemeClr val="tx2">
                                <a:lumMod val="75000"/>
                              </a:schemeClr>
                            </a:solidFill>
                          </a:ln>
                          <a:solidFill>
                            <a:srgbClr val="535196"/>
                          </a:solidFill>
                          <a:effectLst/>
                          <a:latin typeface="Noto Sans T Chinese Thin" panose="020B0200000000000000" pitchFamily="34" charset="-120"/>
                          <a:ea typeface="Noto Sans T Chinese Thin" panose="020B0200000000000000" pitchFamily="34" charset="-120"/>
                          <a:cs typeface="+mn-cs"/>
                        </a:rPr>
                        <a:t>/ </a:t>
                      </a:r>
                      <a:r>
                        <a:rPr lang="zh-TW" altLang="en-US" sz="1000" u="none" strike="noStrike" kern="1200" dirty="0" smtClean="0">
                          <a:ln>
                            <a:solidFill>
                              <a:schemeClr val="tx2">
                                <a:lumMod val="75000"/>
                              </a:schemeClr>
                            </a:solidFill>
                          </a:ln>
                          <a:solidFill>
                            <a:srgbClr val="535196"/>
                          </a:solidFill>
                          <a:effectLst/>
                          <a:latin typeface="Noto Sans T Chinese Thin" panose="020B0200000000000000" pitchFamily="34" charset="-120"/>
                          <a:ea typeface="Noto Sans T Chinese Thin" panose="020B0200000000000000" pitchFamily="34" charset="-120"/>
                          <a:cs typeface="+mn-cs"/>
                        </a:rPr>
                        <a:t>國發會 </a:t>
                      </a:r>
                    </a:p>
                    <a:p>
                      <a:pPr marL="182563" indent="0" algn="l" defTabSz="914400" rtl="0" eaLnBrk="1" fontAlgn="ctr" latinLnBrk="0" hangingPunct="1">
                        <a:lnSpc>
                          <a:spcPct val="130000"/>
                        </a:lnSpc>
                      </a:pPr>
                      <a:r>
                        <a:rPr lang="zh-TW" altLang="en-US" sz="1000" u="none" strike="noStrike" kern="1200" dirty="0" smtClean="0">
                          <a:ln>
                            <a:solidFill>
                              <a:schemeClr val="tx2">
                                <a:lumMod val="75000"/>
                              </a:schemeClr>
                            </a:solidFill>
                          </a:ln>
                          <a:solidFill>
                            <a:srgbClr val="535196"/>
                          </a:solidFill>
                          <a:effectLst/>
                          <a:latin typeface="Noto Sans T Chinese Thin" panose="020B0200000000000000" pitchFamily="34" charset="-120"/>
                          <a:ea typeface="Noto Sans T Chinese Thin" panose="020B0200000000000000" pitchFamily="34" charset="-120"/>
                          <a:cs typeface="+mn-cs"/>
                        </a:rPr>
                        <a:t>資料集的用途 </a:t>
                      </a:r>
                      <a:r>
                        <a:rPr lang="en-US" altLang="zh-TW" sz="1000" u="none" strike="noStrike" kern="1200" dirty="0" smtClean="0">
                          <a:ln>
                            <a:solidFill>
                              <a:schemeClr val="tx2">
                                <a:lumMod val="75000"/>
                              </a:schemeClr>
                            </a:solidFill>
                          </a:ln>
                          <a:solidFill>
                            <a:srgbClr val="535196"/>
                          </a:solidFill>
                          <a:effectLst/>
                          <a:latin typeface="Noto Sans T Chinese Thin" panose="020B0200000000000000" pitchFamily="34" charset="-120"/>
                          <a:ea typeface="Noto Sans T Chinese Thin" panose="020B0200000000000000" pitchFamily="34" charset="-120"/>
                          <a:cs typeface="+mn-cs"/>
                        </a:rPr>
                        <a:t>/ </a:t>
                      </a:r>
                      <a:r>
                        <a:rPr lang="zh-TW" altLang="en-US" sz="1000" u="none" strike="noStrike" kern="1200" dirty="0" smtClean="0">
                          <a:ln>
                            <a:solidFill>
                              <a:schemeClr val="tx2">
                                <a:lumMod val="75000"/>
                              </a:schemeClr>
                            </a:solidFill>
                          </a:ln>
                          <a:solidFill>
                            <a:srgbClr val="535196"/>
                          </a:solidFill>
                          <a:effectLst/>
                          <a:latin typeface="Noto Sans T Chinese Thin" panose="020B0200000000000000" pitchFamily="34" charset="-120"/>
                          <a:ea typeface="Noto Sans T Chinese Thin" panose="020B0200000000000000" pitchFamily="34" charset="-120"/>
                          <a:cs typeface="+mn-cs"/>
                        </a:rPr>
                        <a:t>業務用、社群使用、學術研究用</a:t>
                      </a:r>
                    </a:p>
                    <a:p>
                      <a:pPr marL="182563" indent="0" algn="l" defTabSz="914400" rtl="0" eaLnBrk="1" fontAlgn="ctr" latinLnBrk="0" hangingPunct="1">
                        <a:lnSpc>
                          <a:spcPct val="130000"/>
                        </a:lnSpc>
                      </a:pPr>
                      <a:r>
                        <a:rPr lang="zh-TW" altLang="en-US" sz="1000" u="none" strike="noStrike" kern="1200" dirty="0" smtClean="0">
                          <a:ln>
                            <a:solidFill>
                              <a:schemeClr val="tx2">
                                <a:lumMod val="75000"/>
                              </a:schemeClr>
                            </a:solidFill>
                          </a:ln>
                          <a:solidFill>
                            <a:srgbClr val="535196"/>
                          </a:solidFill>
                          <a:effectLst/>
                          <a:latin typeface="Noto Sans T Chinese Thin" panose="020B0200000000000000" pitchFamily="34" charset="-120"/>
                          <a:ea typeface="Noto Sans T Chinese Thin" panose="020B0200000000000000" pitchFamily="34" charset="-120"/>
                          <a:cs typeface="+mn-cs"/>
                        </a:rPr>
                        <a:t>開放與使用此資料集能帶來甚麼好處 </a:t>
                      </a:r>
                      <a:r>
                        <a:rPr lang="en-US" altLang="zh-TW" sz="1000" u="none" strike="noStrike" kern="1200" dirty="0" smtClean="0">
                          <a:ln>
                            <a:solidFill>
                              <a:schemeClr val="tx2">
                                <a:lumMod val="75000"/>
                              </a:schemeClr>
                            </a:solidFill>
                          </a:ln>
                          <a:solidFill>
                            <a:srgbClr val="535196"/>
                          </a:solidFill>
                          <a:effectLst/>
                          <a:latin typeface="Noto Sans T Chinese Thin" panose="020B0200000000000000" pitchFamily="34" charset="-120"/>
                          <a:ea typeface="Noto Sans T Chinese Thin" panose="020B0200000000000000" pitchFamily="34" charset="-120"/>
                          <a:cs typeface="+mn-cs"/>
                        </a:rPr>
                        <a:t>/ </a:t>
                      </a:r>
                      <a:r>
                        <a:rPr lang="zh-TW" altLang="en-US" sz="1000" u="none" strike="noStrike" kern="1200" dirty="0" smtClean="0">
                          <a:ln>
                            <a:solidFill>
                              <a:schemeClr val="tx2">
                                <a:lumMod val="75000"/>
                              </a:schemeClr>
                            </a:solidFill>
                          </a:ln>
                          <a:solidFill>
                            <a:srgbClr val="535196"/>
                          </a:solidFill>
                          <a:effectLst/>
                          <a:latin typeface="Noto Sans T Chinese Thin" panose="020B0200000000000000" pitchFamily="34" charset="-120"/>
                          <a:ea typeface="Noto Sans T Chinese Thin" panose="020B0200000000000000" pitchFamily="34" charset="-120"/>
                          <a:cs typeface="+mn-cs"/>
                        </a:rPr>
                        <a:t>請參考日本內閣官房長官之開放資料，可讓民眾知道開放資料的進度及規劃</a:t>
                      </a:r>
                    </a:p>
                  </a:txBody>
                  <a:tcPr marL="33170" marR="33170" marT="33170" marB="331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30000"/>
                        </a:lnSpc>
                      </a:pPr>
                      <a:endParaRPr lang="zh-TW" sz="1000" b="0" i="0" u="none" strike="noStrike" dirty="0">
                        <a:ln>
                          <a:solidFill>
                            <a:schemeClr val="tx2">
                              <a:lumMod val="75000"/>
                            </a:schemeClr>
                          </a:solidFill>
                        </a:ln>
                        <a:solidFill>
                          <a:srgbClr val="535196"/>
                        </a:solidFill>
                        <a:effectLst/>
                        <a:latin typeface="Noto Sans T Chinese Thin" panose="020B0200000000000000" pitchFamily="34" charset="-120"/>
                        <a:ea typeface="Noto Sans T Chinese Thin" panose="020B0200000000000000" pitchFamily="34" charset="-120"/>
                      </a:endParaRPr>
                    </a:p>
                  </a:txBody>
                  <a:tcPr marL="33170" marR="33170" marT="33170" marB="331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50196"/>
                      </a:srgbClr>
                    </a:solidFill>
                  </a:tcPr>
                </a:tc>
              </a:tr>
              <a:tr h="389567">
                <a:tc>
                  <a:txBody>
                    <a:bodyPr/>
                    <a:lstStyle/>
                    <a:p>
                      <a:pPr marL="182563" indent="0" algn="l" defTabSz="914400" rtl="0" eaLnBrk="1" fontAlgn="ctr" latinLnBrk="0" hangingPunct="1">
                        <a:lnSpc>
                          <a:spcPct val="130000"/>
                        </a:lnSpc>
                      </a:pPr>
                      <a:r>
                        <a:rPr lang="zh-TW" altLang="en-US" sz="1000" u="none" strike="noStrike" kern="1200" dirty="0" smtClean="0">
                          <a:ln>
                            <a:solidFill>
                              <a:schemeClr val="tx2">
                                <a:lumMod val="75000"/>
                              </a:schemeClr>
                            </a:solidFill>
                          </a:ln>
                          <a:solidFill>
                            <a:srgbClr val="535196"/>
                          </a:solidFill>
                          <a:effectLst/>
                          <a:latin typeface="Noto Sans T Chinese Thin" panose="020B0200000000000000" pitchFamily="34" charset="-120"/>
                          <a:ea typeface="Noto Sans T Chinese Thin" panose="020B0200000000000000" pitchFamily="34" charset="-120"/>
                          <a:cs typeface="+mn-cs"/>
                        </a:rPr>
                        <a:t>會議相關資訊 </a:t>
                      </a:r>
                      <a:r>
                        <a:rPr lang="en-US" altLang="zh-TW" sz="1000" u="none" strike="noStrike" kern="1200" dirty="0" smtClean="0">
                          <a:ln>
                            <a:solidFill>
                              <a:schemeClr val="tx2">
                                <a:lumMod val="75000"/>
                              </a:schemeClr>
                            </a:solidFill>
                          </a:ln>
                          <a:solidFill>
                            <a:srgbClr val="535196"/>
                          </a:solidFill>
                          <a:effectLst/>
                          <a:latin typeface="Noto Sans T Chinese Thin" panose="020B0200000000000000" pitchFamily="34" charset="-120"/>
                          <a:ea typeface="Noto Sans T Chinese Thin" panose="020B0200000000000000" pitchFamily="34" charset="-120"/>
                          <a:cs typeface="+mn-cs"/>
                        </a:rPr>
                        <a:t>( </a:t>
                      </a:r>
                      <a:r>
                        <a:rPr lang="zh-TW" altLang="en-US" sz="1000" u="none" strike="noStrike" kern="1200" dirty="0" smtClean="0">
                          <a:ln>
                            <a:solidFill>
                              <a:schemeClr val="tx2">
                                <a:lumMod val="75000"/>
                              </a:schemeClr>
                            </a:solidFill>
                          </a:ln>
                          <a:solidFill>
                            <a:srgbClr val="535196"/>
                          </a:solidFill>
                          <a:effectLst/>
                          <a:latin typeface="Noto Sans T Chinese Thin" panose="020B0200000000000000" pitchFamily="34" charset="-120"/>
                          <a:ea typeface="Noto Sans T Chinese Thin" panose="020B0200000000000000" pitchFamily="34" charset="-120"/>
                          <a:cs typeface="+mn-cs"/>
                        </a:rPr>
                        <a:t>尚未 </a:t>
                      </a:r>
                      <a:r>
                        <a:rPr lang="en-US" altLang="zh-TW" sz="1000" u="none" strike="noStrike" kern="1200" dirty="0" smtClean="0">
                          <a:ln>
                            <a:solidFill>
                              <a:schemeClr val="tx2">
                                <a:lumMod val="75000"/>
                              </a:schemeClr>
                            </a:solidFill>
                          </a:ln>
                          <a:solidFill>
                            <a:srgbClr val="535196"/>
                          </a:solidFill>
                          <a:effectLst/>
                          <a:latin typeface="Noto Sans T Chinese Thin" panose="020B0200000000000000" pitchFamily="34" charset="-120"/>
                          <a:ea typeface="Noto Sans T Chinese Thin" panose="020B0200000000000000" pitchFamily="34" charset="-120"/>
                          <a:cs typeface="+mn-cs"/>
                        </a:rPr>
                        <a:t>)</a:t>
                      </a:r>
                    </a:p>
                  </a:txBody>
                  <a:tcPr marL="33170" marR="33170" marT="33170" marB="331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30000"/>
                        </a:lnSpc>
                      </a:pPr>
                      <a:endParaRPr lang="zh-TW" sz="1000" u="none" strike="noStrike" kern="1200" dirty="0">
                        <a:ln>
                          <a:solidFill>
                            <a:schemeClr val="tx2">
                              <a:lumMod val="75000"/>
                            </a:schemeClr>
                          </a:solidFill>
                        </a:ln>
                        <a:solidFill>
                          <a:srgbClr val="535196"/>
                        </a:solidFill>
                        <a:effectLst/>
                        <a:latin typeface="Noto Sans T Chinese Thin" panose="020B0200000000000000" pitchFamily="34" charset="-120"/>
                        <a:ea typeface="Noto Sans T Chinese Thin" panose="020B0200000000000000" pitchFamily="34" charset="-120"/>
                        <a:cs typeface="+mn-cs"/>
                      </a:endParaRPr>
                    </a:p>
                  </a:txBody>
                  <a:tcPr marL="33170" marR="33170" marT="33170" marB="331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09428">
                <a:tc>
                  <a:txBody>
                    <a:bodyPr/>
                    <a:lstStyle/>
                    <a:p>
                      <a:pPr marL="182563" indent="0" algn="l" defTabSz="914400" rtl="0" eaLnBrk="1" fontAlgn="ctr" latinLnBrk="0" hangingPunct="1">
                        <a:lnSpc>
                          <a:spcPct val="130000"/>
                        </a:lnSpc>
                      </a:pPr>
                      <a:r>
                        <a:rPr lang="zh-TW" altLang="en-US" sz="1000" u="none" strike="noStrike" kern="1200" dirty="0" smtClean="0">
                          <a:ln>
                            <a:solidFill>
                              <a:schemeClr val="tx2">
                                <a:lumMod val="75000"/>
                              </a:schemeClr>
                            </a:solidFill>
                          </a:ln>
                          <a:solidFill>
                            <a:srgbClr val="535196"/>
                          </a:solidFill>
                          <a:effectLst/>
                          <a:latin typeface="Noto Sans T Chinese Thin" panose="020B0200000000000000" pitchFamily="34" charset="-120"/>
                          <a:ea typeface="Noto Sans T Chinese Thin" panose="020B0200000000000000" pitchFamily="34" charset="-120"/>
                          <a:cs typeface="+mn-cs"/>
                        </a:rPr>
                        <a:t>議題結案 </a:t>
                      </a:r>
                      <a:r>
                        <a:rPr lang="en-US" altLang="zh-TW" sz="1000" u="none" strike="noStrike" kern="1200" dirty="0" smtClean="0">
                          <a:ln>
                            <a:solidFill>
                              <a:schemeClr val="tx2">
                                <a:lumMod val="75000"/>
                              </a:schemeClr>
                            </a:solidFill>
                          </a:ln>
                          <a:solidFill>
                            <a:srgbClr val="535196"/>
                          </a:solidFill>
                          <a:effectLst/>
                          <a:latin typeface="Noto Sans T Chinese Thin" panose="020B0200000000000000" pitchFamily="34" charset="-120"/>
                          <a:ea typeface="Noto Sans T Chinese Thin" panose="020B0200000000000000" pitchFamily="34" charset="-120"/>
                          <a:cs typeface="+mn-cs"/>
                        </a:rPr>
                        <a:t>( </a:t>
                      </a:r>
                      <a:r>
                        <a:rPr lang="zh-TW" altLang="en-US" sz="1000" u="none" strike="noStrike" kern="1200" dirty="0" smtClean="0">
                          <a:ln>
                            <a:solidFill>
                              <a:schemeClr val="tx2">
                                <a:lumMod val="75000"/>
                              </a:schemeClr>
                            </a:solidFill>
                          </a:ln>
                          <a:solidFill>
                            <a:srgbClr val="535196"/>
                          </a:solidFill>
                          <a:effectLst/>
                          <a:latin typeface="Noto Sans T Chinese Thin" panose="020B0200000000000000" pitchFamily="34" charset="-120"/>
                          <a:ea typeface="Noto Sans T Chinese Thin" panose="020B0200000000000000" pitchFamily="34" charset="-120"/>
                          <a:cs typeface="+mn-cs"/>
                        </a:rPr>
                        <a:t>尚未 </a:t>
                      </a:r>
                      <a:r>
                        <a:rPr lang="en-US" altLang="zh-TW" sz="1000" u="none" strike="noStrike" kern="1200" dirty="0" smtClean="0">
                          <a:ln>
                            <a:solidFill>
                              <a:schemeClr val="tx2">
                                <a:lumMod val="75000"/>
                              </a:schemeClr>
                            </a:solidFill>
                          </a:ln>
                          <a:solidFill>
                            <a:srgbClr val="535196"/>
                          </a:solidFill>
                          <a:effectLst/>
                          <a:latin typeface="Noto Sans T Chinese Thin" panose="020B0200000000000000" pitchFamily="34" charset="-120"/>
                          <a:ea typeface="Noto Sans T Chinese Thin" panose="020B0200000000000000" pitchFamily="34" charset="-120"/>
                          <a:cs typeface="+mn-cs"/>
                        </a:rPr>
                        <a:t>)</a:t>
                      </a:r>
                      <a:endParaRPr lang="zh-TW" altLang="en-US" sz="1000" u="none" strike="noStrike" kern="1200" dirty="0" smtClean="0">
                        <a:ln>
                          <a:solidFill>
                            <a:schemeClr val="tx2">
                              <a:lumMod val="75000"/>
                            </a:schemeClr>
                          </a:solidFill>
                        </a:ln>
                        <a:solidFill>
                          <a:srgbClr val="535196"/>
                        </a:solidFill>
                        <a:effectLst/>
                        <a:latin typeface="Noto Sans T Chinese Thin" panose="020B0200000000000000" pitchFamily="34" charset="-120"/>
                        <a:ea typeface="Noto Sans T Chinese Thin" panose="020B0200000000000000" pitchFamily="34" charset="-120"/>
                        <a:cs typeface="+mn-cs"/>
                      </a:endParaRPr>
                    </a:p>
                  </a:txBody>
                  <a:tcPr marL="33170" marR="33170" marT="33170" marB="331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30000"/>
                        </a:lnSpc>
                      </a:pPr>
                      <a:endParaRPr lang="zh-TW" sz="1000" b="0" i="0" u="none" strike="noStrike" kern="1200" dirty="0">
                        <a:ln>
                          <a:solidFill>
                            <a:schemeClr val="tx2">
                              <a:lumMod val="75000"/>
                            </a:schemeClr>
                          </a:solidFill>
                        </a:ln>
                        <a:solidFill>
                          <a:srgbClr val="535196"/>
                        </a:solidFill>
                        <a:effectLst/>
                        <a:latin typeface="Noto Sans T Chinese Thin" panose="020B0200000000000000" pitchFamily="34" charset="-120"/>
                        <a:ea typeface="Noto Sans T Chinese Thin" panose="020B0200000000000000" pitchFamily="34" charset="-120"/>
                        <a:cs typeface="+mn-cs"/>
                      </a:endParaRPr>
                    </a:p>
                  </a:txBody>
                  <a:tcPr marL="33170" marR="33170" marT="33170" marB="331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50196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-3992" y="974125"/>
            <a:ext cx="1014884" cy="58838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93" name="表格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921192"/>
              </p:ext>
            </p:extLst>
          </p:nvPr>
        </p:nvGraphicFramePr>
        <p:xfrm>
          <a:off x="-146436" y="1377635"/>
          <a:ext cx="1162822" cy="156271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162822"/>
              </a:tblGrid>
              <a:tr h="434073">
                <a:tc>
                  <a:txBody>
                    <a:bodyPr/>
                    <a:lstStyle/>
                    <a:p>
                      <a:pPr marL="0" indent="358775" algn="l" fontAlgn="ctr">
                        <a:lnSpc>
                          <a:spcPct val="130000"/>
                        </a:lnSpc>
                      </a:pPr>
                      <a:r>
                        <a:rPr lang="zh-TW" altLang="en-US" sz="1000" b="0" i="0" u="none" strike="noStrike" dirty="0" smtClean="0">
                          <a:ln>
                            <a:solidFill>
                              <a:schemeClr val="tx2">
                                <a:lumMod val="75000"/>
                              </a:schemeClr>
                            </a:solidFill>
                          </a:ln>
                          <a:solidFill>
                            <a:srgbClr val="535196"/>
                          </a:solidFill>
                          <a:effectLst/>
                          <a:latin typeface="Noto Sans T Chinese Thin" panose="020B0200000000000000" pitchFamily="34" charset="-120"/>
                          <a:ea typeface="Noto Sans T Chinese Thin" panose="020B0200000000000000" pitchFamily="34" charset="-120"/>
                        </a:rPr>
                        <a:t>申請議題</a:t>
                      </a:r>
                      <a:endParaRPr lang="zh-TW" sz="1000" b="0" i="0" u="none" strike="noStrike" dirty="0">
                        <a:ln>
                          <a:solidFill>
                            <a:schemeClr val="tx2">
                              <a:lumMod val="75000"/>
                            </a:schemeClr>
                          </a:solidFill>
                        </a:ln>
                        <a:solidFill>
                          <a:srgbClr val="535196"/>
                        </a:solidFill>
                        <a:effectLst/>
                        <a:latin typeface="Noto Sans T Chinese Thin" panose="020B0200000000000000" pitchFamily="34" charset="-120"/>
                        <a:ea typeface="Noto Sans T Chinese Thin" panose="020B0200000000000000" pitchFamily="34" charset="-120"/>
                      </a:endParaRPr>
                    </a:p>
                  </a:txBody>
                  <a:tcPr marL="33170" marR="33170" marT="33170" marB="3317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51625">
                <a:tc>
                  <a:txBody>
                    <a:bodyPr/>
                    <a:lstStyle/>
                    <a:p>
                      <a:pPr marL="0" indent="358775" algn="l" defTabSz="914400" rtl="0" eaLnBrk="1" fontAlgn="ctr" latinLnBrk="0" hangingPunct="1">
                        <a:lnSpc>
                          <a:spcPct val="130000"/>
                        </a:lnSpc>
                      </a:pPr>
                      <a:r>
                        <a:rPr lang="zh-TW" altLang="en-US" sz="1000" b="0" i="0" u="none" strike="noStrike" kern="1200" dirty="0" smtClean="0">
                          <a:ln>
                            <a:solidFill>
                              <a:schemeClr val="tx2">
                                <a:lumMod val="75000"/>
                              </a:schemeClr>
                            </a:solidFill>
                          </a:ln>
                          <a:solidFill>
                            <a:srgbClr val="535196"/>
                          </a:solidFill>
                          <a:effectLst/>
                          <a:latin typeface="Noto Sans T Chinese Thin" panose="020B0200000000000000" pitchFamily="34" charset="-120"/>
                          <a:ea typeface="Noto Sans T Chinese Thin" panose="020B0200000000000000" pitchFamily="34" charset="-120"/>
                          <a:cs typeface="+mn-cs"/>
                        </a:rPr>
                        <a:t>議題檢視</a:t>
                      </a:r>
                      <a:endParaRPr lang="zh-TW" sz="1000" b="0" i="0" u="none" strike="noStrike" kern="1200" dirty="0">
                        <a:ln>
                          <a:solidFill>
                            <a:schemeClr val="tx2">
                              <a:lumMod val="75000"/>
                            </a:schemeClr>
                          </a:solidFill>
                        </a:ln>
                        <a:solidFill>
                          <a:srgbClr val="535196"/>
                        </a:solidFill>
                        <a:effectLst/>
                        <a:latin typeface="Noto Sans T Chinese Thin" panose="020B0200000000000000" pitchFamily="34" charset="-120"/>
                        <a:ea typeface="Noto Sans T Chinese Thin" panose="020B0200000000000000" pitchFamily="34" charset="-120"/>
                        <a:cs typeface="+mn-cs"/>
                      </a:endParaRPr>
                    </a:p>
                  </a:txBody>
                  <a:tcPr marL="33170" marR="33170" marT="33170" marB="3317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7702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30000"/>
                        </a:lnSpc>
                      </a:pPr>
                      <a:endParaRPr lang="zh-TW" sz="1000" u="none" strike="noStrike" kern="1200" dirty="0">
                        <a:ln>
                          <a:solidFill>
                            <a:schemeClr val="tx2">
                              <a:lumMod val="75000"/>
                            </a:schemeClr>
                          </a:solidFill>
                        </a:ln>
                        <a:solidFill>
                          <a:srgbClr val="535196"/>
                        </a:solidFill>
                        <a:effectLst/>
                        <a:latin typeface="Noto Sans T Chinese Thin" panose="020B0200000000000000" pitchFamily="34" charset="-120"/>
                        <a:ea typeface="Noto Sans T Chinese Thin" panose="020B0200000000000000" pitchFamily="34" charset="-120"/>
                        <a:cs typeface="+mn-cs"/>
                      </a:endParaRPr>
                    </a:p>
                  </a:txBody>
                  <a:tcPr marL="33170" marR="33170" marT="33170" marB="331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1" name="圖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53" y="1578006"/>
            <a:ext cx="81808" cy="81808"/>
          </a:xfrm>
          <a:prstGeom prst="rect">
            <a:avLst/>
          </a:prstGeom>
        </p:spPr>
      </p:pic>
      <p:pic>
        <p:nvPicPr>
          <p:cNvPr id="98" name="圖片 9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53" y="2029008"/>
            <a:ext cx="81808" cy="81808"/>
          </a:xfrm>
          <a:prstGeom prst="rect">
            <a:avLst/>
          </a:prstGeom>
        </p:spPr>
      </p:pic>
      <p:sp>
        <p:nvSpPr>
          <p:cNvPr id="12" name="文字方塊 11"/>
          <p:cNvSpPr txBox="1"/>
          <p:nvPr/>
        </p:nvSpPr>
        <p:spPr>
          <a:xfrm>
            <a:off x="61711" y="2384637"/>
            <a:ext cx="697627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000" dirty="0">
                <a:solidFill>
                  <a:schemeClr val="bg1">
                    <a:lumMod val="50000"/>
                  </a:schemeClr>
                </a:solidFill>
                <a:latin typeface="Noto Sans T Chinese Thin" panose="020B0200000000000000" pitchFamily="34" charset="-120"/>
                <a:ea typeface="Noto Sans T Chinese Thin" panose="020B0200000000000000" pitchFamily="34" charset="-120"/>
              </a:rPr>
              <a:t>倡議階段</a:t>
            </a:r>
          </a:p>
          <a:p>
            <a:pPr>
              <a:lnSpc>
                <a:spcPct val="150000"/>
              </a:lnSpc>
            </a:pPr>
            <a:r>
              <a:rPr lang="zh-TW" altLang="en-US" sz="1000" dirty="0">
                <a:solidFill>
                  <a:schemeClr val="bg1">
                    <a:lumMod val="50000"/>
                  </a:schemeClr>
                </a:solidFill>
                <a:latin typeface="Noto Sans T Chinese Thin" panose="020B0200000000000000" pitchFamily="34" charset="-120"/>
                <a:ea typeface="Noto Sans T Chinese Thin" panose="020B0200000000000000" pitchFamily="34" charset="-120"/>
              </a:rPr>
              <a:t>追蹤階段</a:t>
            </a:r>
          </a:p>
          <a:p>
            <a:pPr>
              <a:lnSpc>
                <a:spcPct val="150000"/>
              </a:lnSpc>
            </a:pPr>
            <a:r>
              <a:rPr lang="zh-TW" altLang="en-US" sz="1000" dirty="0">
                <a:solidFill>
                  <a:schemeClr val="bg1">
                    <a:lumMod val="50000"/>
                  </a:schemeClr>
                </a:solidFill>
                <a:latin typeface="Noto Sans T Chinese Thin" panose="020B0200000000000000" pitchFamily="34" charset="-120"/>
                <a:ea typeface="Noto Sans T Chinese Thin" panose="020B0200000000000000" pitchFamily="34" charset="-120"/>
              </a:rPr>
              <a:t>結案階段</a:t>
            </a:r>
          </a:p>
        </p:txBody>
      </p:sp>
      <p:sp>
        <p:nvSpPr>
          <p:cNvPr id="100" name="圓角矩形 99"/>
          <p:cNvSpPr/>
          <p:nvPr/>
        </p:nvSpPr>
        <p:spPr>
          <a:xfrm>
            <a:off x="709886" y="2486826"/>
            <a:ext cx="258276" cy="133019"/>
          </a:xfrm>
          <a:prstGeom prst="roundRect">
            <a:avLst>
              <a:gd name="adj" fmla="val 50000"/>
            </a:avLst>
          </a:prstGeom>
          <a:solidFill>
            <a:srgbClr val="FF6B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smtClean="0">
                <a:latin typeface="Noto Sans T Chinese Thin" panose="020B0200000000000000" pitchFamily="34" charset="-120"/>
                <a:ea typeface="Noto Sans T Chinese Thin" panose="020B0200000000000000" pitchFamily="34" charset="-120"/>
              </a:rPr>
              <a:t>2</a:t>
            </a:r>
            <a:endParaRPr lang="zh-TW" altLang="en-US" sz="800" dirty="0">
              <a:latin typeface="Noto Sans T Chinese Thin" panose="020B0200000000000000" pitchFamily="34" charset="-120"/>
              <a:ea typeface="Noto Sans T Chinese Thin" panose="020B0200000000000000" pitchFamily="34" charset="-120"/>
            </a:endParaRPr>
          </a:p>
        </p:txBody>
      </p:sp>
      <p:sp>
        <p:nvSpPr>
          <p:cNvPr id="102" name="圓角矩形 101"/>
          <p:cNvSpPr/>
          <p:nvPr/>
        </p:nvSpPr>
        <p:spPr>
          <a:xfrm>
            <a:off x="709886" y="2710413"/>
            <a:ext cx="258276" cy="133019"/>
          </a:xfrm>
          <a:prstGeom prst="roundRect">
            <a:avLst>
              <a:gd name="adj" fmla="val 50000"/>
            </a:avLst>
          </a:prstGeom>
          <a:solidFill>
            <a:srgbClr val="FF6B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>
                <a:latin typeface="Noto Sans T Chinese Thin" panose="020B0200000000000000" pitchFamily="34" charset="-120"/>
                <a:ea typeface="Noto Sans T Chinese Thin" panose="020B0200000000000000" pitchFamily="34" charset="-120"/>
              </a:rPr>
              <a:t>2</a:t>
            </a:r>
            <a:endParaRPr lang="zh-TW" altLang="en-US" sz="800" dirty="0">
              <a:latin typeface="Noto Sans T Chinese Thin" panose="020B0200000000000000" pitchFamily="34" charset="-120"/>
              <a:ea typeface="Noto Sans T Chinese Thin" panose="020B0200000000000000" pitchFamily="34" charset="-120"/>
            </a:endParaRPr>
          </a:p>
        </p:txBody>
      </p:sp>
      <p:sp>
        <p:nvSpPr>
          <p:cNvPr id="103" name="圓角矩形 102"/>
          <p:cNvSpPr/>
          <p:nvPr/>
        </p:nvSpPr>
        <p:spPr>
          <a:xfrm>
            <a:off x="709422" y="2934001"/>
            <a:ext cx="258276" cy="133019"/>
          </a:xfrm>
          <a:prstGeom prst="roundRect">
            <a:avLst>
              <a:gd name="adj" fmla="val 50000"/>
            </a:avLst>
          </a:prstGeom>
          <a:solidFill>
            <a:srgbClr val="FF6B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>
                <a:latin typeface="Noto Sans T Chinese Thin" panose="020B0200000000000000" pitchFamily="34" charset="-120"/>
                <a:ea typeface="Noto Sans T Chinese Thin" panose="020B0200000000000000" pitchFamily="34" charset="-120"/>
              </a:rPr>
              <a:t>1</a:t>
            </a:r>
            <a:endParaRPr lang="zh-TW" altLang="en-US" sz="800" dirty="0">
              <a:latin typeface="Noto Sans T Chinese Thin" panose="020B0200000000000000" pitchFamily="34" charset="-120"/>
              <a:ea typeface="Noto Sans T Chinese Thin" panose="020B0200000000000000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152" y="1756991"/>
            <a:ext cx="7176593" cy="2445955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1290871" y="1210543"/>
            <a:ext cx="8851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 smtClean="0">
                <a:solidFill>
                  <a:schemeClr val="bg1">
                    <a:lumMod val="50000"/>
                  </a:schemeClr>
                </a:solidFill>
                <a:latin typeface="Noto Sans T Chinese Thin" panose="020B0200000000000000" pitchFamily="34" charset="-120"/>
                <a:ea typeface="Noto Sans T Chinese Thin" panose="020B0200000000000000" pitchFamily="34" charset="-120"/>
              </a:rPr>
              <a:t>議題名稱</a:t>
            </a:r>
            <a:r>
              <a:rPr lang="en-US" altLang="zh-TW" sz="1200" dirty="0" smtClean="0">
                <a:solidFill>
                  <a:schemeClr val="bg1">
                    <a:lumMod val="50000"/>
                  </a:schemeClr>
                </a:solidFill>
                <a:latin typeface="Noto Sans T Chinese Thin" panose="020B0200000000000000" pitchFamily="34" charset="-120"/>
                <a:ea typeface="Noto Sans T Chinese Thin" panose="020B0200000000000000" pitchFamily="34" charset="-120"/>
              </a:rPr>
              <a:t>_</a:t>
            </a:r>
            <a:endParaRPr lang="zh-TW" altLang="en-US" sz="1200" dirty="0">
              <a:solidFill>
                <a:schemeClr val="bg1">
                  <a:lumMod val="50000"/>
                </a:schemeClr>
              </a:solidFill>
              <a:latin typeface="Noto Sans T Chinese Thin" panose="020B0200000000000000" pitchFamily="34" charset="-120"/>
              <a:ea typeface="Noto Sans T Chinese Thin" panose="020B0200000000000000" pitchFamily="34" charset="-120"/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1359038" y="1444240"/>
            <a:ext cx="2497666" cy="21557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85725"/>
            <a:r>
              <a:rPr lang="zh-TW" altLang="en-US" sz="1200" dirty="0">
                <a:solidFill>
                  <a:schemeClr val="bg1">
                    <a:lumMod val="50000"/>
                  </a:schemeClr>
                </a:solidFill>
                <a:latin typeface="Noto Sans T Chinese Thin" panose="020B0200000000000000" pitchFamily="34" charset="-120"/>
                <a:ea typeface="Noto Sans T Chinese Thin" panose="020B0200000000000000" pitchFamily="34" charset="-120"/>
              </a:rPr>
              <a:t>各空間資料開放時程</a:t>
            </a:r>
            <a:r>
              <a:rPr lang="zh-TW" altLang="en-US" sz="1200" dirty="0" smtClean="0">
                <a:solidFill>
                  <a:schemeClr val="bg1">
                    <a:lumMod val="50000"/>
                  </a:schemeClr>
                </a:solidFill>
                <a:latin typeface="Noto Sans T Chinese Thin" panose="020B0200000000000000" pitchFamily="34" charset="-120"/>
                <a:ea typeface="Noto Sans T Chinese Thin" panose="020B0200000000000000" pitchFamily="34" charset="-120"/>
              </a:rPr>
              <a:t>規劃</a:t>
            </a:r>
            <a:endParaRPr lang="zh-TW" altLang="en-US" sz="1200" dirty="0">
              <a:solidFill>
                <a:schemeClr val="bg1">
                  <a:lumMod val="50000"/>
                </a:schemeClr>
              </a:solidFill>
              <a:latin typeface="Noto Sans T Chinese Thin" panose="020B0200000000000000" pitchFamily="34" charset="-120"/>
              <a:ea typeface="Noto Sans T Chinese Thin" panose="020B0200000000000000" pitchFamily="34" charset="-120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1891876" y="2442896"/>
            <a:ext cx="9846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申請議題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1935706" y="2750436"/>
            <a:ext cx="9642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algn="ctr"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algn="l"/>
            <a:r>
              <a:rPr lang="en-US" altLang="zh-TW" sz="1100" dirty="0">
                <a:solidFill>
                  <a:schemeClr val="bg1">
                    <a:lumMod val="50000"/>
                  </a:schemeClr>
                </a:solidFill>
              </a:rPr>
              <a:t>‧ </a:t>
            </a:r>
            <a:r>
              <a:rPr lang="zh-TW" altLang="en-US" sz="1100" dirty="0">
                <a:solidFill>
                  <a:schemeClr val="bg1">
                    <a:lumMod val="50000"/>
                  </a:schemeClr>
                </a:solidFill>
              </a:rPr>
              <a:t>申請單位</a:t>
            </a:r>
          </a:p>
          <a:p>
            <a:pPr algn="l"/>
            <a:r>
              <a:rPr lang="en-US" altLang="zh-TW" sz="1100" dirty="0">
                <a:solidFill>
                  <a:schemeClr val="bg1">
                    <a:lumMod val="50000"/>
                  </a:schemeClr>
                </a:solidFill>
              </a:rPr>
              <a:t>‧ </a:t>
            </a:r>
            <a:r>
              <a:rPr lang="zh-TW" altLang="en-US" sz="1100" dirty="0">
                <a:solidFill>
                  <a:schemeClr val="bg1">
                    <a:lumMod val="50000"/>
                  </a:schemeClr>
                </a:solidFill>
              </a:rPr>
              <a:t>申請時間</a:t>
            </a:r>
            <a:endParaRPr lang="zh-TW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3497061" y="2448928"/>
            <a:ext cx="9846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納入追蹤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3540891" y="2756468"/>
            <a:ext cx="9642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algn="ctr"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algn="l"/>
            <a:r>
              <a:rPr lang="en-US" altLang="zh-TW" sz="1100" dirty="0">
                <a:solidFill>
                  <a:schemeClr val="bg1">
                    <a:lumMod val="50000"/>
                  </a:schemeClr>
                </a:solidFill>
              </a:rPr>
              <a:t>‧ </a:t>
            </a:r>
            <a:r>
              <a:rPr lang="zh-TW" altLang="en-US" sz="1100" dirty="0">
                <a:solidFill>
                  <a:schemeClr val="bg1">
                    <a:lumMod val="50000"/>
                  </a:schemeClr>
                </a:solidFill>
              </a:rPr>
              <a:t>追蹤</a:t>
            </a:r>
            <a:r>
              <a:rPr lang="zh-TW" altLang="en-US" sz="1100" dirty="0" smtClean="0">
                <a:solidFill>
                  <a:schemeClr val="bg1">
                    <a:lumMod val="50000"/>
                  </a:schemeClr>
                </a:solidFill>
              </a:rPr>
              <a:t>單位</a:t>
            </a:r>
            <a:endParaRPr lang="en-US" altLang="zh-TW" sz="11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5102246" y="2448928"/>
            <a:ext cx="9846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會議階段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5015446" y="2756468"/>
            <a:ext cx="1180255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algn="ctr"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algn="l"/>
            <a:r>
              <a:rPr lang="en-US" altLang="zh-TW" sz="1100" dirty="0">
                <a:solidFill>
                  <a:schemeClr val="bg1">
                    <a:lumMod val="50000"/>
                  </a:schemeClr>
                </a:solidFill>
              </a:rPr>
              <a:t>‧ </a:t>
            </a:r>
            <a:r>
              <a:rPr lang="zh-TW" altLang="en-US" sz="1100" dirty="0">
                <a:solidFill>
                  <a:schemeClr val="bg1">
                    <a:lumMod val="50000"/>
                  </a:schemeClr>
                </a:solidFill>
              </a:rPr>
              <a:t>會議資訊</a:t>
            </a:r>
          </a:p>
          <a:p>
            <a:pPr algn="l"/>
            <a:r>
              <a:rPr lang="en-US" altLang="zh-TW" sz="1100" dirty="0">
                <a:solidFill>
                  <a:schemeClr val="bg1">
                    <a:lumMod val="50000"/>
                  </a:schemeClr>
                </a:solidFill>
              </a:rPr>
              <a:t>‧ </a:t>
            </a:r>
            <a:r>
              <a:rPr lang="zh-TW" altLang="en-US" sz="1100" dirty="0">
                <a:solidFill>
                  <a:schemeClr val="bg1">
                    <a:lumMod val="50000"/>
                  </a:schemeClr>
                </a:solidFill>
              </a:rPr>
              <a:t>會議通知上傳</a:t>
            </a:r>
          </a:p>
          <a:p>
            <a:pPr algn="l"/>
            <a:r>
              <a:rPr lang="en-US" altLang="zh-TW" sz="1100" dirty="0">
                <a:solidFill>
                  <a:schemeClr val="bg1">
                    <a:lumMod val="50000"/>
                  </a:schemeClr>
                </a:solidFill>
              </a:rPr>
              <a:t>‧ </a:t>
            </a:r>
            <a:r>
              <a:rPr lang="zh-TW" altLang="en-US" sz="1100" dirty="0">
                <a:solidFill>
                  <a:schemeClr val="bg1">
                    <a:lumMod val="50000"/>
                  </a:schemeClr>
                </a:solidFill>
              </a:rPr>
              <a:t>會議資料上傳</a:t>
            </a:r>
          </a:p>
          <a:p>
            <a:pPr algn="l"/>
            <a:r>
              <a:rPr lang="en-US" altLang="zh-TW" sz="1100" dirty="0">
                <a:solidFill>
                  <a:schemeClr val="bg1">
                    <a:lumMod val="50000"/>
                  </a:schemeClr>
                </a:solidFill>
              </a:rPr>
              <a:t>‧ </a:t>
            </a:r>
            <a:r>
              <a:rPr lang="zh-TW" altLang="en-US" sz="1100" dirty="0">
                <a:solidFill>
                  <a:schemeClr val="bg1">
                    <a:lumMod val="50000"/>
                  </a:schemeClr>
                </a:solidFill>
              </a:rPr>
              <a:t>會議記錄上傳</a:t>
            </a:r>
          </a:p>
          <a:p>
            <a:pPr algn="l"/>
            <a:r>
              <a:rPr lang="en-US" altLang="zh-TW" sz="1100" dirty="0">
                <a:solidFill>
                  <a:schemeClr val="bg1">
                    <a:lumMod val="50000"/>
                  </a:schemeClr>
                </a:solidFill>
              </a:rPr>
              <a:t>‧ </a:t>
            </a:r>
            <a:r>
              <a:rPr lang="zh-TW" altLang="en-US" sz="1100" dirty="0">
                <a:solidFill>
                  <a:schemeClr val="bg1">
                    <a:lumMod val="50000"/>
                  </a:schemeClr>
                </a:solidFill>
              </a:rPr>
              <a:t>會議結果</a:t>
            </a:r>
          </a:p>
        </p:txBody>
      </p:sp>
      <p:sp>
        <p:nvSpPr>
          <p:cNvPr id="36" name="文字方塊 35"/>
          <p:cNvSpPr txBox="1"/>
          <p:nvPr/>
        </p:nvSpPr>
        <p:spPr>
          <a:xfrm>
            <a:off x="6714630" y="2454235"/>
            <a:ext cx="9846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議題結案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6620632" y="2761775"/>
            <a:ext cx="11731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algn="ctr"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algn="l"/>
            <a:r>
              <a:rPr lang="en-US" altLang="zh-TW" sz="1100" dirty="0">
                <a:solidFill>
                  <a:schemeClr val="bg1">
                    <a:lumMod val="50000"/>
                  </a:schemeClr>
                </a:solidFill>
              </a:rPr>
              <a:t>‧ </a:t>
            </a:r>
            <a:r>
              <a:rPr lang="zh-TW" altLang="en-US" sz="1100" dirty="0">
                <a:solidFill>
                  <a:schemeClr val="bg1">
                    <a:lumMod val="50000"/>
                  </a:schemeClr>
                </a:solidFill>
              </a:rPr>
              <a:t>會議紀錄上傳</a:t>
            </a:r>
          </a:p>
          <a:p>
            <a:pPr algn="l"/>
            <a:r>
              <a:rPr lang="en-US" altLang="zh-TW" sz="1100" dirty="0">
                <a:solidFill>
                  <a:schemeClr val="bg1">
                    <a:lumMod val="50000"/>
                  </a:schemeClr>
                </a:solidFill>
              </a:rPr>
              <a:t>‧ </a:t>
            </a:r>
            <a:r>
              <a:rPr lang="zh-TW" altLang="en-US" sz="1100" dirty="0">
                <a:solidFill>
                  <a:schemeClr val="bg1">
                    <a:lumMod val="50000"/>
                  </a:schemeClr>
                </a:solidFill>
              </a:rPr>
              <a:t>成果公布</a:t>
            </a:r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4742" y="4895138"/>
            <a:ext cx="5715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571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圓角矩形 1"/>
          <p:cNvSpPr/>
          <p:nvPr/>
        </p:nvSpPr>
        <p:spPr>
          <a:xfrm>
            <a:off x="6522448" y="56567"/>
            <a:ext cx="774237" cy="195736"/>
          </a:xfrm>
          <a:prstGeom prst="roundRect">
            <a:avLst>
              <a:gd name="adj" fmla="val 50000"/>
            </a:avLst>
          </a:prstGeom>
          <a:solidFill>
            <a:srgbClr val="0D0D0D">
              <a:alpha val="50196"/>
            </a:srgb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 smtClean="0">
                <a:latin typeface="Noto Sans T Chinese Thin" panose="020B0200000000000000" pitchFamily="34" charset="-120"/>
                <a:ea typeface="Noto Sans T Chinese Thin" panose="020B0200000000000000" pitchFamily="34" charset="-120"/>
              </a:rPr>
              <a:t>議題管理</a:t>
            </a:r>
            <a:endParaRPr lang="zh-TW" altLang="en-US" sz="1000" dirty="0">
              <a:latin typeface="Noto Sans T Chinese Thin" panose="020B0200000000000000" pitchFamily="34" charset="-120"/>
              <a:ea typeface="Noto Sans T Chinese Thin" panose="020B0200000000000000" pitchFamily="34" charset="-120"/>
            </a:endParaRPr>
          </a:p>
        </p:txBody>
      </p:sp>
      <p:cxnSp>
        <p:nvCxnSpPr>
          <p:cNvPr id="4" name="直線接點 3"/>
          <p:cNvCxnSpPr/>
          <p:nvPr/>
        </p:nvCxnSpPr>
        <p:spPr>
          <a:xfrm>
            <a:off x="8146191" y="95661"/>
            <a:ext cx="0" cy="117549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字方塊 5"/>
          <p:cNvSpPr txBox="1"/>
          <p:nvPr/>
        </p:nvSpPr>
        <p:spPr>
          <a:xfrm>
            <a:off x="8166246" y="31325"/>
            <a:ext cx="9124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u="sng" dirty="0" smtClean="0">
                <a:solidFill>
                  <a:schemeClr val="bg1"/>
                </a:solidFill>
                <a:latin typeface="Noto Sans T Chinese Thin" panose="020B0200000000000000" pitchFamily="34" charset="-120"/>
                <a:ea typeface="Noto Sans T Chinese Thin" panose="020B0200000000000000" pitchFamily="34" charset="-120"/>
              </a:rPr>
              <a:t>林青青</a:t>
            </a:r>
            <a:r>
              <a:rPr lang="zh-TW" altLang="en-US" sz="1000" dirty="0" smtClean="0">
                <a:solidFill>
                  <a:schemeClr val="bg1"/>
                </a:solidFill>
                <a:latin typeface="Noto Sans T Chinese Thin" panose="020B0200000000000000" pitchFamily="34" charset="-120"/>
                <a:ea typeface="Noto Sans T Chinese Thin" panose="020B0200000000000000" pitchFamily="34" charset="-120"/>
              </a:rPr>
              <a:t>  您好</a:t>
            </a:r>
            <a:endParaRPr lang="zh-TW" altLang="en-US" sz="1000" dirty="0">
              <a:solidFill>
                <a:schemeClr val="bg1"/>
              </a:solidFill>
              <a:latin typeface="Noto Sans T Chinese Thin" panose="020B0200000000000000" pitchFamily="34" charset="-120"/>
              <a:ea typeface="Noto Sans T Chinese Thin" panose="020B0200000000000000" pitchFamily="34" charset="-12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698018" y="974125"/>
            <a:ext cx="23551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>
                <a:latin typeface="Noto Sans T Chinese Thin" panose="020B0200000000000000" pitchFamily="34" charset="-120"/>
                <a:ea typeface="Noto Sans T Chinese Thin" panose="020B0200000000000000" pitchFamily="34" charset="-120"/>
              </a:rPr>
              <a:t>首頁 </a:t>
            </a:r>
            <a:r>
              <a:rPr lang="en-US" altLang="zh-TW" sz="1200" dirty="0" smtClean="0">
                <a:latin typeface="Noto Sans T Chinese Thin" panose="020B0200000000000000" pitchFamily="34" charset="-120"/>
                <a:ea typeface="Noto Sans T Chinese Thin" panose="020B0200000000000000" pitchFamily="34" charset="-120"/>
              </a:rPr>
              <a:t>&gt;</a:t>
            </a:r>
            <a:r>
              <a:rPr lang="zh-TW" altLang="en-US" sz="1200" dirty="0" smtClean="0">
                <a:latin typeface="Noto Sans T Chinese Thin" panose="020B0200000000000000" pitchFamily="34" charset="-120"/>
                <a:ea typeface="Noto Sans T Chinese Thin" panose="020B0200000000000000" pitchFamily="34" charset="-120"/>
              </a:rPr>
              <a:t> 後臺管理 </a:t>
            </a:r>
            <a:r>
              <a:rPr lang="en-US" altLang="zh-TW" sz="1200" dirty="0" smtClean="0">
                <a:latin typeface="Noto Sans T Chinese Thin" panose="020B0200000000000000" pitchFamily="34" charset="-120"/>
                <a:ea typeface="Noto Sans T Chinese Thin" panose="020B0200000000000000" pitchFamily="34" charset="-120"/>
              </a:rPr>
              <a:t>&gt; </a:t>
            </a:r>
            <a:r>
              <a:rPr lang="zh-TW" altLang="en-US" sz="1200" b="1" dirty="0" smtClean="0">
                <a:solidFill>
                  <a:schemeClr val="accent1">
                    <a:lumMod val="75000"/>
                  </a:schemeClr>
                </a:solidFill>
                <a:latin typeface="Noto Sans T Chinese Thin" panose="020B0200000000000000" pitchFamily="34" charset="-120"/>
                <a:ea typeface="Noto Sans T Chinese Thin" panose="020B0200000000000000" pitchFamily="34" charset="-120"/>
              </a:rPr>
              <a:t>議題</a:t>
            </a:r>
            <a:r>
              <a:rPr lang="zh-TW" altLang="en-US" sz="1200" b="1" dirty="0">
                <a:solidFill>
                  <a:schemeClr val="accent1">
                    <a:lumMod val="75000"/>
                  </a:schemeClr>
                </a:solidFill>
                <a:latin typeface="Noto Sans T Chinese Thin" panose="020B0200000000000000" pitchFamily="34" charset="-120"/>
                <a:ea typeface="Noto Sans T Chinese Thin" panose="020B0200000000000000" pitchFamily="34" charset="-120"/>
              </a:rPr>
              <a:t>進度狀況</a:t>
            </a:r>
          </a:p>
        </p:txBody>
      </p:sp>
      <p:pic>
        <p:nvPicPr>
          <p:cNvPr id="25" name="圖片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289" y="1010882"/>
            <a:ext cx="142875" cy="171450"/>
          </a:xfrm>
          <a:prstGeom prst="rect">
            <a:avLst/>
          </a:prstGeom>
        </p:spPr>
      </p:pic>
      <p:graphicFrame>
        <p:nvGraphicFramePr>
          <p:cNvPr id="84" name="表格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3873998"/>
              </p:ext>
            </p:extLst>
          </p:nvPr>
        </p:nvGraphicFramePr>
        <p:xfrm>
          <a:off x="799551" y="1618910"/>
          <a:ext cx="7625184" cy="186686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706222"/>
                <a:gridCol w="986494"/>
                <a:gridCol w="986493"/>
                <a:gridCol w="986494"/>
                <a:gridCol w="986494"/>
                <a:gridCol w="986493"/>
                <a:gridCol w="986494"/>
              </a:tblGrid>
              <a:tr h="285577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zh-TW" altLang="en-US" sz="1000" b="0" u="none" strike="noStrike" cap="none" spc="0" dirty="0" smtClean="0">
                          <a:ln w="0"/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Noto Sans S Chinese Bold" panose="020B0800000000000000" pitchFamily="34" charset="-128"/>
                          <a:ea typeface="Noto Sans S Chinese Bold" panose="020B0800000000000000" pitchFamily="34" charset="-128"/>
                        </a:rPr>
                        <a:t>資料及名稱</a:t>
                      </a:r>
                      <a:endParaRPr lang="zh-TW" sz="1000" b="0" i="0" u="none" strike="noStrike" cap="none" spc="0" dirty="0">
                        <a:ln w="0"/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Noto Sans S Chinese Bold" panose="020B0800000000000000" pitchFamily="34" charset="-128"/>
                        <a:ea typeface="Noto Sans S Chinese Bold" panose="020B0800000000000000" pitchFamily="34" charset="-128"/>
                      </a:endParaRPr>
                    </a:p>
                  </a:txBody>
                  <a:tcPr marL="33170" marR="33170" marT="33170" marB="331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3">
                            <a:lumMod val="5000"/>
                            <a:lumOff val="95000"/>
                          </a:schemeClr>
                        </a:gs>
                        <a:gs pos="74000">
                          <a:schemeClr val="accent3">
                            <a:lumMod val="45000"/>
                            <a:lumOff val="55000"/>
                          </a:schemeClr>
                        </a:gs>
                        <a:gs pos="83000">
                          <a:schemeClr val="accent3">
                            <a:lumMod val="45000"/>
                            <a:lumOff val="55000"/>
                          </a:schemeClr>
                        </a:gs>
                        <a:gs pos="100000">
                          <a:schemeClr val="accent3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0000"/>
                        </a:lnSpc>
                      </a:pPr>
                      <a:r>
                        <a:rPr lang="en-US" altLang="zh-TW" sz="1000" b="0" u="none" strike="noStrike" kern="1200" cap="none" spc="0" dirty="0" smtClean="0">
                          <a:ln w="0"/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Noto Sans S Chinese Bold" panose="020B0800000000000000" pitchFamily="34" charset="-128"/>
                          <a:ea typeface="Noto Sans S Chinese Bold" panose="020B0800000000000000" pitchFamily="34" charset="-128"/>
                          <a:cs typeface="+mn-cs"/>
                        </a:rPr>
                        <a:t>2013</a:t>
                      </a:r>
                      <a:r>
                        <a:rPr lang="zh-TW" altLang="en-US" sz="1000" b="0" u="none" strike="noStrike" kern="1200" cap="none" spc="0" dirty="0" smtClean="0">
                          <a:ln w="0"/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Noto Sans S Chinese Bold" panose="020B0800000000000000" pitchFamily="34" charset="-128"/>
                          <a:ea typeface="Noto Sans S Chinese Bold" panose="020B0800000000000000" pitchFamily="34" charset="-128"/>
                          <a:cs typeface="+mn-cs"/>
                        </a:rPr>
                        <a:t>上半年</a:t>
                      </a:r>
                      <a:endParaRPr lang="zh-TW" sz="1000" b="0" u="none" strike="noStrike" kern="1200" cap="none" spc="0" dirty="0">
                        <a:ln w="0"/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Noto Sans S Chinese Bold" panose="020B0800000000000000" pitchFamily="34" charset="-128"/>
                        <a:ea typeface="Noto Sans S Chinese Bold" panose="020B0800000000000000" pitchFamily="34" charset="-128"/>
                        <a:cs typeface="+mn-cs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3">
                            <a:lumMod val="5000"/>
                            <a:lumOff val="95000"/>
                          </a:schemeClr>
                        </a:gs>
                        <a:gs pos="74000">
                          <a:schemeClr val="accent3">
                            <a:lumMod val="45000"/>
                            <a:lumOff val="55000"/>
                          </a:schemeClr>
                        </a:gs>
                        <a:gs pos="83000">
                          <a:schemeClr val="accent3">
                            <a:lumMod val="45000"/>
                            <a:lumOff val="55000"/>
                          </a:schemeClr>
                        </a:gs>
                        <a:gs pos="100000">
                          <a:schemeClr val="accent3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0000"/>
                        </a:lnSpc>
                      </a:pPr>
                      <a:r>
                        <a:rPr lang="en-US" altLang="zh-TW" sz="1000" b="0" u="none" strike="noStrike" kern="1200" cap="none" spc="0" dirty="0" smtClean="0">
                          <a:ln w="0"/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Noto Sans S Chinese Bold" panose="020B0800000000000000" pitchFamily="34" charset="-128"/>
                          <a:ea typeface="Noto Sans S Chinese Bold" panose="020B0800000000000000" pitchFamily="34" charset="-128"/>
                          <a:cs typeface="+mn-cs"/>
                        </a:rPr>
                        <a:t>2013</a:t>
                      </a:r>
                      <a:r>
                        <a:rPr lang="zh-TW" altLang="en-US" sz="1000" b="0" u="none" strike="noStrike" kern="1200" cap="none" spc="0" dirty="0" smtClean="0">
                          <a:ln w="0"/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Noto Sans S Chinese Bold" panose="020B0800000000000000" pitchFamily="34" charset="-128"/>
                          <a:ea typeface="Noto Sans S Chinese Bold" panose="020B0800000000000000" pitchFamily="34" charset="-128"/>
                          <a:cs typeface="+mn-cs"/>
                        </a:rPr>
                        <a:t>下半年</a:t>
                      </a:r>
                      <a:endParaRPr lang="zh-TW" altLang="zh-TW" sz="1000" b="0" u="none" strike="noStrike" kern="1200" cap="none" spc="0" dirty="0">
                        <a:ln w="0"/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Noto Sans S Chinese Bold" panose="020B0800000000000000" pitchFamily="34" charset="-128"/>
                        <a:ea typeface="Noto Sans S Chinese Bold" panose="020B0800000000000000" pitchFamily="34" charset="-128"/>
                        <a:cs typeface="+mn-cs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3">
                            <a:lumMod val="5000"/>
                            <a:lumOff val="95000"/>
                          </a:schemeClr>
                        </a:gs>
                        <a:gs pos="74000">
                          <a:schemeClr val="accent3">
                            <a:lumMod val="45000"/>
                            <a:lumOff val="55000"/>
                          </a:schemeClr>
                        </a:gs>
                        <a:gs pos="83000">
                          <a:schemeClr val="accent3">
                            <a:lumMod val="45000"/>
                            <a:lumOff val="55000"/>
                          </a:schemeClr>
                        </a:gs>
                        <a:gs pos="100000">
                          <a:schemeClr val="accent3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0000"/>
                        </a:lnSpc>
                      </a:pPr>
                      <a:r>
                        <a:rPr lang="en-US" altLang="zh-TW" sz="1000" b="0" u="none" strike="noStrike" kern="1200" cap="none" spc="0" dirty="0" smtClean="0">
                          <a:ln w="0"/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Noto Sans S Chinese Bold" panose="020B0800000000000000" pitchFamily="34" charset="-128"/>
                          <a:ea typeface="Noto Sans S Chinese Bold" panose="020B0800000000000000" pitchFamily="34" charset="-128"/>
                          <a:cs typeface="+mn-cs"/>
                        </a:rPr>
                        <a:t>2014</a:t>
                      </a:r>
                      <a:r>
                        <a:rPr lang="zh-TW" altLang="en-US" sz="1000" b="0" u="none" strike="noStrike" kern="1200" cap="none" spc="0" dirty="0" smtClean="0">
                          <a:ln w="0"/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Noto Sans S Chinese Bold" panose="020B0800000000000000" pitchFamily="34" charset="-128"/>
                          <a:ea typeface="Noto Sans S Chinese Bold" panose="020B0800000000000000" pitchFamily="34" charset="-128"/>
                          <a:cs typeface="+mn-cs"/>
                        </a:rPr>
                        <a:t>上半年</a:t>
                      </a:r>
                      <a:endParaRPr lang="zh-TW" sz="1000" b="0" u="none" strike="noStrike" kern="1200" cap="none" spc="0" dirty="0">
                        <a:ln w="0"/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Noto Sans S Chinese Bold" panose="020B0800000000000000" pitchFamily="34" charset="-128"/>
                        <a:ea typeface="Noto Sans S Chinese Bold" panose="020B0800000000000000" pitchFamily="34" charset="-128"/>
                        <a:cs typeface="+mn-cs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3">
                            <a:lumMod val="5000"/>
                            <a:lumOff val="95000"/>
                          </a:schemeClr>
                        </a:gs>
                        <a:gs pos="74000">
                          <a:schemeClr val="accent3">
                            <a:lumMod val="45000"/>
                            <a:lumOff val="55000"/>
                          </a:schemeClr>
                        </a:gs>
                        <a:gs pos="83000">
                          <a:schemeClr val="accent3">
                            <a:lumMod val="45000"/>
                            <a:lumOff val="55000"/>
                          </a:schemeClr>
                        </a:gs>
                        <a:gs pos="100000">
                          <a:schemeClr val="accent3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0000"/>
                        </a:lnSpc>
                      </a:pPr>
                      <a:r>
                        <a:rPr lang="en-US" altLang="zh-TW" sz="1000" b="0" u="none" strike="noStrike" kern="1200" cap="none" spc="0" dirty="0" smtClean="0">
                          <a:ln w="0"/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Noto Sans S Chinese Bold" panose="020B0800000000000000" pitchFamily="34" charset="-128"/>
                          <a:ea typeface="Noto Sans S Chinese Bold" panose="020B0800000000000000" pitchFamily="34" charset="-128"/>
                          <a:cs typeface="+mn-cs"/>
                        </a:rPr>
                        <a:t>2014</a:t>
                      </a:r>
                      <a:r>
                        <a:rPr lang="zh-TW" altLang="en-US" sz="1000" b="0" u="none" strike="noStrike" kern="1200" cap="none" spc="0" dirty="0" smtClean="0">
                          <a:ln w="0"/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Noto Sans S Chinese Bold" panose="020B0800000000000000" pitchFamily="34" charset="-128"/>
                          <a:ea typeface="Noto Sans S Chinese Bold" panose="020B0800000000000000" pitchFamily="34" charset="-128"/>
                          <a:cs typeface="+mn-cs"/>
                        </a:rPr>
                        <a:t>下半年</a:t>
                      </a:r>
                      <a:endParaRPr lang="zh-TW" altLang="zh-TW" sz="1000" b="0" u="none" strike="noStrike" kern="1200" cap="none" spc="0" dirty="0">
                        <a:ln w="0"/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Noto Sans S Chinese Bold" panose="020B0800000000000000" pitchFamily="34" charset="-128"/>
                        <a:ea typeface="Noto Sans S Chinese Bold" panose="020B0800000000000000" pitchFamily="34" charset="-128"/>
                        <a:cs typeface="+mn-cs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3">
                            <a:lumMod val="5000"/>
                            <a:lumOff val="95000"/>
                          </a:schemeClr>
                        </a:gs>
                        <a:gs pos="74000">
                          <a:schemeClr val="accent3">
                            <a:lumMod val="45000"/>
                            <a:lumOff val="55000"/>
                          </a:schemeClr>
                        </a:gs>
                        <a:gs pos="83000">
                          <a:schemeClr val="accent3">
                            <a:lumMod val="45000"/>
                            <a:lumOff val="55000"/>
                          </a:schemeClr>
                        </a:gs>
                        <a:gs pos="100000">
                          <a:schemeClr val="accent3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0000"/>
                        </a:lnSpc>
                      </a:pPr>
                      <a:r>
                        <a:rPr lang="en-US" altLang="zh-TW" sz="1000" b="0" u="none" strike="noStrike" kern="1200" cap="none" spc="0" dirty="0" smtClean="0">
                          <a:ln w="0"/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Noto Sans S Chinese Bold" panose="020B0800000000000000" pitchFamily="34" charset="-128"/>
                          <a:ea typeface="Noto Sans S Chinese Bold" panose="020B0800000000000000" pitchFamily="34" charset="-128"/>
                          <a:cs typeface="+mn-cs"/>
                        </a:rPr>
                        <a:t>2015</a:t>
                      </a:r>
                      <a:r>
                        <a:rPr lang="zh-TW" altLang="en-US" sz="1000" b="0" u="none" strike="noStrike" kern="1200" cap="none" spc="0" dirty="0" smtClean="0">
                          <a:ln w="0"/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Noto Sans S Chinese Bold" panose="020B0800000000000000" pitchFamily="34" charset="-128"/>
                          <a:ea typeface="Noto Sans S Chinese Bold" panose="020B0800000000000000" pitchFamily="34" charset="-128"/>
                          <a:cs typeface="+mn-cs"/>
                        </a:rPr>
                        <a:t>上半年</a:t>
                      </a:r>
                      <a:endParaRPr lang="zh-TW" sz="1000" b="0" u="none" strike="noStrike" kern="1200" cap="none" spc="0" dirty="0">
                        <a:ln w="0"/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Noto Sans S Chinese Bold" panose="020B0800000000000000" pitchFamily="34" charset="-128"/>
                        <a:ea typeface="Noto Sans S Chinese Bold" panose="020B0800000000000000" pitchFamily="34" charset="-128"/>
                        <a:cs typeface="+mn-cs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3">
                            <a:lumMod val="5000"/>
                            <a:lumOff val="95000"/>
                          </a:schemeClr>
                        </a:gs>
                        <a:gs pos="74000">
                          <a:schemeClr val="accent3">
                            <a:lumMod val="45000"/>
                            <a:lumOff val="55000"/>
                          </a:schemeClr>
                        </a:gs>
                        <a:gs pos="83000">
                          <a:schemeClr val="accent3">
                            <a:lumMod val="45000"/>
                            <a:lumOff val="55000"/>
                          </a:schemeClr>
                        </a:gs>
                        <a:gs pos="100000">
                          <a:schemeClr val="accent3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0000"/>
                        </a:lnSpc>
                      </a:pPr>
                      <a:r>
                        <a:rPr lang="en-US" altLang="zh-TW" sz="1000" b="0" u="none" strike="noStrike" kern="1200" cap="none" spc="0" dirty="0" smtClean="0">
                          <a:ln w="0"/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Noto Sans S Chinese Bold" panose="020B0800000000000000" pitchFamily="34" charset="-128"/>
                          <a:ea typeface="Noto Sans S Chinese Bold" panose="020B0800000000000000" pitchFamily="34" charset="-128"/>
                          <a:cs typeface="+mn-cs"/>
                        </a:rPr>
                        <a:t>2015</a:t>
                      </a:r>
                      <a:r>
                        <a:rPr lang="zh-TW" altLang="en-US" sz="1000" b="0" u="none" strike="noStrike" kern="1200" cap="none" spc="0" dirty="0" smtClean="0">
                          <a:ln w="0"/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Noto Sans S Chinese Bold" panose="020B0800000000000000" pitchFamily="34" charset="-128"/>
                          <a:ea typeface="Noto Sans S Chinese Bold" panose="020B0800000000000000" pitchFamily="34" charset="-128"/>
                          <a:cs typeface="+mn-cs"/>
                        </a:rPr>
                        <a:t>下半年</a:t>
                      </a:r>
                      <a:endParaRPr lang="zh-TW" altLang="zh-TW" sz="1000" b="0" u="none" strike="noStrike" kern="1200" cap="none" spc="0" dirty="0">
                        <a:ln w="0"/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Noto Sans S Chinese Bold" panose="020B0800000000000000" pitchFamily="34" charset="-128"/>
                        <a:ea typeface="Noto Sans S Chinese Bold" panose="020B0800000000000000" pitchFamily="34" charset="-128"/>
                        <a:cs typeface="+mn-cs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3">
                            <a:lumMod val="5000"/>
                            <a:lumOff val="95000"/>
                          </a:schemeClr>
                        </a:gs>
                        <a:gs pos="74000">
                          <a:schemeClr val="accent3">
                            <a:lumMod val="45000"/>
                            <a:lumOff val="55000"/>
                          </a:schemeClr>
                        </a:gs>
                        <a:gs pos="83000">
                          <a:schemeClr val="accent3">
                            <a:lumMod val="45000"/>
                            <a:lumOff val="55000"/>
                          </a:schemeClr>
                        </a:gs>
                        <a:gs pos="100000">
                          <a:schemeClr val="accent3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</a:tr>
              <a:tr h="395322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00" u="none" strike="noStrike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二萬五千分之一地形圖</a:t>
                      </a:r>
                      <a:endParaRPr lang="zh-TW" altLang="zh-TW" sz="1000" b="0" i="0" u="none" strike="noStrike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 marL="33170" marR="33170" marT="33170" marB="331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30000"/>
                        </a:lnSpc>
                      </a:pPr>
                      <a:endParaRPr lang="zh-TW" sz="1000" b="0" i="0" u="none" strike="noStrike" dirty="0">
                        <a:ln>
                          <a:solidFill>
                            <a:schemeClr val="tx2">
                              <a:lumMod val="75000"/>
                            </a:schemeClr>
                          </a:solidFill>
                        </a:ln>
                        <a:solidFill>
                          <a:srgbClr val="535196"/>
                        </a:solidFill>
                        <a:effectLst/>
                        <a:latin typeface="Noto Sans T Chinese Thin" panose="020B0200000000000000" pitchFamily="34" charset="-120"/>
                        <a:ea typeface="Noto Sans T Chinese Thin" panose="020B0200000000000000" pitchFamily="34" charset="-120"/>
                      </a:endParaRPr>
                    </a:p>
                  </a:txBody>
                  <a:tcPr marL="33170" marR="33170" marT="33170" marB="331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30000"/>
                        </a:lnSpc>
                      </a:pPr>
                      <a:endParaRPr lang="zh-TW" sz="1000" b="0" i="0" u="none" strike="noStrike" dirty="0">
                        <a:ln>
                          <a:solidFill>
                            <a:schemeClr val="tx2">
                              <a:lumMod val="75000"/>
                            </a:schemeClr>
                          </a:solidFill>
                        </a:ln>
                        <a:solidFill>
                          <a:srgbClr val="535196"/>
                        </a:solidFill>
                        <a:effectLst/>
                        <a:latin typeface="Noto Sans T Chinese Thin" panose="020B0200000000000000" pitchFamily="34" charset="-120"/>
                        <a:ea typeface="Noto Sans T Chinese Thin" panose="020B0200000000000000" pitchFamily="34" charset="-120"/>
                      </a:endParaRPr>
                    </a:p>
                  </a:txBody>
                  <a:tcPr marL="33170" marR="33170" marT="33170" marB="331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30000"/>
                        </a:lnSpc>
                      </a:pPr>
                      <a:endParaRPr lang="zh-TW" sz="1000" b="0" i="0" u="none" strike="noStrike" dirty="0">
                        <a:ln>
                          <a:solidFill>
                            <a:schemeClr val="tx2">
                              <a:lumMod val="75000"/>
                            </a:schemeClr>
                          </a:solidFill>
                        </a:ln>
                        <a:solidFill>
                          <a:srgbClr val="535196"/>
                        </a:solidFill>
                        <a:effectLst/>
                        <a:latin typeface="Noto Sans T Chinese Thin" panose="020B0200000000000000" pitchFamily="34" charset="-120"/>
                        <a:ea typeface="Noto Sans T Chinese Thin" panose="020B0200000000000000" pitchFamily="34" charset="-120"/>
                      </a:endParaRPr>
                    </a:p>
                  </a:txBody>
                  <a:tcPr marL="33170" marR="33170" marT="33170" marB="331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30000"/>
                        </a:lnSpc>
                      </a:pPr>
                      <a:endParaRPr lang="zh-TW" sz="1000" b="0" i="0" u="none" strike="noStrike" dirty="0">
                        <a:ln>
                          <a:solidFill>
                            <a:schemeClr val="tx2">
                              <a:lumMod val="75000"/>
                            </a:schemeClr>
                          </a:solidFill>
                        </a:ln>
                        <a:solidFill>
                          <a:srgbClr val="535196"/>
                        </a:solidFill>
                        <a:effectLst/>
                        <a:latin typeface="Noto Sans T Chinese Thin" panose="020B0200000000000000" pitchFamily="34" charset="-120"/>
                        <a:ea typeface="Noto Sans T Chinese Thin" panose="020B0200000000000000" pitchFamily="34" charset="-120"/>
                      </a:endParaRPr>
                    </a:p>
                  </a:txBody>
                  <a:tcPr marL="33170" marR="33170" marT="33170" marB="331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30000"/>
                        </a:lnSpc>
                      </a:pPr>
                      <a:endParaRPr lang="zh-TW" sz="1000" b="0" i="0" u="none" strike="noStrike" dirty="0">
                        <a:ln>
                          <a:solidFill>
                            <a:schemeClr val="tx2">
                              <a:lumMod val="75000"/>
                            </a:schemeClr>
                          </a:solidFill>
                        </a:ln>
                        <a:solidFill>
                          <a:srgbClr val="535196"/>
                        </a:solidFill>
                        <a:effectLst/>
                        <a:latin typeface="Noto Sans T Chinese Thin" panose="020B0200000000000000" pitchFamily="34" charset="-120"/>
                        <a:ea typeface="Noto Sans T Chinese Thin" panose="020B0200000000000000" pitchFamily="34" charset="-120"/>
                      </a:endParaRPr>
                    </a:p>
                  </a:txBody>
                  <a:tcPr marL="33170" marR="33170" marT="33170" marB="331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30000"/>
                        </a:lnSpc>
                      </a:pPr>
                      <a:endParaRPr lang="zh-TW" sz="1000" b="0" i="0" u="none" strike="noStrike" dirty="0">
                        <a:ln>
                          <a:solidFill>
                            <a:schemeClr val="tx2">
                              <a:lumMod val="75000"/>
                            </a:schemeClr>
                          </a:solidFill>
                        </a:ln>
                        <a:solidFill>
                          <a:srgbClr val="535196"/>
                        </a:solidFill>
                        <a:effectLst/>
                        <a:latin typeface="Noto Sans T Chinese Thin" panose="020B0200000000000000" pitchFamily="34" charset="-120"/>
                        <a:ea typeface="Noto Sans T Chinese Thin" panose="020B0200000000000000" pitchFamily="34" charset="-120"/>
                      </a:endParaRPr>
                    </a:p>
                  </a:txBody>
                  <a:tcPr marL="33170" marR="33170" marT="33170" marB="331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50196"/>
                      </a:srgbClr>
                    </a:solidFill>
                  </a:tcPr>
                </a:tc>
              </a:tr>
              <a:tr h="395322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五萬分之一地形圖</a:t>
                      </a:r>
                      <a:endParaRPr lang="zh-TW" sz="1000" u="none" strike="noStrike" kern="120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30000"/>
                        </a:lnSpc>
                      </a:pPr>
                      <a:endParaRPr lang="zh-TW" sz="1000" u="none" strike="noStrike" kern="1200" dirty="0">
                        <a:ln>
                          <a:solidFill>
                            <a:schemeClr val="tx2">
                              <a:lumMod val="75000"/>
                            </a:schemeClr>
                          </a:solidFill>
                        </a:ln>
                        <a:solidFill>
                          <a:srgbClr val="535196"/>
                        </a:solidFill>
                        <a:effectLst/>
                        <a:latin typeface="Noto Sans T Chinese Thin" panose="020B0200000000000000" pitchFamily="34" charset="-120"/>
                        <a:ea typeface="Noto Sans T Chinese Thin" panose="020B0200000000000000" pitchFamily="34" charset="-120"/>
                        <a:cs typeface="+mn-cs"/>
                      </a:endParaRPr>
                    </a:p>
                  </a:txBody>
                  <a:tcPr marL="33170" marR="33170" marT="33170" marB="331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30000"/>
                        </a:lnSpc>
                      </a:pPr>
                      <a:endParaRPr lang="zh-TW" sz="1000" u="none" strike="noStrike" kern="1200" dirty="0">
                        <a:ln>
                          <a:solidFill>
                            <a:schemeClr val="tx2">
                              <a:lumMod val="75000"/>
                            </a:schemeClr>
                          </a:solidFill>
                        </a:ln>
                        <a:solidFill>
                          <a:srgbClr val="535196"/>
                        </a:solidFill>
                        <a:effectLst/>
                        <a:latin typeface="Noto Sans T Chinese Thin" panose="020B0200000000000000" pitchFamily="34" charset="-120"/>
                        <a:ea typeface="Noto Sans T Chinese Thin" panose="020B0200000000000000" pitchFamily="34" charset="-120"/>
                        <a:cs typeface="+mn-cs"/>
                      </a:endParaRPr>
                    </a:p>
                  </a:txBody>
                  <a:tcPr marL="33170" marR="33170" marT="33170" marB="331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30000"/>
                        </a:lnSpc>
                      </a:pPr>
                      <a:endParaRPr lang="zh-TW" sz="1000" u="none" strike="noStrike" kern="1200" dirty="0">
                        <a:ln>
                          <a:solidFill>
                            <a:schemeClr val="tx2">
                              <a:lumMod val="75000"/>
                            </a:schemeClr>
                          </a:solidFill>
                        </a:ln>
                        <a:solidFill>
                          <a:srgbClr val="535196"/>
                        </a:solidFill>
                        <a:effectLst/>
                        <a:latin typeface="Noto Sans T Chinese Thin" panose="020B0200000000000000" pitchFamily="34" charset="-120"/>
                        <a:ea typeface="Noto Sans T Chinese Thin" panose="020B0200000000000000" pitchFamily="34" charset="-120"/>
                        <a:cs typeface="+mn-cs"/>
                      </a:endParaRPr>
                    </a:p>
                  </a:txBody>
                  <a:tcPr marL="33170" marR="33170" marT="33170" marB="331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30000"/>
                        </a:lnSpc>
                      </a:pPr>
                      <a:endParaRPr lang="zh-TW" sz="1000" u="none" strike="noStrike" kern="1200" dirty="0">
                        <a:ln>
                          <a:solidFill>
                            <a:schemeClr val="tx2">
                              <a:lumMod val="75000"/>
                            </a:schemeClr>
                          </a:solidFill>
                        </a:ln>
                        <a:solidFill>
                          <a:srgbClr val="535196"/>
                        </a:solidFill>
                        <a:effectLst/>
                        <a:latin typeface="Noto Sans T Chinese Thin" panose="020B0200000000000000" pitchFamily="34" charset="-120"/>
                        <a:ea typeface="Noto Sans T Chinese Thin" panose="020B0200000000000000" pitchFamily="34" charset="-120"/>
                        <a:cs typeface="+mn-cs"/>
                      </a:endParaRPr>
                    </a:p>
                  </a:txBody>
                  <a:tcPr marL="33170" marR="33170" marT="33170" marB="331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30000"/>
                        </a:lnSpc>
                      </a:pPr>
                      <a:endParaRPr lang="zh-TW" sz="1000" u="none" strike="noStrike" kern="1200" dirty="0">
                        <a:ln>
                          <a:solidFill>
                            <a:schemeClr val="tx2">
                              <a:lumMod val="75000"/>
                            </a:schemeClr>
                          </a:solidFill>
                        </a:ln>
                        <a:solidFill>
                          <a:srgbClr val="535196"/>
                        </a:solidFill>
                        <a:effectLst/>
                        <a:latin typeface="Noto Sans T Chinese Thin" panose="020B0200000000000000" pitchFamily="34" charset="-120"/>
                        <a:ea typeface="Noto Sans T Chinese Thin" panose="020B0200000000000000" pitchFamily="34" charset="-120"/>
                        <a:cs typeface="+mn-cs"/>
                      </a:endParaRPr>
                    </a:p>
                  </a:txBody>
                  <a:tcPr marL="33170" marR="33170" marT="33170" marB="331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30000"/>
                        </a:lnSpc>
                      </a:pPr>
                      <a:endParaRPr lang="zh-TW" sz="1000" u="none" strike="noStrike" kern="1200" dirty="0">
                        <a:ln>
                          <a:solidFill>
                            <a:schemeClr val="tx2">
                              <a:lumMod val="75000"/>
                            </a:schemeClr>
                          </a:solidFill>
                        </a:ln>
                        <a:solidFill>
                          <a:srgbClr val="535196"/>
                        </a:solidFill>
                        <a:effectLst/>
                        <a:latin typeface="Noto Sans T Chinese Thin" panose="020B0200000000000000" pitchFamily="34" charset="-120"/>
                        <a:ea typeface="Noto Sans T Chinese Thin" panose="020B0200000000000000" pitchFamily="34" charset="-120"/>
                        <a:cs typeface="+mn-cs"/>
                      </a:endParaRPr>
                    </a:p>
                  </a:txBody>
                  <a:tcPr marL="33170" marR="33170" marT="33170" marB="331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</a:tr>
              <a:tr h="395322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十萬分之一地形圖</a:t>
                      </a:r>
                      <a:endParaRPr lang="zh-TW" sz="1000" u="none" strike="noStrike" kern="120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30000"/>
                        </a:lnSpc>
                      </a:pPr>
                      <a:endParaRPr lang="zh-TW" sz="1000" b="0" i="0" u="none" strike="noStrike" kern="1200" dirty="0">
                        <a:ln>
                          <a:solidFill>
                            <a:schemeClr val="tx2">
                              <a:lumMod val="75000"/>
                            </a:schemeClr>
                          </a:solidFill>
                        </a:ln>
                        <a:solidFill>
                          <a:srgbClr val="535196"/>
                        </a:solidFill>
                        <a:effectLst/>
                        <a:latin typeface="Noto Sans T Chinese Thin" panose="020B0200000000000000" pitchFamily="34" charset="-120"/>
                        <a:ea typeface="Noto Sans T Chinese Thin" panose="020B0200000000000000" pitchFamily="34" charset="-120"/>
                        <a:cs typeface="+mn-cs"/>
                      </a:endParaRPr>
                    </a:p>
                  </a:txBody>
                  <a:tcPr marL="33170" marR="33170" marT="33170" marB="331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30000"/>
                        </a:lnSpc>
                      </a:pPr>
                      <a:endParaRPr lang="zh-TW" sz="1000" b="0" i="0" u="none" strike="noStrike" kern="1200" dirty="0">
                        <a:ln>
                          <a:solidFill>
                            <a:schemeClr val="tx2">
                              <a:lumMod val="75000"/>
                            </a:schemeClr>
                          </a:solidFill>
                        </a:ln>
                        <a:solidFill>
                          <a:srgbClr val="535196"/>
                        </a:solidFill>
                        <a:effectLst/>
                        <a:latin typeface="Noto Sans T Chinese Thin" panose="020B0200000000000000" pitchFamily="34" charset="-120"/>
                        <a:ea typeface="Noto Sans T Chinese Thin" panose="020B0200000000000000" pitchFamily="34" charset="-120"/>
                        <a:cs typeface="+mn-cs"/>
                      </a:endParaRPr>
                    </a:p>
                  </a:txBody>
                  <a:tcPr marL="33170" marR="33170" marT="33170" marB="331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30000"/>
                        </a:lnSpc>
                      </a:pPr>
                      <a:endParaRPr lang="zh-TW" sz="1000" b="0" i="0" u="none" strike="noStrike" kern="1200" dirty="0">
                        <a:ln>
                          <a:solidFill>
                            <a:schemeClr val="tx2">
                              <a:lumMod val="75000"/>
                            </a:schemeClr>
                          </a:solidFill>
                        </a:ln>
                        <a:solidFill>
                          <a:srgbClr val="535196"/>
                        </a:solidFill>
                        <a:effectLst/>
                        <a:latin typeface="Noto Sans T Chinese Thin" panose="020B0200000000000000" pitchFamily="34" charset="-120"/>
                        <a:ea typeface="Noto Sans T Chinese Thin" panose="020B0200000000000000" pitchFamily="34" charset="-120"/>
                        <a:cs typeface="+mn-cs"/>
                      </a:endParaRPr>
                    </a:p>
                  </a:txBody>
                  <a:tcPr marL="33170" marR="33170" marT="33170" marB="331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30000"/>
                        </a:lnSpc>
                      </a:pPr>
                      <a:endParaRPr lang="zh-TW" sz="1000" b="0" i="0" u="none" strike="noStrike" kern="1200" dirty="0">
                        <a:ln>
                          <a:solidFill>
                            <a:schemeClr val="tx2">
                              <a:lumMod val="75000"/>
                            </a:schemeClr>
                          </a:solidFill>
                        </a:ln>
                        <a:solidFill>
                          <a:srgbClr val="535196"/>
                        </a:solidFill>
                        <a:effectLst/>
                        <a:latin typeface="Noto Sans T Chinese Thin" panose="020B0200000000000000" pitchFamily="34" charset="-120"/>
                        <a:ea typeface="Noto Sans T Chinese Thin" panose="020B0200000000000000" pitchFamily="34" charset="-120"/>
                        <a:cs typeface="+mn-cs"/>
                      </a:endParaRPr>
                    </a:p>
                  </a:txBody>
                  <a:tcPr marL="33170" marR="33170" marT="33170" marB="331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30000"/>
                        </a:lnSpc>
                      </a:pPr>
                      <a:endParaRPr lang="zh-TW" sz="1000" b="0" i="0" u="none" strike="noStrike" kern="1200" dirty="0">
                        <a:ln>
                          <a:solidFill>
                            <a:schemeClr val="tx2">
                              <a:lumMod val="75000"/>
                            </a:schemeClr>
                          </a:solidFill>
                        </a:ln>
                        <a:solidFill>
                          <a:srgbClr val="535196"/>
                        </a:solidFill>
                        <a:effectLst/>
                        <a:latin typeface="Noto Sans T Chinese Thin" panose="020B0200000000000000" pitchFamily="34" charset="-120"/>
                        <a:ea typeface="Noto Sans T Chinese Thin" panose="020B0200000000000000" pitchFamily="34" charset="-120"/>
                        <a:cs typeface="+mn-cs"/>
                      </a:endParaRPr>
                    </a:p>
                  </a:txBody>
                  <a:tcPr marL="33170" marR="33170" marT="33170" marB="331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30000"/>
                        </a:lnSpc>
                      </a:pPr>
                      <a:endParaRPr lang="zh-TW" sz="1000" b="0" i="0" u="none" strike="noStrike" kern="1200" dirty="0">
                        <a:ln>
                          <a:solidFill>
                            <a:schemeClr val="tx2">
                              <a:lumMod val="75000"/>
                            </a:schemeClr>
                          </a:solidFill>
                        </a:ln>
                        <a:solidFill>
                          <a:srgbClr val="535196"/>
                        </a:solidFill>
                        <a:effectLst/>
                        <a:latin typeface="Noto Sans T Chinese Thin" panose="020B0200000000000000" pitchFamily="34" charset="-120"/>
                        <a:ea typeface="Noto Sans T Chinese Thin" panose="020B0200000000000000" pitchFamily="34" charset="-120"/>
                        <a:cs typeface="+mn-cs"/>
                      </a:endParaRPr>
                    </a:p>
                  </a:txBody>
                  <a:tcPr marL="33170" marR="33170" marT="33170" marB="331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50196"/>
                      </a:srgbClr>
                    </a:solidFill>
                  </a:tcPr>
                </a:tc>
              </a:tr>
              <a:tr h="395322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千分之一地形圖</a:t>
                      </a:r>
                      <a:endParaRPr lang="zh-TW" sz="1000" u="none" strike="noStrike" kern="120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30000"/>
                        </a:lnSpc>
                      </a:pPr>
                      <a:endParaRPr lang="zh-TW" sz="1000" b="0" i="0" u="none" strike="noStrike" kern="1200" dirty="0">
                        <a:ln>
                          <a:solidFill>
                            <a:schemeClr val="tx2">
                              <a:lumMod val="75000"/>
                            </a:schemeClr>
                          </a:solidFill>
                        </a:ln>
                        <a:solidFill>
                          <a:srgbClr val="535196"/>
                        </a:solidFill>
                        <a:effectLst/>
                        <a:latin typeface="Noto Sans T Chinese Thin" panose="020B0200000000000000" pitchFamily="34" charset="-120"/>
                        <a:ea typeface="Noto Sans T Chinese Thin" panose="020B0200000000000000" pitchFamily="34" charset="-120"/>
                        <a:cs typeface="+mn-cs"/>
                      </a:endParaRPr>
                    </a:p>
                  </a:txBody>
                  <a:tcPr marL="33170" marR="33170" marT="33170" marB="331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30000"/>
                        </a:lnSpc>
                      </a:pPr>
                      <a:endParaRPr lang="zh-TW" sz="1000" b="0" i="0" u="none" strike="noStrike" kern="1200" dirty="0">
                        <a:ln>
                          <a:solidFill>
                            <a:schemeClr val="tx2">
                              <a:lumMod val="75000"/>
                            </a:schemeClr>
                          </a:solidFill>
                        </a:ln>
                        <a:solidFill>
                          <a:srgbClr val="535196"/>
                        </a:solidFill>
                        <a:effectLst/>
                        <a:latin typeface="Noto Sans T Chinese Thin" panose="020B0200000000000000" pitchFamily="34" charset="-120"/>
                        <a:ea typeface="Noto Sans T Chinese Thin" panose="020B0200000000000000" pitchFamily="34" charset="-120"/>
                        <a:cs typeface="+mn-cs"/>
                      </a:endParaRPr>
                    </a:p>
                  </a:txBody>
                  <a:tcPr marL="33170" marR="33170" marT="33170" marB="331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30000"/>
                        </a:lnSpc>
                      </a:pPr>
                      <a:endParaRPr lang="zh-TW" sz="1000" b="0" i="0" u="none" strike="noStrike" kern="1200" dirty="0">
                        <a:ln>
                          <a:solidFill>
                            <a:schemeClr val="tx2">
                              <a:lumMod val="75000"/>
                            </a:schemeClr>
                          </a:solidFill>
                        </a:ln>
                        <a:solidFill>
                          <a:srgbClr val="535196"/>
                        </a:solidFill>
                        <a:effectLst/>
                        <a:latin typeface="Noto Sans T Chinese Thin" panose="020B0200000000000000" pitchFamily="34" charset="-120"/>
                        <a:ea typeface="Noto Sans T Chinese Thin" panose="020B0200000000000000" pitchFamily="34" charset="-120"/>
                        <a:cs typeface="+mn-cs"/>
                      </a:endParaRPr>
                    </a:p>
                  </a:txBody>
                  <a:tcPr marL="33170" marR="33170" marT="33170" marB="331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30000"/>
                        </a:lnSpc>
                      </a:pPr>
                      <a:endParaRPr lang="zh-TW" sz="1000" b="0" i="0" u="none" strike="noStrike" kern="1200" dirty="0">
                        <a:ln>
                          <a:solidFill>
                            <a:schemeClr val="tx2">
                              <a:lumMod val="75000"/>
                            </a:schemeClr>
                          </a:solidFill>
                        </a:ln>
                        <a:solidFill>
                          <a:srgbClr val="535196"/>
                        </a:solidFill>
                        <a:effectLst/>
                        <a:latin typeface="Noto Sans T Chinese Thin" panose="020B0200000000000000" pitchFamily="34" charset="-120"/>
                        <a:ea typeface="Noto Sans T Chinese Thin" panose="020B0200000000000000" pitchFamily="34" charset="-120"/>
                        <a:cs typeface="+mn-cs"/>
                      </a:endParaRPr>
                    </a:p>
                  </a:txBody>
                  <a:tcPr marL="33170" marR="33170" marT="33170" marB="331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30000"/>
                        </a:lnSpc>
                      </a:pPr>
                      <a:endParaRPr lang="zh-TW" sz="1000" b="0" i="0" u="none" strike="noStrike" kern="1200" dirty="0">
                        <a:ln>
                          <a:solidFill>
                            <a:schemeClr val="tx2">
                              <a:lumMod val="75000"/>
                            </a:schemeClr>
                          </a:solidFill>
                        </a:ln>
                        <a:solidFill>
                          <a:srgbClr val="535196"/>
                        </a:solidFill>
                        <a:effectLst/>
                        <a:latin typeface="Noto Sans T Chinese Thin" panose="020B0200000000000000" pitchFamily="34" charset="-120"/>
                        <a:ea typeface="Noto Sans T Chinese Thin" panose="020B0200000000000000" pitchFamily="34" charset="-120"/>
                        <a:cs typeface="+mn-cs"/>
                      </a:endParaRPr>
                    </a:p>
                  </a:txBody>
                  <a:tcPr marL="33170" marR="33170" marT="33170" marB="331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30000"/>
                        </a:lnSpc>
                      </a:pPr>
                      <a:endParaRPr lang="zh-TW" sz="1000" b="0" i="0" u="none" strike="noStrike" kern="1200" dirty="0">
                        <a:ln>
                          <a:solidFill>
                            <a:schemeClr val="tx2">
                              <a:lumMod val="75000"/>
                            </a:schemeClr>
                          </a:solidFill>
                        </a:ln>
                        <a:solidFill>
                          <a:srgbClr val="535196"/>
                        </a:solidFill>
                        <a:effectLst/>
                        <a:latin typeface="Noto Sans T Chinese Thin" panose="020B0200000000000000" pitchFamily="34" charset="-120"/>
                        <a:ea typeface="Noto Sans T Chinese Thin" panose="020B0200000000000000" pitchFamily="34" charset="-120"/>
                        <a:cs typeface="+mn-cs"/>
                      </a:endParaRPr>
                    </a:p>
                  </a:txBody>
                  <a:tcPr marL="33170" marR="33170" marT="33170" marB="331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33" name="圓角矩形 32"/>
          <p:cNvSpPr/>
          <p:nvPr/>
        </p:nvSpPr>
        <p:spPr>
          <a:xfrm>
            <a:off x="5719304" y="56567"/>
            <a:ext cx="774237" cy="195736"/>
          </a:xfrm>
          <a:prstGeom prst="roundRect">
            <a:avLst>
              <a:gd name="adj" fmla="val 50000"/>
            </a:avLst>
          </a:prstGeom>
          <a:solidFill>
            <a:srgbClr val="0D0D0D">
              <a:alpha val="50196"/>
            </a:srgb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>
                <a:latin typeface="Noto Sans T Chinese Thin" panose="020B0200000000000000" pitchFamily="34" charset="-120"/>
                <a:ea typeface="Noto Sans T Chinese Thin" panose="020B0200000000000000" pitchFamily="34" charset="-120"/>
              </a:rPr>
              <a:t>核心圖資</a:t>
            </a:r>
            <a:endParaRPr lang="zh-TW" altLang="en-US" sz="1000" dirty="0">
              <a:latin typeface="Noto Sans T Chinese Thin" panose="020B0200000000000000" pitchFamily="34" charset="-120"/>
              <a:ea typeface="Noto Sans T Chinese Thin" panose="020B0200000000000000" pitchFamily="34" charset="-120"/>
            </a:endParaRPr>
          </a:p>
        </p:txBody>
      </p:sp>
      <p:sp>
        <p:nvSpPr>
          <p:cNvPr id="38" name="圓角矩形 37"/>
          <p:cNvSpPr/>
          <p:nvPr/>
        </p:nvSpPr>
        <p:spPr>
          <a:xfrm>
            <a:off x="799549" y="1263208"/>
            <a:ext cx="1290977" cy="299102"/>
          </a:xfrm>
          <a:prstGeom prst="roundRect">
            <a:avLst/>
          </a:prstGeom>
          <a:solidFill>
            <a:srgbClr val="535196"/>
          </a:solidFill>
          <a:ln>
            <a:noFill/>
          </a:ln>
          <a:scene3d>
            <a:camera prst="orthographicFront"/>
            <a:lightRig rig="threePt" dir="t"/>
          </a:scene3d>
          <a:sp3d>
            <a:bevelT w="635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latin typeface="Noto Sans S Chinese Bold" panose="020B0800000000000000" pitchFamily="34" charset="-128"/>
                <a:ea typeface="Noto Sans S Chinese Bold" panose="020B0800000000000000" pitchFamily="34" charset="-128"/>
              </a:rPr>
              <a:t>上傳管理報告</a:t>
            </a:r>
            <a:endParaRPr lang="zh-TW" altLang="en-US" sz="1200" dirty="0">
              <a:latin typeface="Noto Sans S Chinese Bold" panose="020B0800000000000000" pitchFamily="34" charset="-128"/>
              <a:ea typeface="Noto Sans S Chinese Bold" panose="020B0800000000000000" pitchFamily="34" charset="-128"/>
            </a:endParaRPr>
          </a:p>
        </p:txBody>
      </p:sp>
      <p:sp>
        <p:nvSpPr>
          <p:cNvPr id="39" name="圓角矩形 38"/>
          <p:cNvSpPr/>
          <p:nvPr/>
        </p:nvSpPr>
        <p:spPr>
          <a:xfrm>
            <a:off x="2165451" y="1263208"/>
            <a:ext cx="1480410" cy="299102"/>
          </a:xfrm>
          <a:prstGeom prst="roundRect">
            <a:avLst/>
          </a:prstGeom>
          <a:solidFill>
            <a:srgbClr val="535196"/>
          </a:solidFill>
          <a:ln>
            <a:noFill/>
          </a:ln>
          <a:scene3d>
            <a:camera prst="orthographicFront"/>
            <a:lightRig rig="threePt" dir="t"/>
          </a:scene3d>
          <a:sp3d>
            <a:bevelT w="635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latin typeface="Noto Sans S Chinese Bold" panose="020B0800000000000000" pitchFamily="34" charset="-128"/>
                <a:ea typeface="Noto Sans S Chinese Bold" panose="020B0800000000000000" pitchFamily="34" charset="-128"/>
              </a:rPr>
              <a:t>線上登入管理報告</a:t>
            </a:r>
            <a:endParaRPr lang="zh-TW" altLang="en-US" sz="1200" dirty="0">
              <a:latin typeface="Noto Sans S Chinese Bold" panose="020B0800000000000000" pitchFamily="34" charset="-128"/>
              <a:ea typeface="Noto Sans S Chinese Bold" panose="020B0800000000000000" pitchFamily="34" charset="-128"/>
            </a:endParaRPr>
          </a:p>
        </p:txBody>
      </p:sp>
      <p:grpSp>
        <p:nvGrpSpPr>
          <p:cNvPr id="7" name="群組 6"/>
          <p:cNvGrpSpPr/>
          <p:nvPr/>
        </p:nvGrpSpPr>
        <p:grpSpPr>
          <a:xfrm>
            <a:off x="2862813" y="1941750"/>
            <a:ext cx="271808" cy="1483887"/>
            <a:chOff x="3291790" y="4526954"/>
            <a:chExt cx="271808" cy="1483887"/>
          </a:xfrm>
        </p:grpSpPr>
        <p:pic>
          <p:nvPicPr>
            <p:cNvPr id="14" name="圖片 1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91790" y="4526954"/>
              <a:ext cx="271808" cy="271808"/>
            </a:xfrm>
            <a:prstGeom prst="rect">
              <a:avLst/>
            </a:prstGeom>
          </p:spPr>
        </p:pic>
        <p:pic>
          <p:nvPicPr>
            <p:cNvPr id="40" name="圖片 3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91790" y="4930980"/>
              <a:ext cx="271808" cy="271808"/>
            </a:xfrm>
            <a:prstGeom prst="rect">
              <a:avLst/>
            </a:prstGeom>
          </p:spPr>
        </p:pic>
        <p:pic>
          <p:nvPicPr>
            <p:cNvPr id="41" name="圖片 4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91790" y="5335006"/>
              <a:ext cx="271808" cy="271808"/>
            </a:xfrm>
            <a:prstGeom prst="rect">
              <a:avLst/>
            </a:prstGeom>
          </p:spPr>
        </p:pic>
        <p:pic>
          <p:nvPicPr>
            <p:cNvPr id="42" name="圖片 4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91790" y="5739033"/>
              <a:ext cx="271808" cy="271808"/>
            </a:xfrm>
            <a:prstGeom prst="rect">
              <a:avLst/>
            </a:prstGeom>
          </p:spPr>
        </p:pic>
      </p:grpSp>
      <p:grpSp>
        <p:nvGrpSpPr>
          <p:cNvPr id="43" name="群組 42"/>
          <p:cNvGrpSpPr/>
          <p:nvPr/>
        </p:nvGrpSpPr>
        <p:grpSpPr>
          <a:xfrm>
            <a:off x="3844155" y="1941750"/>
            <a:ext cx="271808" cy="1483887"/>
            <a:chOff x="3291790" y="4526954"/>
            <a:chExt cx="271808" cy="1483887"/>
          </a:xfrm>
        </p:grpSpPr>
        <p:pic>
          <p:nvPicPr>
            <p:cNvPr id="44" name="圖片 4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91790" y="4526954"/>
              <a:ext cx="271808" cy="271808"/>
            </a:xfrm>
            <a:prstGeom prst="rect">
              <a:avLst/>
            </a:prstGeom>
          </p:spPr>
        </p:pic>
        <p:pic>
          <p:nvPicPr>
            <p:cNvPr id="45" name="圖片 4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91790" y="4930980"/>
              <a:ext cx="271808" cy="271808"/>
            </a:xfrm>
            <a:prstGeom prst="rect">
              <a:avLst/>
            </a:prstGeom>
          </p:spPr>
        </p:pic>
        <p:pic>
          <p:nvPicPr>
            <p:cNvPr id="46" name="圖片 4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91790" y="5335006"/>
              <a:ext cx="271808" cy="271808"/>
            </a:xfrm>
            <a:prstGeom prst="rect">
              <a:avLst/>
            </a:prstGeom>
          </p:spPr>
        </p:pic>
        <p:pic>
          <p:nvPicPr>
            <p:cNvPr id="47" name="圖片 4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91790" y="5739033"/>
              <a:ext cx="271808" cy="271808"/>
            </a:xfrm>
            <a:prstGeom prst="rect">
              <a:avLst/>
            </a:prstGeom>
          </p:spPr>
        </p:pic>
      </p:grpSp>
      <p:grpSp>
        <p:nvGrpSpPr>
          <p:cNvPr id="48" name="群組 47"/>
          <p:cNvGrpSpPr/>
          <p:nvPr/>
        </p:nvGrpSpPr>
        <p:grpSpPr>
          <a:xfrm>
            <a:off x="4799859" y="1941750"/>
            <a:ext cx="271808" cy="1483887"/>
            <a:chOff x="3291790" y="4526954"/>
            <a:chExt cx="271808" cy="1483887"/>
          </a:xfrm>
        </p:grpSpPr>
        <p:pic>
          <p:nvPicPr>
            <p:cNvPr id="49" name="圖片 4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91790" y="4526954"/>
              <a:ext cx="271808" cy="271808"/>
            </a:xfrm>
            <a:prstGeom prst="rect">
              <a:avLst/>
            </a:prstGeom>
          </p:spPr>
        </p:pic>
        <p:pic>
          <p:nvPicPr>
            <p:cNvPr id="50" name="圖片 4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91790" y="4930980"/>
              <a:ext cx="271808" cy="271808"/>
            </a:xfrm>
            <a:prstGeom prst="rect">
              <a:avLst/>
            </a:prstGeom>
          </p:spPr>
        </p:pic>
        <p:pic>
          <p:nvPicPr>
            <p:cNvPr id="51" name="圖片 5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91790" y="5335006"/>
              <a:ext cx="271808" cy="271808"/>
            </a:xfrm>
            <a:prstGeom prst="rect">
              <a:avLst/>
            </a:prstGeom>
          </p:spPr>
        </p:pic>
        <p:pic>
          <p:nvPicPr>
            <p:cNvPr id="52" name="圖片 5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91790" y="5739033"/>
              <a:ext cx="271808" cy="271808"/>
            </a:xfrm>
            <a:prstGeom prst="rect">
              <a:avLst/>
            </a:prstGeom>
          </p:spPr>
        </p:pic>
      </p:grpSp>
      <p:grpSp>
        <p:nvGrpSpPr>
          <p:cNvPr id="53" name="群組 52"/>
          <p:cNvGrpSpPr/>
          <p:nvPr/>
        </p:nvGrpSpPr>
        <p:grpSpPr>
          <a:xfrm>
            <a:off x="5815385" y="1941750"/>
            <a:ext cx="271808" cy="1483887"/>
            <a:chOff x="3291790" y="4526954"/>
            <a:chExt cx="271808" cy="1483887"/>
          </a:xfrm>
        </p:grpSpPr>
        <p:pic>
          <p:nvPicPr>
            <p:cNvPr id="54" name="圖片 5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91790" y="4526954"/>
              <a:ext cx="271808" cy="271808"/>
            </a:xfrm>
            <a:prstGeom prst="rect">
              <a:avLst/>
            </a:prstGeom>
          </p:spPr>
        </p:pic>
        <p:pic>
          <p:nvPicPr>
            <p:cNvPr id="55" name="圖片 5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91790" y="4930980"/>
              <a:ext cx="271808" cy="271808"/>
            </a:xfrm>
            <a:prstGeom prst="rect">
              <a:avLst/>
            </a:prstGeom>
          </p:spPr>
        </p:pic>
        <p:pic>
          <p:nvPicPr>
            <p:cNvPr id="56" name="圖片 5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91790" y="5335006"/>
              <a:ext cx="271808" cy="271808"/>
            </a:xfrm>
            <a:prstGeom prst="rect">
              <a:avLst/>
            </a:prstGeom>
          </p:spPr>
        </p:pic>
        <p:pic>
          <p:nvPicPr>
            <p:cNvPr id="57" name="圖片 5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91790" y="5739033"/>
              <a:ext cx="271808" cy="271808"/>
            </a:xfrm>
            <a:prstGeom prst="rect">
              <a:avLst/>
            </a:prstGeom>
          </p:spPr>
        </p:pic>
      </p:grpSp>
      <p:grpSp>
        <p:nvGrpSpPr>
          <p:cNvPr id="58" name="群組 57"/>
          <p:cNvGrpSpPr/>
          <p:nvPr/>
        </p:nvGrpSpPr>
        <p:grpSpPr>
          <a:xfrm>
            <a:off x="6795834" y="1941750"/>
            <a:ext cx="271808" cy="1079860"/>
            <a:chOff x="3291790" y="4526954"/>
            <a:chExt cx="271808" cy="1079860"/>
          </a:xfrm>
        </p:grpSpPr>
        <p:pic>
          <p:nvPicPr>
            <p:cNvPr id="59" name="圖片 5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91790" y="4526954"/>
              <a:ext cx="271808" cy="271808"/>
            </a:xfrm>
            <a:prstGeom prst="rect">
              <a:avLst/>
            </a:prstGeom>
          </p:spPr>
        </p:pic>
        <p:pic>
          <p:nvPicPr>
            <p:cNvPr id="60" name="圖片 5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91790" y="4930980"/>
              <a:ext cx="271808" cy="271808"/>
            </a:xfrm>
            <a:prstGeom prst="rect">
              <a:avLst/>
            </a:prstGeom>
          </p:spPr>
        </p:pic>
        <p:pic>
          <p:nvPicPr>
            <p:cNvPr id="61" name="圖片 6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91790" y="5335006"/>
              <a:ext cx="271808" cy="271808"/>
            </a:xfrm>
            <a:prstGeom prst="rect">
              <a:avLst/>
            </a:prstGeom>
          </p:spPr>
        </p:pic>
      </p:grpSp>
      <p:grpSp>
        <p:nvGrpSpPr>
          <p:cNvPr id="13" name="群組 12"/>
          <p:cNvGrpSpPr/>
          <p:nvPr/>
        </p:nvGrpSpPr>
        <p:grpSpPr>
          <a:xfrm>
            <a:off x="813496" y="3516581"/>
            <a:ext cx="1595595" cy="276999"/>
            <a:chOff x="1446708" y="3516581"/>
            <a:chExt cx="1595595" cy="276999"/>
          </a:xfrm>
        </p:grpSpPr>
        <p:grpSp>
          <p:nvGrpSpPr>
            <p:cNvPr id="64" name="群組 63"/>
            <p:cNvGrpSpPr/>
            <p:nvPr/>
          </p:nvGrpSpPr>
          <p:grpSpPr>
            <a:xfrm>
              <a:off x="1446708" y="3617954"/>
              <a:ext cx="166432" cy="82375"/>
              <a:chOff x="3124202" y="3183952"/>
              <a:chExt cx="266414" cy="213098"/>
            </a:xfrm>
          </p:grpSpPr>
          <p:sp>
            <p:nvSpPr>
              <p:cNvPr id="66" name="矩形 65"/>
              <p:cNvSpPr/>
              <p:nvPr/>
            </p:nvSpPr>
            <p:spPr>
              <a:xfrm>
                <a:off x="3124202" y="3183952"/>
                <a:ext cx="45719" cy="213098"/>
              </a:xfrm>
              <a:prstGeom prst="rect">
                <a:avLst/>
              </a:prstGeom>
              <a:solidFill>
                <a:srgbClr val="43427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400"/>
              </a:p>
            </p:txBody>
          </p:sp>
          <p:sp>
            <p:nvSpPr>
              <p:cNvPr id="67" name="矩形 66"/>
              <p:cNvSpPr/>
              <p:nvPr/>
            </p:nvSpPr>
            <p:spPr>
              <a:xfrm>
                <a:off x="3197158" y="3183952"/>
                <a:ext cx="193458" cy="213098"/>
              </a:xfrm>
              <a:prstGeom prst="rect">
                <a:avLst/>
              </a:prstGeom>
              <a:solidFill>
                <a:srgbClr val="61447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400"/>
              </a:p>
            </p:txBody>
          </p:sp>
        </p:grpSp>
        <p:sp>
          <p:nvSpPr>
            <p:cNvPr id="65" name="文字方塊 64"/>
            <p:cNvSpPr txBox="1"/>
            <p:nvPr/>
          </p:nvSpPr>
          <p:spPr>
            <a:xfrm>
              <a:off x="1570333" y="3516581"/>
              <a:ext cx="14719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200" b="1" dirty="0" smtClean="0">
                  <a:solidFill>
                    <a:srgbClr val="43427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上傳管理報告</a:t>
              </a:r>
              <a:endParaRPr lang="zh-TW" altLang="en-US" sz="1200" dirty="0">
                <a:solidFill>
                  <a:srgbClr val="434272"/>
                </a:solidFill>
              </a:endParaRPr>
            </a:p>
          </p:txBody>
        </p:sp>
      </p:grpSp>
      <p:grpSp>
        <p:nvGrpSpPr>
          <p:cNvPr id="68" name="群組 67"/>
          <p:cNvGrpSpPr/>
          <p:nvPr/>
        </p:nvGrpSpPr>
        <p:grpSpPr>
          <a:xfrm>
            <a:off x="820857" y="4190274"/>
            <a:ext cx="1595595" cy="276999"/>
            <a:chOff x="1446708" y="3516581"/>
            <a:chExt cx="1595595" cy="276999"/>
          </a:xfrm>
        </p:grpSpPr>
        <p:grpSp>
          <p:nvGrpSpPr>
            <p:cNvPr id="69" name="群組 68"/>
            <p:cNvGrpSpPr/>
            <p:nvPr/>
          </p:nvGrpSpPr>
          <p:grpSpPr>
            <a:xfrm>
              <a:off x="1446708" y="3617954"/>
              <a:ext cx="166432" cy="82375"/>
              <a:chOff x="3124202" y="3183952"/>
              <a:chExt cx="266414" cy="213098"/>
            </a:xfrm>
          </p:grpSpPr>
          <p:sp>
            <p:nvSpPr>
              <p:cNvPr id="71" name="矩形 70"/>
              <p:cNvSpPr/>
              <p:nvPr/>
            </p:nvSpPr>
            <p:spPr>
              <a:xfrm>
                <a:off x="3124202" y="3183952"/>
                <a:ext cx="45719" cy="213098"/>
              </a:xfrm>
              <a:prstGeom prst="rect">
                <a:avLst/>
              </a:prstGeom>
              <a:solidFill>
                <a:srgbClr val="43427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400"/>
              </a:p>
            </p:txBody>
          </p:sp>
          <p:sp>
            <p:nvSpPr>
              <p:cNvPr id="72" name="矩形 71"/>
              <p:cNvSpPr/>
              <p:nvPr/>
            </p:nvSpPr>
            <p:spPr>
              <a:xfrm>
                <a:off x="3197158" y="3183952"/>
                <a:ext cx="193458" cy="213098"/>
              </a:xfrm>
              <a:prstGeom prst="rect">
                <a:avLst/>
              </a:prstGeom>
              <a:solidFill>
                <a:srgbClr val="61447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400"/>
              </a:p>
            </p:txBody>
          </p:sp>
        </p:grpSp>
        <p:sp>
          <p:nvSpPr>
            <p:cNvPr id="70" name="文字方塊 69"/>
            <p:cNvSpPr txBox="1"/>
            <p:nvPr/>
          </p:nvSpPr>
          <p:spPr>
            <a:xfrm>
              <a:off x="1570333" y="3516581"/>
              <a:ext cx="14719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200" b="1" dirty="0" smtClean="0">
                  <a:solidFill>
                    <a:srgbClr val="43427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線上登入管理報告</a:t>
              </a:r>
              <a:endParaRPr lang="zh-TW" altLang="en-US" sz="1200" dirty="0">
                <a:solidFill>
                  <a:srgbClr val="434272"/>
                </a:solidFill>
              </a:endParaRPr>
            </a:p>
          </p:txBody>
        </p:sp>
      </p:grpSp>
      <p:grpSp>
        <p:nvGrpSpPr>
          <p:cNvPr id="22" name="群組 21"/>
          <p:cNvGrpSpPr/>
          <p:nvPr/>
        </p:nvGrpSpPr>
        <p:grpSpPr>
          <a:xfrm>
            <a:off x="813496" y="3827702"/>
            <a:ext cx="3220478" cy="276999"/>
            <a:chOff x="1426443" y="3827702"/>
            <a:chExt cx="3220478" cy="276999"/>
          </a:xfrm>
        </p:grpSpPr>
        <p:sp>
          <p:nvSpPr>
            <p:cNvPr id="21" name="矩形 20"/>
            <p:cNvSpPr/>
            <p:nvPr/>
          </p:nvSpPr>
          <p:spPr>
            <a:xfrm>
              <a:off x="1426443" y="3827767"/>
              <a:ext cx="1126758" cy="2563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20" name="群組 19"/>
            <p:cNvGrpSpPr/>
            <p:nvPr/>
          </p:nvGrpSpPr>
          <p:grpSpPr>
            <a:xfrm>
              <a:off x="2553201" y="3827767"/>
              <a:ext cx="2093720" cy="256373"/>
              <a:chOff x="2758304" y="3827767"/>
              <a:chExt cx="2093720" cy="256373"/>
            </a:xfrm>
          </p:grpSpPr>
          <p:sp>
            <p:nvSpPr>
              <p:cNvPr id="17" name="圓角矩形 16"/>
              <p:cNvSpPr/>
              <p:nvPr/>
            </p:nvSpPr>
            <p:spPr>
              <a:xfrm>
                <a:off x="2758304" y="3827767"/>
                <a:ext cx="2093720" cy="256373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  <a:effectLst>
                <a:innerShdw blurRad="63500" dir="13200000">
                  <a:prstClr val="black">
                    <a:alpha val="1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TW" altLang="en-US" sz="1200" dirty="0">
                    <a:solidFill>
                      <a:schemeClr val="bg1">
                        <a:lumMod val="50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二萬五千分之一</a:t>
                </a:r>
                <a:r>
                  <a:rPr lang="zh-TW" alt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地形圖</a:t>
                </a:r>
                <a:endParaRPr lang="zh-TW" altLang="zh-TW" sz="1200" dirty="0">
                  <a:solidFill>
                    <a:schemeClr val="bg1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 Unicode MS" panose="020B0604020202020204" pitchFamily="34" charset="-120"/>
                </a:endParaRPr>
              </a:p>
            </p:txBody>
          </p:sp>
          <p:sp>
            <p:nvSpPr>
              <p:cNvPr id="16" name="等腰三角形 15"/>
              <p:cNvSpPr/>
              <p:nvPr/>
            </p:nvSpPr>
            <p:spPr>
              <a:xfrm flipV="1">
                <a:off x="4687042" y="3921394"/>
                <a:ext cx="122251" cy="105389"/>
              </a:xfrm>
              <a:prstGeom prst="triangl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9" name="文字方塊 18"/>
            <p:cNvSpPr txBox="1"/>
            <p:nvPr/>
          </p:nvSpPr>
          <p:spPr>
            <a:xfrm>
              <a:off x="1505607" y="3827702"/>
              <a:ext cx="9877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200" dirty="0" smtClean="0">
                  <a:solidFill>
                    <a:srgbClr val="60426E"/>
                  </a:solidFill>
                  <a:latin typeface="Noto Sans S Chinese Bold" panose="020B0800000000000000" pitchFamily="34" charset="-128"/>
                  <a:ea typeface="Noto Sans S Chinese Bold" panose="020B0800000000000000" pitchFamily="34" charset="-128"/>
                </a:rPr>
                <a:t>資料集名冊</a:t>
              </a:r>
              <a:endParaRPr lang="zh-TW" altLang="en-US" sz="1200" dirty="0">
                <a:solidFill>
                  <a:srgbClr val="60426E"/>
                </a:solidFill>
                <a:latin typeface="Noto Sans S Chinese Bold" panose="020B0800000000000000" pitchFamily="34" charset="-128"/>
                <a:ea typeface="Noto Sans S Chinese Bold" panose="020B0800000000000000" pitchFamily="34" charset="-128"/>
              </a:endParaRPr>
            </a:p>
          </p:txBody>
        </p:sp>
      </p:grpSp>
      <p:grpSp>
        <p:nvGrpSpPr>
          <p:cNvPr id="79" name="群組 78"/>
          <p:cNvGrpSpPr/>
          <p:nvPr/>
        </p:nvGrpSpPr>
        <p:grpSpPr>
          <a:xfrm>
            <a:off x="4042520" y="3827701"/>
            <a:ext cx="1860369" cy="276999"/>
            <a:chOff x="1426443" y="3827702"/>
            <a:chExt cx="1860369" cy="276999"/>
          </a:xfrm>
        </p:grpSpPr>
        <p:sp>
          <p:nvSpPr>
            <p:cNvPr id="80" name="矩形 79"/>
            <p:cNvSpPr/>
            <p:nvPr/>
          </p:nvSpPr>
          <p:spPr>
            <a:xfrm>
              <a:off x="1426443" y="3827767"/>
              <a:ext cx="642926" cy="2563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81" name="群組 80"/>
            <p:cNvGrpSpPr/>
            <p:nvPr/>
          </p:nvGrpSpPr>
          <p:grpSpPr>
            <a:xfrm>
              <a:off x="2057545" y="3827767"/>
              <a:ext cx="1229267" cy="256373"/>
              <a:chOff x="2262648" y="3827767"/>
              <a:chExt cx="1229267" cy="256373"/>
            </a:xfrm>
          </p:grpSpPr>
          <p:sp>
            <p:nvSpPr>
              <p:cNvPr id="83" name="圓角矩形 82"/>
              <p:cNvSpPr/>
              <p:nvPr/>
            </p:nvSpPr>
            <p:spPr>
              <a:xfrm>
                <a:off x="2262648" y="3827767"/>
                <a:ext cx="1229267" cy="256373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  <a:effectLst>
                <a:innerShdw blurRad="63500" dir="13200000">
                  <a:prstClr val="black">
                    <a:alpha val="1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TW" sz="1200" dirty="0" smtClean="0">
                    <a:solidFill>
                      <a:schemeClr val="bg1">
                        <a:lumMod val="50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2013</a:t>
                </a:r>
                <a:r>
                  <a:rPr lang="zh-TW" alt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上半年</a:t>
                </a:r>
                <a:endParaRPr lang="zh-TW" altLang="zh-TW" sz="1200" dirty="0">
                  <a:solidFill>
                    <a:schemeClr val="bg1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 Unicode MS" panose="020B0604020202020204" pitchFamily="34" charset="-120"/>
                </a:endParaRPr>
              </a:p>
            </p:txBody>
          </p:sp>
          <p:sp>
            <p:nvSpPr>
              <p:cNvPr id="85" name="等腰三角形 84"/>
              <p:cNvSpPr/>
              <p:nvPr/>
            </p:nvSpPr>
            <p:spPr>
              <a:xfrm flipV="1">
                <a:off x="3312512" y="3921394"/>
                <a:ext cx="122251" cy="105389"/>
              </a:xfrm>
              <a:prstGeom prst="triangl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82" name="文字方塊 81"/>
            <p:cNvSpPr txBox="1"/>
            <p:nvPr/>
          </p:nvSpPr>
          <p:spPr>
            <a:xfrm>
              <a:off x="1505607" y="3827702"/>
              <a:ext cx="4953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200" dirty="0" smtClean="0">
                  <a:solidFill>
                    <a:srgbClr val="60426E"/>
                  </a:solidFill>
                  <a:latin typeface="Noto Sans S Chinese Bold" panose="020B0800000000000000" pitchFamily="34" charset="-128"/>
                  <a:ea typeface="Noto Sans S Chinese Bold" panose="020B0800000000000000" pitchFamily="34" charset="-128"/>
                </a:rPr>
                <a:t>年度</a:t>
              </a:r>
              <a:endParaRPr lang="zh-TW" altLang="en-US" sz="1200" dirty="0">
                <a:solidFill>
                  <a:srgbClr val="60426E"/>
                </a:solidFill>
                <a:latin typeface="Noto Sans S Chinese Bold" panose="020B0800000000000000" pitchFamily="34" charset="-128"/>
                <a:ea typeface="Noto Sans S Chinese Bold" panose="020B0800000000000000" pitchFamily="34" charset="-128"/>
              </a:endParaRPr>
            </a:p>
          </p:txBody>
        </p:sp>
      </p:grpSp>
      <p:sp>
        <p:nvSpPr>
          <p:cNvPr id="90" name="圓角矩形 89"/>
          <p:cNvSpPr/>
          <p:nvPr/>
        </p:nvSpPr>
        <p:spPr>
          <a:xfrm>
            <a:off x="6002932" y="3832238"/>
            <a:ext cx="470197" cy="23170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63500" dir="13200000">
              <a:prstClr val="black">
                <a:alpha val="10000"/>
              </a:prstClr>
            </a:innerShdw>
          </a:effectLst>
          <a:scene3d>
            <a:camera prst="orthographicFront"/>
            <a:lightRig rig="threePt" dir="t"/>
          </a:scene3d>
          <a:sp3d>
            <a:bevelT w="50800" h="25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000" dirty="0" smtClean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上傳</a:t>
            </a:r>
            <a:endParaRPr lang="zh-TW" altLang="zh-TW" sz="1000" dirty="0">
              <a:solidFill>
                <a:schemeClr val="bg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97" name="圓角矩形 96"/>
          <p:cNvSpPr/>
          <p:nvPr/>
        </p:nvSpPr>
        <p:spPr>
          <a:xfrm>
            <a:off x="6528446" y="3819902"/>
            <a:ext cx="1229267" cy="256373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63500" dir="13200000">
              <a:prstClr val="black">
                <a:alpha val="1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zh-TW" sz="1200" dirty="0">
              <a:solidFill>
                <a:schemeClr val="bg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 Unicode MS" panose="020B0604020202020204" pitchFamily="34" charset="-120"/>
            </a:endParaRPr>
          </a:p>
        </p:txBody>
      </p:sp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7329366"/>
              </p:ext>
            </p:extLst>
          </p:nvPr>
        </p:nvGraphicFramePr>
        <p:xfrm>
          <a:off x="897914" y="4499153"/>
          <a:ext cx="1160799" cy="217511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160799"/>
              </a:tblGrid>
              <a:tr h="271889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00" b="0" i="0" u="none" strike="noStrik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Arial Unicode MS" panose="020B0604020202020204" pitchFamily="34" charset="-120"/>
                        </a:rPr>
                        <a:t>會計預算</a:t>
                      </a:r>
                      <a:endParaRPr lang="zh-TW" altLang="zh-TW" sz="1000" b="0" i="0" u="none" strike="noStrike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 marL="33170" marR="33170" marT="33170" marB="331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1889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總收益</a:t>
                      </a:r>
                      <a:endParaRPr lang="zh-TW" sz="1000" u="none" strike="noStrike" kern="120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1889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圖資法效性</a:t>
                      </a:r>
                      <a:endParaRPr lang="zh-TW" sz="1000" u="none" strike="noStrike" kern="120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1889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建置進度</a:t>
                      </a:r>
                      <a:endParaRPr lang="zh-TW" sz="1000" u="none" strike="noStrike" kern="120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1889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開放星等</a:t>
                      </a:r>
                      <a:endParaRPr lang="zh-TW" sz="1000" u="none" strike="noStrike" kern="120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1889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資料格式</a:t>
                      </a:r>
                      <a:endParaRPr lang="zh-TW" sz="1000" u="none" strike="noStrike" kern="120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1889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資料版次</a:t>
                      </a:r>
                      <a:endParaRPr lang="zh-TW" sz="1000" u="none" strike="noStrike" kern="120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1889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資料最後更新時間</a:t>
                      </a:r>
                      <a:endParaRPr lang="zh-TW" sz="1000" u="none" strike="noStrike" kern="120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1" name="圓角矩形 100"/>
          <p:cNvSpPr/>
          <p:nvPr/>
        </p:nvSpPr>
        <p:spPr>
          <a:xfrm>
            <a:off x="2077793" y="4556546"/>
            <a:ext cx="1229267" cy="215707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63500" dir="13200000">
              <a:prstClr val="black">
                <a:alpha val="1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zh-TW" sz="1200" dirty="0">
              <a:solidFill>
                <a:schemeClr val="bg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105" name="圓角矩形 104"/>
          <p:cNvSpPr/>
          <p:nvPr/>
        </p:nvSpPr>
        <p:spPr>
          <a:xfrm>
            <a:off x="2077793" y="4826969"/>
            <a:ext cx="1229267" cy="215707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63500" dir="13200000">
              <a:prstClr val="black">
                <a:alpha val="1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zh-TW" sz="1200" dirty="0">
              <a:solidFill>
                <a:schemeClr val="bg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106" name="圓角矩形 105"/>
          <p:cNvSpPr/>
          <p:nvPr/>
        </p:nvSpPr>
        <p:spPr>
          <a:xfrm>
            <a:off x="2077793" y="5097392"/>
            <a:ext cx="1229267" cy="215707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63500" dir="13200000">
              <a:prstClr val="black">
                <a:alpha val="1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zh-TW" sz="1200" dirty="0">
              <a:solidFill>
                <a:schemeClr val="bg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107" name="圓角矩形 106"/>
          <p:cNvSpPr/>
          <p:nvPr/>
        </p:nvSpPr>
        <p:spPr>
          <a:xfrm>
            <a:off x="2077793" y="5367815"/>
            <a:ext cx="1229267" cy="215707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63500" dir="13200000">
              <a:prstClr val="black">
                <a:alpha val="1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zh-TW" sz="1200" dirty="0">
              <a:solidFill>
                <a:schemeClr val="bg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108" name="圓角矩形 107"/>
          <p:cNvSpPr/>
          <p:nvPr/>
        </p:nvSpPr>
        <p:spPr>
          <a:xfrm>
            <a:off x="2077793" y="5638238"/>
            <a:ext cx="1229267" cy="215707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63500" dir="13200000">
              <a:prstClr val="black">
                <a:alpha val="1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zh-TW" sz="1200" dirty="0">
              <a:solidFill>
                <a:schemeClr val="bg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109" name="圓角矩形 108"/>
          <p:cNvSpPr/>
          <p:nvPr/>
        </p:nvSpPr>
        <p:spPr>
          <a:xfrm>
            <a:off x="2077793" y="5908661"/>
            <a:ext cx="1229267" cy="215707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63500" dir="13200000">
              <a:prstClr val="black">
                <a:alpha val="1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zh-TW" sz="1200" dirty="0">
              <a:solidFill>
                <a:schemeClr val="bg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110" name="圓角矩形 109"/>
          <p:cNvSpPr/>
          <p:nvPr/>
        </p:nvSpPr>
        <p:spPr>
          <a:xfrm>
            <a:off x="2077793" y="6179084"/>
            <a:ext cx="1229267" cy="215707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63500" dir="13200000">
              <a:prstClr val="black">
                <a:alpha val="1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zh-TW" sz="1200" dirty="0">
              <a:solidFill>
                <a:schemeClr val="bg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111" name="圓角矩形 110"/>
          <p:cNvSpPr/>
          <p:nvPr/>
        </p:nvSpPr>
        <p:spPr>
          <a:xfrm>
            <a:off x="2077793" y="6449504"/>
            <a:ext cx="1229267" cy="215707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63500" dir="13200000">
              <a:prstClr val="black">
                <a:alpha val="1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zh-TW" sz="1200" dirty="0">
              <a:solidFill>
                <a:schemeClr val="bg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 Unicode MS" panose="020B0604020202020204" pitchFamily="34" charset="-120"/>
            </a:endParaRPr>
          </a:p>
        </p:txBody>
      </p:sp>
      <p:graphicFrame>
        <p:nvGraphicFramePr>
          <p:cNvPr id="112" name="表格 1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7972913"/>
              </p:ext>
            </p:extLst>
          </p:nvPr>
        </p:nvGraphicFramePr>
        <p:xfrm>
          <a:off x="4358630" y="4514462"/>
          <a:ext cx="1160799" cy="217511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160799"/>
              </a:tblGrid>
              <a:tr h="271889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00" b="0" i="0" u="none" strike="noStrik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Arial Unicode MS" panose="020B0604020202020204" pitchFamily="34" charset="-120"/>
                        </a:rPr>
                        <a:t>一般性</a:t>
                      </a:r>
                      <a:endParaRPr lang="zh-TW" altLang="zh-TW" sz="1000" b="0" i="0" u="none" strike="noStrike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 marL="33170" marR="33170" marT="33170" marB="331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1889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階段</a:t>
                      </a:r>
                      <a:r>
                        <a:rPr lang="en-US" altLang="zh-TW" sz="10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  </a:t>
                      </a:r>
                      <a:r>
                        <a:rPr lang="zh-TW" altLang="en-US" sz="10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定義</a:t>
                      </a:r>
                      <a:r>
                        <a:rPr lang="en-US" altLang="zh-TW" sz="10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\</a:t>
                      </a:r>
                      <a:r>
                        <a:rPr lang="zh-TW" altLang="en-US" sz="10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規劃</a:t>
                      </a:r>
                      <a:endParaRPr lang="zh-TW" sz="1000" u="none" strike="noStrike" kern="120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1889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階段</a:t>
                      </a:r>
                      <a:r>
                        <a:rPr lang="en-US" altLang="zh-TW" sz="10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2  </a:t>
                      </a:r>
                      <a:r>
                        <a:rPr lang="zh-TW" altLang="en-US" sz="10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盤點</a:t>
                      </a:r>
                      <a:r>
                        <a:rPr lang="en-US" altLang="zh-TW" sz="10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\</a:t>
                      </a:r>
                      <a:r>
                        <a:rPr lang="zh-TW" altLang="en-US" sz="10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評估</a:t>
                      </a:r>
                      <a:endParaRPr lang="zh-TW" sz="1000" u="none" strike="noStrike" kern="120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1889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階段</a:t>
                      </a:r>
                      <a:r>
                        <a:rPr lang="en-US" altLang="zh-TW" sz="10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3  </a:t>
                      </a:r>
                      <a:r>
                        <a:rPr lang="zh-TW" altLang="en-US" sz="10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取得</a:t>
                      </a:r>
                      <a:endParaRPr lang="zh-TW" sz="1000" u="none" strike="noStrike" kern="120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1889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階段</a:t>
                      </a:r>
                      <a:r>
                        <a:rPr lang="en-US" altLang="zh-TW" sz="10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4  </a:t>
                      </a:r>
                      <a:r>
                        <a:rPr lang="zh-TW" altLang="en-US" sz="10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存取</a:t>
                      </a:r>
                      <a:endParaRPr lang="zh-TW" sz="1000" u="none" strike="noStrike" kern="120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1889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階段</a:t>
                      </a:r>
                      <a:r>
                        <a:rPr lang="en-US" altLang="zh-TW" sz="10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5  </a:t>
                      </a:r>
                      <a:r>
                        <a:rPr lang="zh-TW" altLang="en-US" sz="10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維護</a:t>
                      </a:r>
                      <a:endParaRPr lang="zh-TW" sz="1000" u="none" strike="noStrike" kern="120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1889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階段</a:t>
                      </a:r>
                      <a:r>
                        <a:rPr lang="en-US" altLang="zh-TW" sz="10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6  </a:t>
                      </a:r>
                      <a:r>
                        <a:rPr lang="zh-TW" altLang="en-US" sz="10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使用</a:t>
                      </a:r>
                      <a:r>
                        <a:rPr lang="en-US" altLang="zh-TW" sz="10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\</a:t>
                      </a:r>
                      <a:r>
                        <a:rPr lang="zh-TW" altLang="en-US" sz="10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評估</a:t>
                      </a:r>
                      <a:endParaRPr lang="zh-TW" sz="1000" u="none" strike="noStrike" kern="120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1889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階段</a:t>
                      </a:r>
                      <a:r>
                        <a:rPr lang="en-US" altLang="zh-TW" sz="10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7  </a:t>
                      </a:r>
                      <a:r>
                        <a:rPr lang="zh-TW" altLang="en-US" sz="10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歸檔</a:t>
                      </a:r>
                      <a:endParaRPr lang="zh-TW" sz="1000" u="none" strike="noStrike" kern="120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3" name="圓角矩形 112"/>
          <p:cNvSpPr/>
          <p:nvPr/>
        </p:nvSpPr>
        <p:spPr>
          <a:xfrm>
            <a:off x="5543786" y="4571855"/>
            <a:ext cx="1229267" cy="215707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63500" dir="13200000">
              <a:prstClr val="black">
                <a:alpha val="1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zh-TW" sz="1200" dirty="0">
              <a:solidFill>
                <a:schemeClr val="bg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114" name="圓角矩形 113"/>
          <p:cNvSpPr/>
          <p:nvPr/>
        </p:nvSpPr>
        <p:spPr>
          <a:xfrm>
            <a:off x="5543786" y="4842278"/>
            <a:ext cx="1229267" cy="215707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63500" dir="13200000">
              <a:prstClr val="black">
                <a:alpha val="1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zh-TW" sz="1200" dirty="0">
              <a:solidFill>
                <a:schemeClr val="bg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115" name="圓角矩形 114"/>
          <p:cNvSpPr/>
          <p:nvPr/>
        </p:nvSpPr>
        <p:spPr>
          <a:xfrm>
            <a:off x="5543786" y="5112701"/>
            <a:ext cx="1229267" cy="215707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63500" dir="13200000">
              <a:prstClr val="black">
                <a:alpha val="1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zh-TW" sz="1200" dirty="0">
              <a:solidFill>
                <a:schemeClr val="bg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116" name="圓角矩形 115"/>
          <p:cNvSpPr/>
          <p:nvPr/>
        </p:nvSpPr>
        <p:spPr>
          <a:xfrm>
            <a:off x="5543786" y="5383124"/>
            <a:ext cx="1229267" cy="215707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63500" dir="13200000">
              <a:prstClr val="black">
                <a:alpha val="1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zh-TW" sz="1200" dirty="0">
              <a:solidFill>
                <a:schemeClr val="bg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117" name="圓角矩形 116"/>
          <p:cNvSpPr/>
          <p:nvPr/>
        </p:nvSpPr>
        <p:spPr>
          <a:xfrm>
            <a:off x="5543786" y="5653547"/>
            <a:ext cx="1229267" cy="215707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63500" dir="13200000">
              <a:prstClr val="black">
                <a:alpha val="1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zh-TW" sz="1200" dirty="0">
              <a:solidFill>
                <a:schemeClr val="bg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118" name="圓角矩形 117"/>
          <p:cNvSpPr/>
          <p:nvPr/>
        </p:nvSpPr>
        <p:spPr>
          <a:xfrm>
            <a:off x="5543786" y="5923970"/>
            <a:ext cx="1229267" cy="215707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63500" dir="13200000">
              <a:prstClr val="black">
                <a:alpha val="1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zh-TW" sz="1200" dirty="0">
              <a:solidFill>
                <a:schemeClr val="bg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119" name="圓角矩形 118"/>
          <p:cNvSpPr/>
          <p:nvPr/>
        </p:nvSpPr>
        <p:spPr>
          <a:xfrm>
            <a:off x="5543786" y="6194393"/>
            <a:ext cx="1229267" cy="215707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63500" dir="13200000">
              <a:prstClr val="black">
                <a:alpha val="1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zh-TW" sz="1200" dirty="0">
              <a:solidFill>
                <a:schemeClr val="bg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120" name="圓角矩形 119"/>
          <p:cNvSpPr/>
          <p:nvPr/>
        </p:nvSpPr>
        <p:spPr>
          <a:xfrm>
            <a:off x="5543786" y="6464813"/>
            <a:ext cx="1229267" cy="215707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63500" dir="13200000">
              <a:prstClr val="black">
                <a:alpha val="1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zh-TW" sz="1200" dirty="0">
              <a:solidFill>
                <a:schemeClr val="bg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26" name="圓角矩形 25"/>
          <p:cNvSpPr/>
          <p:nvPr/>
        </p:nvSpPr>
        <p:spPr>
          <a:xfrm>
            <a:off x="4360416" y="4233221"/>
            <a:ext cx="1998820" cy="276999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生命週期成熟度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評估</a:t>
            </a:r>
            <a:endParaRPr lang="zh-TW" altLang="en-US" sz="1400" dirty="0"/>
          </a:p>
        </p:txBody>
      </p:sp>
      <p:sp>
        <p:nvSpPr>
          <p:cNvPr id="122" name="圓角矩形 121"/>
          <p:cNvSpPr/>
          <p:nvPr/>
        </p:nvSpPr>
        <p:spPr>
          <a:xfrm>
            <a:off x="7931147" y="6464813"/>
            <a:ext cx="470197" cy="23170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63500" dir="13200000">
              <a:prstClr val="black">
                <a:alpha val="10000"/>
              </a:prstClr>
            </a:innerShdw>
          </a:effectLst>
          <a:scene3d>
            <a:camera prst="orthographicFront"/>
            <a:lightRig rig="threePt" dir="t"/>
          </a:scene3d>
          <a:sp3d>
            <a:bevelT w="50800" h="25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000" dirty="0" smtClean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 Unicode MS" panose="020B0604020202020204" pitchFamily="34" charset="-120"/>
              </a:rPr>
              <a:t>儲存</a:t>
            </a:r>
            <a:endParaRPr lang="zh-TW" altLang="zh-TW" sz="1000" dirty="0">
              <a:solidFill>
                <a:schemeClr val="bg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126" name="圓角矩形 125"/>
          <p:cNvSpPr/>
          <p:nvPr/>
        </p:nvSpPr>
        <p:spPr>
          <a:xfrm>
            <a:off x="7325592" y="56567"/>
            <a:ext cx="774237" cy="195736"/>
          </a:xfrm>
          <a:prstGeom prst="roundRect">
            <a:avLst>
              <a:gd name="adj" fmla="val 50000"/>
            </a:avLst>
          </a:prstGeom>
          <a:solidFill>
            <a:srgbClr val="0D0D0D">
              <a:alpha val="50196"/>
            </a:srgb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 smtClean="0">
                <a:latin typeface="Noto Sans T Chinese Thin" panose="020B0200000000000000" pitchFamily="34" charset="-120"/>
                <a:ea typeface="Noto Sans T Chinese Thin" panose="020B0200000000000000" pitchFamily="34" charset="-120"/>
              </a:rPr>
              <a:t>後臺管理</a:t>
            </a:r>
            <a:endParaRPr lang="zh-TW" altLang="en-US" sz="1000" dirty="0">
              <a:latin typeface="Noto Sans T Chinese Thin" panose="020B0200000000000000" pitchFamily="34" charset="-120"/>
              <a:ea typeface="Noto Sans T Chinese Thin" panose="020B02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70045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圓角矩形 1"/>
          <p:cNvSpPr/>
          <p:nvPr/>
        </p:nvSpPr>
        <p:spPr>
          <a:xfrm>
            <a:off x="6708151" y="56567"/>
            <a:ext cx="1012924" cy="195736"/>
          </a:xfrm>
          <a:prstGeom prst="roundRect">
            <a:avLst>
              <a:gd name="adj" fmla="val 50000"/>
            </a:avLst>
          </a:prstGeom>
          <a:solidFill>
            <a:srgbClr val="0D0D0D">
              <a:alpha val="50196"/>
            </a:srgb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 smtClean="0">
                <a:latin typeface="Noto Sans T Chinese Thin" panose="020B0200000000000000" pitchFamily="34" charset="-120"/>
                <a:ea typeface="Noto Sans T Chinese Thin" panose="020B0200000000000000" pitchFamily="34" charset="-120"/>
              </a:rPr>
              <a:t>依法建置圖資</a:t>
            </a:r>
            <a:endParaRPr lang="zh-TW" altLang="en-US" sz="1000" dirty="0">
              <a:latin typeface="Noto Sans T Chinese Thin" panose="020B0200000000000000" pitchFamily="34" charset="-120"/>
              <a:ea typeface="Noto Sans T Chinese Thin" panose="020B0200000000000000" pitchFamily="34" charset="-120"/>
            </a:endParaRPr>
          </a:p>
        </p:txBody>
      </p:sp>
      <p:cxnSp>
        <p:nvCxnSpPr>
          <p:cNvPr id="4" name="直線接點 3"/>
          <p:cNvCxnSpPr/>
          <p:nvPr/>
        </p:nvCxnSpPr>
        <p:spPr>
          <a:xfrm>
            <a:off x="8146191" y="95661"/>
            <a:ext cx="0" cy="117549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圓角矩形 32"/>
          <p:cNvSpPr/>
          <p:nvPr/>
        </p:nvSpPr>
        <p:spPr>
          <a:xfrm>
            <a:off x="5893361" y="56567"/>
            <a:ext cx="774237" cy="195736"/>
          </a:xfrm>
          <a:prstGeom prst="roundRect">
            <a:avLst>
              <a:gd name="adj" fmla="val 50000"/>
            </a:avLst>
          </a:prstGeom>
          <a:solidFill>
            <a:srgbClr val="0D0D0D">
              <a:alpha val="50196"/>
            </a:srgb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>
                <a:latin typeface="Noto Sans T Chinese Thin" panose="020B0200000000000000" pitchFamily="34" charset="-120"/>
                <a:ea typeface="Noto Sans T Chinese Thin" panose="020B0200000000000000" pitchFamily="34" charset="-120"/>
              </a:rPr>
              <a:t>核心圖資</a:t>
            </a:r>
            <a:endParaRPr lang="zh-TW" altLang="en-US" sz="1000" dirty="0">
              <a:latin typeface="Noto Sans T Chinese Thin" panose="020B0200000000000000" pitchFamily="34" charset="-120"/>
              <a:ea typeface="Noto Sans T Chinese Thin" panose="020B0200000000000000" pitchFamily="34" charset="-120"/>
            </a:endParaRPr>
          </a:p>
        </p:txBody>
      </p:sp>
      <p:sp>
        <p:nvSpPr>
          <p:cNvPr id="89" name="圓角矩形 88"/>
          <p:cNvSpPr/>
          <p:nvPr/>
        </p:nvSpPr>
        <p:spPr>
          <a:xfrm>
            <a:off x="7761627" y="56567"/>
            <a:ext cx="774237" cy="195736"/>
          </a:xfrm>
          <a:prstGeom prst="roundRect">
            <a:avLst>
              <a:gd name="adj" fmla="val 50000"/>
            </a:avLst>
          </a:prstGeom>
          <a:solidFill>
            <a:srgbClr val="0D0D0D">
              <a:alpha val="50196"/>
            </a:srgb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 smtClean="0">
                <a:latin typeface="Noto Sans T Chinese Thin" panose="020B0200000000000000" pitchFamily="34" charset="-120"/>
                <a:ea typeface="Noto Sans T Chinese Thin" panose="020B0200000000000000" pitchFamily="34" charset="-120"/>
              </a:rPr>
              <a:t>議題管理</a:t>
            </a:r>
            <a:endParaRPr lang="zh-TW" altLang="en-US" sz="1000" dirty="0">
              <a:latin typeface="Noto Sans T Chinese Thin" panose="020B0200000000000000" pitchFamily="34" charset="-120"/>
              <a:ea typeface="Noto Sans T Chinese Thin" panose="020B0200000000000000" pitchFamily="34" charset="-120"/>
            </a:endParaRPr>
          </a:p>
        </p:txBody>
      </p:sp>
      <p:grpSp>
        <p:nvGrpSpPr>
          <p:cNvPr id="91" name="群組 90"/>
          <p:cNvGrpSpPr/>
          <p:nvPr/>
        </p:nvGrpSpPr>
        <p:grpSpPr>
          <a:xfrm>
            <a:off x="8667485" y="31325"/>
            <a:ext cx="461201" cy="246221"/>
            <a:chOff x="8582025" y="31325"/>
            <a:chExt cx="461201" cy="246221"/>
          </a:xfrm>
        </p:grpSpPr>
        <p:cxnSp>
          <p:nvCxnSpPr>
            <p:cNvPr id="92" name="直線接點 91"/>
            <p:cNvCxnSpPr/>
            <p:nvPr/>
          </p:nvCxnSpPr>
          <p:spPr>
            <a:xfrm>
              <a:off x="8582025" y="95661"/>
              <a:ext cx="0" cy="117549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文字方塊 93"/>
            <p:cNvSpPr txBox="1"/>
            <p:nvPr/>
          </p:nvSpPr>
          <p:spPr>
            <a:xfrm>
              <a:off x="8602080" y="31325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000" dirty="0" smtClean="0">
                  <a:solidFill>
                    <a:schemeClr val="bg1"/>
                  </a:solidFill>
                  <a:latin typeface="Noto Sans T Chinese Thin" panose="020B0200000000000000" pitchFamily="34" charset="-120"/>
                  <a:ea typeface="Noto Sans T Chinese Thin" panose="020B0200000000000000" pitchFamily="34" charset="-120"/>
                </a:rPr>
                <a:t>登入</a:t>
              </a:r>
              <a:endParaRPr lang="zh-TW" altLang="en-US" sz="1000" dirty="0">
                <a:solidFill>
                  <a:schemeClr val="bg1"/>
                </a:solidFill>
                <a:latin typeface="Noto Sans T Chinese Thin" panose="020B0200000000000000" pitchFamily="34" charset="-120"/>
                <a:ea typeface="Noto Sans T Chinese Thin" panose="020B0200000000000000" pitchFamily="34" charset="-120"/>
              </a:endParaRPr>
            </a:p>
          </p:txBody>
        </p:sp>
      </p:grp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74710"/>
            <a:ext cx="9144000" cy="479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653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675" y="898929"/>
            <a:ext cx="6978650" cy="527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4288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分鏡腳本配置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475</TotalTime>
  <Words>921</Words>
  <Application>Microsoft Office PowerPoint</Application>
  <PresentationFormat>如螢幕大小 (4:3)</PresentationFormat>
  <Paragraphs>295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8</vt:i4>
      </vt:variant>
    </vt:vector>
  </HeadingPairs>
  <TitlesOfParts>
    <vt:vector size="18" baseType="lpstr">
      <vt:lpstr>Arial Unicode MS</vt:lpstr>
      <vt:lpstr>Noto Sans S Chinese Bold</vt:lpstr>
      <vt:lpstr>Noto Sans T Chinese Thin</vt:lpstr>
      <vt:lpstr>微軟正黑體</vt:lpstr>
      <vt:lpstr>新細明體</vt:lpstr>
      <vt:lpstr>Arial</vt:lpstr>
      <vt:lpstr>Calibri</vt:lpstr>
      <vt:lpstr>Wingdings</vt:lpstr>
      <vt:lpstr>Office 佈景主題</vt:lpstr>
      <vt:lpstr>分鏡腳本配置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鈺婷 Phoeni</dc:creator>
  <cp:lastModifiedBy>鈺婷 Phoeni</cp:lastModifiedBy>
  <cp:revision>68</cp:revision>
  <dcterms:created xsi:type="dcterms:W3CDTF">2015-05-07T02:23:40Z</dcterms:created>
  <dcterms:modified xsi:type="dcterms:W3CDTF">2015-07-13T07:50:53Z</dcterms:modified>
</cp:coreProperties>
</file>