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2" r:id="rId2"/>
    <p:sldId id="273" r:id="rId3"/>
    <p:sldId id="278" r:id="rId4"/>
    <p:sldId id="276" r:id="rId5"/>
    <p:sldId id="277" r:id="rId6"/>
    <p:sldId id="256" r:id="rId7"/>
    <p:sldId id="279" r:id="rId8"/>
    <p:sldId id="257" r:id="rId9"/>
    <p:sldId id="280" r:id="rId10"/>
    <p:sldId id="258" r:id="rId11"/>
    <p:sldId id="259" r:id="rId12"/>
    <p:sldId id="271" r:id="rId13"/>
    <p:sldId id="260" r:id="rId14"/>
    <p:sldId id="261" r:id="rId15"/>
    <p:sldId id="272" r:id="rId16"/>
    <p:sldId id="263" r:id="rId17"/>
    <p:sldId id="264" r:id="rId18"/>
    <p:sldId id="265" r:id="rId19"/>
    <p:sldId id="266" r:id="rId20"/>
    <p:sldId id="281" r:id="rId21"/>
    <p:sldId id="283" r:id="rId22"/>
    <p:sldId id="284" r:id="rId23"/>
    <p:sldId id="267" r:id="rId24"/>
    <p:sldId id="268" r:id="rId25"/>
    <p:sldId id="274"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33" d="100"/>
          <a:sy n="133" d="100"/>
        </p:scale>
        <p:origin x="60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112A5-8FF9-4F34-B34D-60B6C81981EF}" type="datetimeFigureOut">
              <a:rPr lang="en-US" altLang="zh-TW"/>
              <a:t>7/13/2015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D3668-1528-4B31-8B4C-E7CDEEB40EE6}" type="slidenum">
              <a:rPr lang="en-US" altLang="zh-TW"/>
              <a:t>‹#›</a:t>
            </a:fld>
            <a:endParaRPr lang="zh-TW" altLang="en-US"/>
          </a:p>
        </p:txBody>
      </p:sp>
    </p:spTree>
    <p:extLst>
      <p:ext uri="{BB962C8B-B14F-4D97-AF65-F5344CB8AC3E}">
        <p14:creationId xmlns:p14="http://schemas.microsoft.com/office/powerpoint/2010/main" val="4280206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D3668-1528-4B31-8B4C-E7CDEEB40EE6}" type="slidenum">
              <a:rPr lang="en-US" altLang="zh-TW"/>
              <a:t>6</a:t>
            </a:fld>
            <a:endParaRPr lang="zh-TW" altLang="en-US"/>
          </a:p>
        </p:txBody>
      </p:sp>
    </p:spTree>
    <p:extLst>
      <p:ext uri="{BB962C8B-B14F-4D97-AF65-F5344CB8AC3E}">
        <p14:creationId xmlns:p14="http://schemas.microsoft.com/office/powerpoint/2010/main" val="301398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D3668-1528-4B31-8B4C-E7CDEEB40EE6}" type="slidenum">
              <a:rPr lang="en-US" altLang="zh-TW"/>
              <a:t>8</a:t>
            </a:fld>
            <a:endParaRPr lang="zh-TW" altLang="en-US"/>
          </a:p>
        </p:txBody>
      </p:sp>
    </p:spTree>
    <p:extLst>
      <p:ext uri="{BB962C8B-B14F-4D97-AF65-F5344CB8AC3E}">
        <p14:creationId xmlns:p14="http://schemas.microsoft.com/office/powerpoint/2010/main" val="131334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D3668-1528-4B31-8B4C-E7CDEEB40EE6}" type="slidenum">
              <a:rPr lang="en-US" altLang="zh-TW"/>
              <a:t>10</a:t>
            </a:fld>
            <a:endParaRPr lang="zh-TW" altLang="en-US"/>
          </a:p>
        </p:txBody>
      </p:sp>
    </p:spTree>
    <p:extLst>
      <p:ext uri="{BB962C8B-B14F-4D97-AF65-F5344CB8AC3E}">
        <p14:creationId xmlns:p14="http://schemas.microsoft.com/office/powerpoint/2010/main" val="217629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D3668-1528-4B31-8B4C-E7CDEEB40EE6}" type="slidenum">
              <a:rPr lang="en-US" altLang="zh-TW"/>
              <a:t>11</a:t>
            </a:fld>
            <a:endParaRPr lang="zh-TW" altLang="en-US"/>
          </a:p>
        </p:txBody>
      </p:sp>
    </p:spTree>
    <p:extLst>
      <p:ext uri="{BB962C8B-B14F-4D97-AF65-F5344CB8AC3E}">
        <p14:creationId xmlns:p14="http://schemas.microsoft.com/office/powerpoint/2010/main" val="320276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D3668-1528-4B31-8B4C-E7CDEEB40EE6}" type="slidenum">
              <a:rPr lang="en-US" altLang="zh-TW"/>
              <a:t>12</a:t>
            </a:fld>
            <a:endParaRPr lang="zh-TW" altLang="en-US"/>
          </a:p>
        </p:txBody>
      </p:sp>
    </p:spTree>
    <p:extLst>
      <p:ext uri="{BB962C8B-B14F-4D97-AF65-F5344CB8AC3E}">
        <p14:creationId xmlns:p14="http://schemas.microsoft.com/office/powerpoint/2010/main" val="1399456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D3668-1528-4B31-8B4C-E7CDEEB40EE6}" type="slidenum">
              <a:rPr lang="en-US" altLang="zh-TW"/>
              <a:t>13</a:t>
            </a:fld>
            <a:endParaRPr lang="zh-TW" altLang="en-US"/>
          </a:p>
        </p:txBody>
      </p:sp>
    </p:spTree>
    <p:extLst>
      <p:ext uri="{BB962C8B-B14F-4D97-AF65-F5344CB8AC3E}">
        <p14:creationId xmlns:p14="http://schemas.microsoft.com/office/powerpoint/2010/main" val="389728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3D3668-1528-4B31-8B4C-E7CDEEB40EE6}" type="slidenum">
              <a:rPr lang="en-US" altLang="zh-TW"/>
              <a:t>14</a:t>
            </a:fld>
            <a:endParaRPr lang="zh-TW" altLang="en-US"/>
          </a:p>
        </p:txBody>
      </p:sp>
    </p:spTree>
    <p:extLst>
      <p:ext uri="{BB962C8B-B14F-4D97-AF65-F5344CB8AC3E}">
        <p14:creationId xmlns:p14="http://schemas.microsoft.com/office/powerpoint/2010/main" val="736902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49668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89069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79100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255232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25313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206852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413448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318288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225162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61784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4078ED5-DF2B-4F77-9F63-8EFB72671A91}" type="datetimeFigureOut">
              <a:rPr lang="zh-TW" altLang="en-US" smtClean="0"/>
              <a:t>2015/7/13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156775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78ED5-DF2B-4F77-9F63-8EFB72671A91}" type="datetimeFigureOut">
              <a:rPr lang="zh-TW" altLang="en-US" smtClean="0"/>
              <a:t>2015/7/13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620DB-5B3B-481E-A314-3E7A7C45846A}" type="slidenum">
              <a:rPr lang="zh-TW" altLang="en-US" smtClean="0"/>
              <a:t>‹#›</a:t>
            </a:fld>
            <a:endParaRPr lang="zh-TW" altLang="en-US"/>
          </a:p>
        </p:txBody>
      </p:sp>
    </p:spTree>
    <p:extLst>
      <p:ext uri="{BB962C8B-B14F-4D97-AF65-F5344CB8AC3E}">
        <p14:creationId xmlns:p14="http://schemas.microsoft.com/office/powerpoint/2010/main" val="2582473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plus.google.com/u/0/11232064101129834496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zh.wikipedia.org/wiki/%E6%94%BF%E6%B2%BB" TargetMode="External"/><Relationship Id="rId2" Type="http://schemas.openxmlformats.org/officeDocument/2006/relationships/hyperlink" Target="http://zh.wikipedia.org/wiki/%E5%B8%88%E5%A4%B7%E9%95%BF%E6%8A%80%E4%BB%A5%E5%88%B6%E5%A4%B7" TargetMode="External"/><Relationship Id="rId1" Type="http://schemas.openxmlformats.org/officeDocument/2006/relationships/slideLayout" Target="../slideLayouts/slideLayout7.xml"/><Relationship Id="rId4" Type="http://schemas.openxmlformats.org/officeDocument/2006/relationships/hyperlink" Target="http://zh.wikipedia.org/wiki/%E5%86%9B%E4%BA%8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b="1" dirty="0"/>
              <a:t>抽絲剝繭政府開放資料</a:t>
            </a:r>
          </a:p>
        </p:txBody>
      </p:sp>
      <p:sp>
        <p:nvSpPr>
          <p:cNvPr id="3" name="副標題 2"/>
          <p:cNvSpPr>
            <a:spLocks noGrp="1"/>
          </p:cNvSpPr>
          <p:nvPr>
            <p:ph type="subTitle" idx="1"/>
          </p:nvPr>
        </p:nvSpPr>
        <p:spPr/>
        <p:txBody>
          <a:bodyPr/>
          <a:lstStyle/>
          <a:p>
            <a:r>
              <a:rPr lang="zh-TW" altLang="en-US" dirty="0" smtClean="0"/>
              <a:t>衷嵐焜 博士</a:t>
            </a:r>
            <a:endParaRPr lang="en-US" altLang="zh-TW" dirty="0" smtClean="0"/>
          </a:p>
          <a:p>
            <a:r>
              <a:rPr lang="zh-TW" altLang="en-US" dirty="0" smtClean="0"/>
              <a:t>逢甲大學地理資訊系統研究中心</a:t>
            </a:r>
            <a:endParaRPr lang="en-US" altLang="zh-TW" dirty="0" smtClean="0"/>
          </a:p>
          <a:p>
            <a:r>
              <a:rPr lang="en-US" altLang="zh-TW" dirty="0" smtClean="0"/>
              <a:t>104.7.13</a:t>
            </a:r>
            <a:endParaRPr lang="zh-TW" altLang="en-US" dirty="0"/>
          </a:p>
        </p:txBody>
      </p:sp>
    </p:spTree>
    <p:extLst>
      <p:ext uri="{BB962C8B-B14F-4D97-AF65-F5344CB8AC3E}">
        <p14:creationId xmlns:p14="http://schemas.microsoft.com/office/powerpoint/2010/main" val="2366035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3.</a:t>
            </a:r>
            <a:r>
              <a:rPr lang="zh-TW" altLang="en-US" b="1" dirty="0" smtClean="0"/>
              <a:t>什麼是開放授權？</a:t>
            </a:r>
            <a:endParaRPr lang="zh-TW" altLang="en-US" dirty="0"/>
          </a:p>
        </p:txBody>
      </p:sp>
      <p:sp>
        <p:nvSpPr>
          <p:cNvPr id="3" name="內容版面配置區 2"/>
          <p:cNvSpPr>
            <a:spLocks noGrp="1"/>
          </p:cNvSpPr>
          <p:nvPr>
            <p:ph idx="1"/>
          </p:nvPr>
        </p:nvSpPr>
        <p:spPr/>
        <p:txBody>
          <a:bodyPr/>
          <a:lstStyle/>
          <a:p>
            <a:r>
              <a:rPr lang="zh-TW" altLang="en-US" dirty="0"/>
              <a:t>開放知識基金會</a:t>
            </a:r>
            <a:r>
              <a:rPr lang="en-US" altLang="zh-TW" dirty="0"/>
              <a:t>(Open Knowledge Foundation)</a:t>
            </a:r>
            <a:r>
              <a:rPr lang="zh-TW" altLang="en-US" dirty="0"/>
              <a:t>曾對與開放一詞作過說明：</a:t>
            </a:r>
            <a:r>
              <a:rPr lang="zh-TW" altLang="en-US" b="1" dirty="0"/>
              <a:t>當知識是任何人都可以自由存取、使用、修改，以及分享，且最多僅受限於註引出處及保持開放的尺度時，它才是開放的</a:t>
            </a:r>
            <a:r>
              <a:rPr lang="zh-TW" altLang="en-US" b="1" dirty="0" smtClean="0"/>
              <a:t>。</a:t>
            </a:r>
            <a:endParaRPr lang="en-US" altLang="zh-TW" b="1" dirty="0" smtClean="0"/>
          </a:p>
          <a:p>
            <a:r>
              <a:rPr lang="zh-TW" altLang="en-US" b="1" dirty="0"/>
              <a:t>不</a:t>
            </a:r>
            <a:r>
              <a:rPr lang="zh-TW" altLang="en-US" b="1" dirty="0" smtClean="0"/>
              <a:t>限制使用者做任何目的的使用，就算</a:t>
            </a:r>
            <a:r>
              <a:rPr lang="zh-TW" altLang="en-US" b="1" dirty="0" smtClean="0">
                <a:solidFill>
                  <a:srgbClr val="FF0000"/>
                </a:solidFill>
              </a:rPr>
              <a:t>禁止</a:t>
            </a:r>
            <a:r>
              <a:rPr lang="zh-TW" altLang="en-US" b="1" dirty="0">
                <a:solidFill>
                  <a:srgbClr val="FF0000"/>
                </a:solidFill>
              </a:rPr>
              <a:t>做</a:t>
            </a:r>
            <a:r>
              <a:rPr lang="zh-TW" altLang="en-US" b="1" dirty="0" smtClean="0">
                <a:solidFill>
                  <a:srgbClr val="FF0000"/>
                </a:solidFill>
              </a:rPr>
              <a:t>非法使用</a:t>
            </a:r>
            <a:r>
              <a:rPr lang="zh-TW" altLang="en-US" b="1" dirty="0" smtClean="0"/>
              <a:t>都不可說。</a:t>
            </a:r>
            <a:endParaRPr lang="zh-TW" altLang="en-US" dirty="0"/>
          </a:p>
        </p:txBody>
      </p:sp>
    </p:spTree>
    <p:extLst>
      <p:ext uri="{BB962C8B-B14F-4D97-AF65-F5344CB8AC3E}">
        <p14:creationId xmlns:p14="http://schemas.microsoft.com/office/powerpoint/2010/main" val="373081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4.</a:t>
            </a:r>
            <a:r>
              <a:rPr lang="zh-TW" altLang="en-US" b="1" dirty="0" smtClean="0"/>
              <a:t>政府</a:t>
            </a:r>
            <a:r>
              <a:rPr lang="zh-TW" altLang="en-US" b="1" dirty="0"/>
              <a:t>資料收錢，是使用者付費很合理</a:t>
            </a:r>
            <a:endParaRPr lang="zh-TW" altLang="en-US" dirty="0"/>
          </a:p>
        </p:txBody>
      </p:sp>
      <p:sp>
        <p:nvSpPr>
          <p:cNvPr id="3" name="內容版面配置區 2"/>
          <p:cNvSpPr>
            <a:spLocks noGrp="1"/>
          </p:cNvSpPr>
          <p:nvPr>
            <p:ph idx="1"/>
          </p:nvPr>
        </p:nvSpPr>
        <p:spPr>
          <a:xfrm>
            <a:off x="628650" y="3304031"/>
            <a:ext cx="7886700" cy="2872931"/>
          </a:xfrm>
        </p:spPr>
        <p:txBody>
          <a:bodyPr>
            <a:normAutofit/>
          </a:bodyPr>
          <a:lstStyle/>
          <a:p>
            <a:r>
              <a:rPr lang="zh-TW" altLang="en-US" b="1" dirty="0" smtClean="0"/>
              <a:t>知識</a:t>
            </a:r>
            <a:r>
              <a:rPr lang="zh-TW" altLang="en-US" b="1" dirty="0"/>
              <a:t>的增長極為重要，蓋物資資源具稀少性，必須保留於有限的用途。新知識則人人能用之毫無限制。除非政府作繭自縛，用獨佔、專利的方法，故意造成新知識新技能步物之後塵以稀為貴的境地。</a:t>
            </a:r>
            <a:r>
              <a:rPr lang="zh-TW" altLang="en-US" b="1" dirty="0">
                <a:solidFill>
                  <a:srgbClr val="FF0000"/>
                </a:solidFill>
              </a:rPr>
              <a:t>知識一旦被發現，則無條件有利於人人</a:t>
            </a:r>
            <a:r>
              <a:rPr lang="zh-TW" altLang="en-US" b="1" dirty="0"/>
              <a:t>。</a:t>
            </a:r>
            <a:endParaRPr lang="en-US" altLang="zh-TW" b="1" dirty="0"/>
          </a:p>
        </p:txBody>
      </p:sp>
      <p:sp>
        <p:nvSpPr>
          <p:cNvPr id="4" name="矩形 3"/>
          <p:cNvSpPr/>
          <p:nvPr/>
        </p:nvSpPr>
        <p:spPr>
          <a:xfrm>
            <a:off x="2082328" y="2204972"/>
            <a:ext cx="4698722" cy="584775"/>
          </a:xfrm>
          <a:prstGeom prst="rect">
            <a:avLst/>
          </a:prstGeom>
        </p:spPr>
        <p:txBody>
          <a:bodyPr wrap="none">
            <a:spAutoFit/>
          </a:bodyPr>
          <a:lstStyle/>
          <a:p>
            <a:r>
              <a:rPr lang="zh-TW" altLang="en-US" sz="3200" b="1" dirty="0">
                <a:latin typeface="新細明體"/>
                <a:ea typeface="新細明體"/>
              </a:rPr>
              <a:t>使用者付費的適用場合？</a:t>
            </a:r>
          </a:p>
        </p:txBody>
      </p:sp>
    </p:spTree>
    <p:extLst>
      <p:ext uri="{BB962C8B-B14F-4D97-AF65-F5344CB8AC3E}">
        <p14:creationId xmlns:p14="http://schemas.microsoft.com/office/powerpoint/2010/main" val="28107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4.</a:t>
            </a:r>
            <a:r>
              <a:rPr lang="zh-TW" altLang="en-US" b="1" dirty="0" smtClean="0"/>
              <a:t>政府</a:t>
            </a:r>
            <a:r>
              <a:rPr lang="zh-TW" altLang="en-US" b="1" dirty="0"/>
              <a:t>資料收錢，是使用者付費很合理</a:t>
            </a:r>
            <a:endParaRPr lang="zh-TW" altLang="en-US" dirty="0"/>
          </a:p>
        </p:txBody>
      </p:sp>
      <p:sp>
        <p:nvSpPr>
          <p:cNvPr id="3" name="內容版面配置區 2"/>
          <p:cNvSpPr>
            <a:spLocks noGrp="1"/>
          </p:cNvSpPr>
          <p:nvPr>
            <p:ph idx="1"/>
          </p:nvPr>
        </p:nvSpPr>
        <p:spPr/>
        <p:txBody>
          <a:bodyPr/>
          <a:lstStyle/>
          <a:p>
            <a:r>
              <a:rPr lang="zh-TW" altLang="en-US" b="1" dirty="0"/>
              <a:t>凡吾人所期望之迅速的經濟發展，大部分均出於知識創新及繼起之有先後</a:t>
            </a:r>
            <a:r>
              <a:rPr lang="zh-TW" altLang="en-US" b="1" dirty="0" smtClean="0"/>
              <a:t>。</a:t>
            </a:r>
            <a:endParaRPr lang="en-US" altLang="zh-TW" b="1" dirty="0" smtClean="0"/>
          </a:p>
          <a:p>
            <a:r>
              <a:rPr lang="zh-TW" altLang="en-US" b="1" dirty="0" smtClean="0"/>
              <a:t>若</a:t>
            </a:r>
            <a:r>
              <a:rPr lang="zh-TW" altLang="en-US" b="1" dirty="0"/>
              <a:t>無新知之領先，迅速的經濟發展絕無可能。</a:t>
            </a:r>
            <a:r>
              <a:rPr lang="en-US" altLang="zh-TW" b="1" dirty="0"/>
              <a:t>...(</a:t>
            </a:r>
            <a:r>
              <a:rPr lang="zh-TW" altLang="en-US" b="1" dirty="0"/>
              <a:t>略</a:t>
            </a:r>
            <a:r>
              <a:rPr lang="en-US" altLang="zh-TW" b="1" dirty="0"/>
              <a:t>)</a:t>
            </a:r>
            <a:r>
              <a:rPr lang="zh-TW" altLang="en-US" b="1" dirty="0"/>
              <a:t>。 吾人經常僅視經濟進步為更大量的物資及設備的累積，致使此理不彰。但吾人之生活水準之提高，亟待知識的增進，此不僅使無人能消費更多之財物，且常曩昔所</a:t>
            </a:r>
            <a:r>
              <a:rPr lang="zh-TW" altLang="en-US" b="1" dirty="0" smtClean="0"/>
              <a:t>不知</a:t>
            </a:r>
            <a:r>
              <a:rPr lang="zh-TW" altLang="en-US" b="1" dirty="0"/>
              <a:t>之財物</a:t>
            </a:r>
            <a:r>
              <a:rPr lang="zh-TW" altLang="en-US" b="1" dirty="0" smtClean="0"/>
              <a:t>。</a:t>
            </a:r>
            <a:endParaRPr lang="en-US" altLang="zh-TW" b="1" dirty="0" smtClean="0"/>
          </a:p>
          <a:p>
            <a:r>
              <a:rPr lang="zh-TW" altLang="en-US" b="1" dirty="0" smtClean="0"/>
              <a:t>所得</a:t>
            </a:r>
            <a:r>
              <a:rPr lang="zh-TW" altLang="en-US" b="1" dirty="0"/>
              <a:t>的生長誠有賴於資本的累積，但更有賴於知識的增進。惟知識能使吾人以更有效的方法利用資源，並為資源開拓新的用途。</a:t>
            </a:r>
            <a:endParaRPr lang="zh-TW" altLang="en-US" dirty="0"/>
          </a:p>
          <a:p>
            <a:endParaRPr lang="zh-TW" altLang="en-US" dirty="0"/>
          </a:p>
        </p:txBody>
      </p:sp>
    </p:spTree>
    <p:extLst>
      <p:ext uri="{BB962C8B-B14F-4D97-AF65-F5344CB8AC3E}">
        <p14:creationId xmlns:p14="http://schemas.microsoft.com/office/powerpoint/2010/main" val="225820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5.</a:t>
            </a:r>
            <a:r>
              <a:rPr lang="zh-TW" altLang="en-US" b="1" dirty="0" smtClean="0"/>
              <a:t>政府</a:t>
            </a:r>
            <a:r>
              <a:rPr lang="zh-TW" altLang="en-US" b="1" dirty="0"/>
              <a:t>資料開放萬一造成人民損失或任何弊害，要算誰的？</a:t>
            </a:r>
            <a:endParaRPr lang="zh-TW" altLang="en-US" dirty="0"/>
          </a:p>
        </p:txBody>
      </p:sp>
      <p:sp>
        <p:nvSpPr>
          <p:cNvPr id="3" name="內容版面配置區 2"/>
          <p:cNvSpPr>
            <a:spLocks noGrp="1"/>
          </p:cNvSpPr>
          <p:nvPr>
            <p:ph idx="1"/>
          </p:nvPr>
        </p:nvSpPr>
        <p:spPr>
          <a:xfrm>
            <a:off x="916686" y="2555655"/>
            <a:ext cx="7886700" cy="3263504"/>
          </a:xfrm>
        </p:spPr>
        <p:txBody>
          <a:bodyPr>
            <a:normAutofit/>
          </a:bodyPr>
          <a:lstStyle/>
          <a:p>
            <a:pPr marL="0" indent="0">
              <a:buNone/>
            </a:pPr>
            <a:r>
              <a:rPr lang="zh-TW" altLang="en-US" sz="9000" dirty="0"/>
              <a:t>刑法、民法、國家賠償法</a:t>
            </a:r>
          </a:p>
        </p:txBody>
      </p:sp>
    </p:spTree>
    <p:extLst>
      <p:ext uri="{BB962C8B-B14F-4D97-AF65-F5344CB8AC3E}">
        <p14:creationId xmlns:p14="http://schemas.microsoft.com/office/powerpoint/2010/main" val="24456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6.</a:t>
            </a:r>
            <a:r>
              <a:rPr lang="zh-TW" altLang="en-US" b="1" dirty="0" smtClean="0"/>
              <a:t>英國</a:t>
            </a:r>
            <a:r>
              <a:rPr lang="zh-TW" altLang="en-US" b="1" dirty="0"/>
              <a:t>也沒有所有資料免費，我們為什麼要免費？</a:t>
            </a:r>
            <a:endParaRPr lang="zh-TW" altLang="en-US" dirty="0"/>
          </a:p>
        </p:txBody>
      </p:sp>
      <p:sp>
        <p:nvSpPr>
          <p:cNvPr id="3" name="內容版面配置區 2"/>
          <p:cNvSpPr>
            <a:spLocks noGrp="1"/>
          </p:cNvSpPr>
          <p:nvPr>
            <p:ph idx="1"/>
          </p:nvPr>
        </p:nvSpPr>
        <p:spPr>
          <a:xfrm>
            <a:off x="628650" y="1825625"/>
            <a:ext cx="7886700" cy="984631"/>
          </a:xfrm>
        </p:spPr>
        <p:txBody>
          <a:bodyPr/>
          <a:lstStyle/>
          <a:p>
            <a:r>
              <a:rPr lang="zh-TW" altLang="en-US" dirty="0" smtClean="0"/>
              <a:t>英國哪一個單位資料收錢？為什麼？</a:t>
            </a:r>
            <a:endParaRPr lang="zh-TW" altLang="en-US" dirty="0"/>
          </a:p>
        </p:txBody>
      </p:sp>
      <p:grpSp>
        <p:nvGrpSpPr>
          <p:cNvPr id="7" name="群組 6"/>
          <p:cNvGrpSpPr/>
          <p:nvPr/>
        </p:nvGrpSpPr>
        <p:grpSpPr>
          <a:xfrm>
            <a:off x="746887" y="3341560"/>
            <a:ext cx="8250809" cy="1993779"/>
            <a:chOff x="746887" y="3341560"/>
            <a:chExt cx="8250809" cy="1993779"/>
          </a:xfrm>
        </p:grpSpPr>
        <p:pic>
          <p:nvPicPr>
            <p:cNvPr id="1026" name="Picture 2" descr="https://lh5.googleusercontent.com/-o8VErcz8ozU/AAAAAAAAAAI/AAAAAAAAABs/jRUVmHeoBnU/s120-c/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887" y="3341560"/>
              <a:ext cx="1143000" cy="11430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183546" y="3421118"/>
              <a:ext cx="2192203" cy="369332"/>
            </a:xfrm>
            <a:prstGeom prst="rect">
              <a:avLst/>
            </a:prstGeom>
          </p:spPr>
          <p:txBody>
            <a:bodyPr wrap="none">
              <a:spAutoFit/>
            </a:bodyPr>
            <a:lstStyle/>
            <a:p>
              <a:r>
                <a:rPr lang="en-US" altLang="zh-TW" b="1" dirty="0">
                  <a:solidFill>
                    <a:srgbClr val="262626"/>
                  </a:solidFill>
                  <a:latin typeface="Roboto"/>
                  <a:hlinkClick r:id="rId4"/>
                </a:rPr>
                <a:t>Ordnance Survey</a:t>
              </a:r>
              <a:endParaRPr lang="en-US" altLang="zh-TW" b="0" i="0" dirty="0">
                <a:solidFill>
                  <a:srgbClr val="000000"/>
                </a:solidFill>
                <a:effectLst/>
                <a:latin typeface="Roboto"/>
              </a:endParaRPr>
            </a:p>
          </p:txBody>
        </p:sp>
        <p:sp>
          <p:nvSpPr>
            <p:cNvPr id="5" name="矩形 4"/>
            <p:cNvSpPr/>
            <p:nvPr/>
          </p:nvSpPr>
          <p:spPr>
            <a:xfrm>
              <a:off x="2183546" y="4031980"/>
              <a:ext cx="5021375" cy="461665"/>
            </a:xfrm>
            <a:prstGeom prst="rect">
              <a:avLst/>
            </a:prstGeom>
          </p:spPr>
          <p:txBody>
            <a:bodyPr wrap="none">
              <a:spAutoFit/>
            </a:bodyPr>
            <a:lstStyle/>
            <a:p>
              <a:r>
                <a:rPr lang="en-US" altLang="zh-TW" sz="2400" dirty="0">
                  <a:latin typeface="微軟正黑體" panose="020B0604030504040204" pitchFamily="34" charset="-120"/>
                  <a:ea typeface="微軟正黑體" panose="020B0604030504040204" pitchFamily="34" charset="-120"/>
                </a:rPr>
                <a:t>http://www.ordnancesurvey.co.uk</a:t>
              </a:r>
              <a:endParaRPr lang="zh-TW" altLang="en-US" sz="2400" dirty="0"/>
            </a:p>
          </p:txBody>
        </p:sp>
        <p:sp>
          <p:nvSpPr>
            <p:cNvPr id="6" name="矩形 5"/>
            <p:cNvSpPr/>
            <p:nvPr/>
          </p:nvSpPr>
          <p:spPr>
            <a:xfrm>
              <a:off x="2183546" y="4689008"/>
              <a:ext cx="6814150" cy="646331"/>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國家主計辦公室</a:t>
              </a:r>
              <a:r>
                <a:rPr lang="en-US" altLang="zh-TW" dirty="0">
                  <a:latin typeface="微軟正黑體" panose="020B0604030504040204" pitchFamily="34" charset="-120"/>
                  <a:ea typeface="微軟正黑體" panose="020B0604030504040204" pitchFamily="34" charset="-120"/>
                </a:rPr>
                <a:t>(National Accounts)</a:t>
              </a:r>
              <a:r>
                <a:rPr lang="zh-TW" altLang="en-US" dirty="0">
                  <a:latin typeface="微軟正黑體" panose="020B0604030504040204" pitchFamily="34" charset="-120"/>
                  <a:ea typeface="微軟正黑體" panose="020B0604030504040204" pitchFamily="34" charset="-120"/>
                </a:rPr>
                <a:t>在辦理核算時，這類的政署被視為國營公司</a:t>
              </a:r>
              <a:endParaRPr lang="zh-TW" altLang="en-US" dirty="0"/>
            </a:p>
          </p:txBody>
        </p:sp>
      </p:grpSp>
    </p:spTree>
    <p:extLst>
      <p:ext uri="{BB962C8B-B14F-4D97-AF65-F5344CB8AC3E}">
        <p14:creationId xmlns:p14="http://schemas.microsoft.com/office/powerpoint/2010/main" val="56233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7.</a:t>
            </a:r>
            <a:r>
              <a:rPr lang="zh-TW" altLang="en-US" b="1" dirty="0" smtClean="0"/>
              <a:t>政府</a:t>
            </a:r>
            <a:r>
              <a:rPr lang="zh-TW" altLang="en-US" b="1" dirty="0"/>
              <a:t>資料開放到現在也沒什麼產業價值？</a:t>
            </a:r>
            <a:endParaRPr lang="zh-TW" altLang="en-US" dirty="0"/>
          </a:p>
        </p:txBody>
      </p:sp>
      <p:sp>
        <p:nvSpPr>
          <p:cNvPr id="3" name="內容版面配置區 2"/>
          <p:cNvSpPr>
            <a:spLocks noGrp="1"/>
          </p:cNvSpPr>
          <p:nvPr>
            <p:ph idx="1"/>
          </p:nvPr>
        </p:nvSpPr>
        <p:spPr/>
        <p:txBody>
          <a:bodyPr/>
          <a:lstStyle/>
          <a:p>
            <a:r>
              <a:rPr lang="zh-TW" altLang="en-US" b="1" dirty="0"/>
              <a:t>授權不</a:t>
            </a:r>
            <a:r>
              <a:rPr lang="zh-TW" altLang="en-US" b="1" dirty="0" smtClean="0"/>
              <a:t>清</a:t>
            </a:r>
            <a:endParaRPr lang="en-US" altLang="zh-TW" b="1" dirty="0" smtClean="0"/>
          </a:p>
          <a:p>
            <a:r>
              <a:rPr lang="zh-TW" altLang="en-US" b="1" dirty="0"/>
              <a:t>開放項目不</a:t>
            </a:r>
            <a:r>
              <a:rPr lang="zh-TW" altLang="en-US" b="1" dirty="0" smtClean="0"/>
              <a:t>多</a:t>
            </a:r>
            <a:endParaRPr lang="en-US" altLang="zh-TW" b="1" dirty="0" smtClean="0"/>
          </a:p>
          <a:p>
            <a:r>
              <a:rPr lang="zh-TW" altLang="en-US" b="1" dirty="0"/>
              <a:t>政府資料品質不符</a:t>
            </a:r>
            <a:r>
              <a:rPr lang="zh-TW" altLang="en-US" b="1" dirty="0" smtClean="0"/>
              <a:t>期待</a:t>
            </a:r>
            <a:endParaRPr lang="en-US" altLang="zh-TW" b="1" dirty="0" smtClean="0"/>
          </a:p>
          <a:p>
            <a:r>
              <a:rPr lang="zh-TW" altLang="en-US" b="1" dirty="0"/>
              <a:t>資料與資料間的關聯需要有</a:t>
            </a:r>
            <a:r>
              <a:rPr lang="zh-TW" altLang="en-US" b="1" dirty="0" smtClean="0"/>
              <a:t>標準</a:t>
            </a:r>
            <a:endParaRPr lang="en-US" altLang="zh-TW" b="1" dirty="0" smtClean="0"/>
          </a:p>
          <a:p>
            <a:r>
              <a:rPr lang="zh-TW" altLang="en-US" b="1" dirty="0"/>
              <a:t>缺乏想像力與友善創意環境</a:t>
            </a:r>
            <a:endParaRPr lang="zh-TW" altLang="en-US" dirty="0"/>
          </a:p>
        </p:txBody>
      </p:sp>
    </p:spTree>
    <p:extLst>
      <p:ext uri="{BB962C8B-B14F-4D97-AF65-F5344CB8AC3E}">
        <p14:creationId xmlns:p14="http://schemas.microsoft.com/office/powerpoint/2010/main" val="268354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7.</a:t>
            </a:r>
            <a:r>
              <a:rPr lang="zh-TW" altLang="en-US" b="1" dirty="0" smtClean="0"/>
              <a:t>政府</a:t>
            </a:r>
            <a:r>
              <a:rPr lang="zh-TW" altLang="en-US" b="1" dirty="0"/>
              <a:t>資料開放到現在也沒什麼產業價值？</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735" y="1782499"/>
            <a:ext cx="8481249" cy="4770702"/>
          </a:xfrm>
          <a:prstGeom prst="rect">
            <a:avLst/>
          </a:prstGeom>
        </p:spPr>
      </p:pic>
      <p:sp>
        <p:nvSpPr>
          <p:cNvPr id="5" name="等腰三角形 4"/>
          <p:cNvSpPr/>
          <p:nvPr/>
        </p:nvSpPr>
        <p:spPr>
          <a:xfrm>
            <a:off x="2052828" y="5107686"/>
            <a:ext cx="137160"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TW" altLang="en-US" sz="1350"/>
          </a:p>
        </p:txBody>
      </p:sp>
    </p:spTree>
    <p:extLst>
      <p:ext uri="{BB962C8B-B14F-4D97-AF65-F5344CB8AC3E}">
        <p14:creationId xmlns:p14="http://schemas.microsoft.com/office/powerpoint/2010/main" val="2734940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8.</a:t>
            </a:r>
            <a:r>
              <a:rPr lang="zh-TW" altLang="en-US" b="1" dirty="0" smtClean="0"/>
              <a:t>政府</a:t>
            </a:r>
            <a:r>
              <a:rPr lang="zh-TW" altLang="en-US" b="1" dirty="0"/>
              <a:t>資料開放後會圖利廠商？</a:t>
            </a:r>
            <a:endParaRPr lang="zh-TW" altLang="en-US" dirty="0"/>
          </a:p>
        </p:txBody>
      </p:sp>
      <p:sp>
        <p:nvSpPr>
          <p:cNvPr id="3" name="內容版面配置區 2"/>
          <p:cNvSpPr>
            <a:spLocks noGrp="1"/>
          </p:cNvSpPr>
          <p:nvPr>
            <p:ph idx="1"/>
          </p:nvPr>
        </p:nvSpPr>
        <p:spPr/>
        <p:txBody>
          <a:bodyPr/>
          <a:lstStyle/>
          <a:p>
            <a:r>
              <a:rPr lang="zh-TW" altLang="en-US" b="1" dirty="0"/>
              <a:t>新知識的獲得出於社會內少數人士之試驗及創發，對大眾而言則為免費之贈品。賴此贈品之助，一般的進步，方屬可能。此及為先導者之成就，便利繼起者之進展</a:t>
            </a:r>
            <a:r>
              <a:rPr lang="zh-TW" altLang="en-US" b="1" dirty="0" smtClean="0"/>
              <a:t>。</a:t>
            </a:r>
            <a:endParaRPr lang="en-US" altLang="zh-TW" b="1" dirty="0" smtClean="0"/>
          </a:p>
          <a:p>
            <a:endParaRPr lang="zh-TW" altLang="en-US" dirty="0"/>
          </a:p>
        </p:txBody>
      </p:sp>
      <p:sp>
        <p:nvSpPr>
          <p:cNvPr id="6" name="Rectangle 3"/>
          <p:cNvSpPr>
            <a:spLocks noChangeArrowheads="1"/>
          </p:cNvSpPr>
          <p:nvPr/>
        </p:nvSpPr>
        <p:spPr bwMode="auto">
          <a:xfrm>
            <a:off x="405197" y="4061187"/>
            <a:ext cx="859722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666666"/>
                </a:solidFill>
                <a:effectLst/>
                <a:latin typeface="Trebuchet MS" panose="020B0603020202020204" pitchFamily="34" charset="0"/>
              </a:rPr>
              <a:t>圖利與便民就表面上而言，都是予人利益或好處，但實質上圖利是超出行政範疇的違法行為，</a:t>
            </a:r>
            <a:endParaRPr kumimoji="0" lang="en-US" altLang="zh-TW" sz="1600" b="0" i="0" u="none" strike="noStrike" cap="none" normalizeH="0" baseline="0" dirty="0" smtClean="0">
              <a:ln>
                <a:noFill/>
              </a:ln>
              <a:solidFill>
                <a:srgbClr val="666666"/>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666666"/>
                </a:solidFill>
                <a:effectLst/>
                <a:latin typeface="Trebuchet MS" panose="020B0603020202020204" pitchFamily="34" charset="0"/>
              </a:rPr>
              <a:t>而便民卻是在法令容許範圍內，所為之利民行為，二者截然不同，</a:t>
            </a:r>
            <a:endParaRPr kumimoji="0" lang="en-US" altLang="zh-TW" sz="1600" b="0" i="0" u="none" strike="noStrike" cap="none" normalizeH="0" baseline="0" dirty="0" smtClean="0">
              <a:ln>
                <a:noFill/>
              </a:ln>
              <a:solidFill>
                <a:srgbClr val="666666"/>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666666"/>
                </a:solidFill>
                <a:effectLst/>
                <a:latin typeface="Trebuchet MS" panose="020B0603020202020204" pitchFamily="34" charset="0"/>
              </a:rPr>
              <a:t>「便民」與「圖利」主要差異在於以下四點：</a:t>
            </a:r>
            <a:endParaRPr kumimoji="0" lang="zh-TW"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chemeClr val="tx1"/>
                </a:solidFill>
                <a:effectLst/>
                <a:latin typeface="Arial" panose="020B0604020202020204" pitchFamily="34" charset="0"/>
              </a:rPr>
              <a:t/>
            </a:r>
            <a:br>
              <a:rPr kumimoji="0" lang="zh-TW" altLang="zh-TW" sz="1600" b="0" i="0" u="none" strike="noStrike" cap="none" normalizeH="0" baseline="0" dirty="0" smtClean="0">
                <a:ln>
                  <a:noFill/>
                </a:ln>
                <a:solidFill>
                  <a:schemeClr val="tx1"/>
                </a:solidFill>
                <a:effectLst/>
                <a:latin typeface="Arial" panose="020B0604020202020204" pitchFamily="34" charset="0"/>
              </a:rPr>
            </a:br>
            <a:r>
              <a:rPr kumimoji="0" lang="zh-TW" altLang="zh-TW" sz="1600" b="0" i="0" u="none" strike="noStrike" cap="none" normalizeH="0" baseline="0" dirty="0" smtClean="0">
                <a:ln>
                  <a:noFill/>
                </a:ln>
                <a:solidFill>
                  <a:schemeClr val="tx1"/>
                </a:solidFill>
                <a:effectLst/>
                <a:latin typeface="Arial" panose="020B0604020202020204" pitchFamily="34" charset="0"/>
              </a:rPr>
              <a:t>一、無為自己或他人圖取不法利益之故意。 </a:t>
            </a:r>
            <a:br>
              <a:rPr kumimoji="0" lang="zh-TW" altLang="zh-TW" sz="1600" b="0" i="0" u="none" strike="noStrike" cap="none" normalizeH="0" baseline="0" dirty="0" smtClean="0">
                <a:ln>
                  <a:noFill/>
                </a:ln>
                <a:solidFill>
                  <a:schemeClr val="tx1"/>
                </a:solidFill>
                <a:effectLst/>
                <a:latin typeface="Arial" panose="020B0604020202020204" pitchFamily="34" charset="0"/>
              </a:rPr>
            </a:br>
            <a:r>
              <a:rPr kumimoji="0" lang="zh-TW" altLang="zh-TW" sz="1600" b="0" i="0" u="none" strike="noStrike" cap="none" normalizeH="0" baseline="0" dirty="0" smtClean="0">
                <a:ln>
                  <a:noFill/>
                </a:ln>
                <a:solidFill>
                  <a:schemeClr val="tx1"/>
                </a:solidFill>
                <a:effectLst/>
                <a:latin typeface="Arial" panose="020B0604020202020204" pitchFamily="34" charset="0"/>
              </a:rPr>
              <a:t>二、本於其職務在法令許可之範圍內為之。 </a:t>
            </a:r>
            <a:br>
              <a:rPr kumimoji="0" lang="zh-TW" altLang="zh-TW" sz="1600" b="0" i="0" u="none" strike="noStrike" cap="none" normalizeH="0" baseline="0" dirty="0" smtClean="0">
                <a:ln>
                  <a:noFill/>
                </a:ln>
                <a:solidFill>
                  <a:schemeClr val="tx1"/>
                </a:solidFill>
                <a:effectLst/>
                <a:latin typeface="Arial" panose="020B0604020202020204" pitchFamily="34" charset="0"/>
              </a:rPr>
            </a:br>
            <a:r>
              <a:rPr kumimoji="0" lang="zh-TW" altLang="zh-TW" sz="1600" b="0" i="0" u="none" strike="noStrike" cap="none" normalizeH="0" baseline="0" dirty="0" smtClean="0">
                <a:ln>
                  <a:noFill/>
                </a:ln>
                <a:solidFill>
                  <a:schemeClr val="tx1"/>
                </a:solidFill>
                <a:effectLst/>
                <a:latin typeface="Arial" panose="020B0604020202020204" pitchFamily="34" charset="0"/>
              </a:rPr>
              <a:t>三、僅係在手續或程序上給予他人方便。 </a:t>
            </a:r>
            <a:br>
              <a:rPr kumimoji="0" lang="zh-TW" altLang="zh-TW" sz="1600" b="0" i="0" u="none" strike="noStrike" cap="none" normalizeH="0" baseline="0" dirty="0" smtClean="0">
                <a:ln>
                  <a:noFill/>
                </a:ln>
                <a:solidFill>
                  <a:schemeClr val="tx1"/>
                </a:solidFill>
                <a:effectLst/>
                <a:latin typeface="Arial" panose="020B0604020202020204" pitchFamily="34" charset="0"/>
              </a:rPr>
            </a:br>
            <a:r>
              <a:rPr kumimoji="0" lang="zh-TW" altLang="zh-TW" sz="1600" b="0" i="0" u="none" strike="noStrike" cap="none" normalizeH="0" baseline="0" dirty="0" smtClean="0">
                <a:ln>
                  <a:noFill/>
                </a:ln>
                <a:solidFill>
                  <a:schemeClr val="tx1"/>
                </a:solidFill>
                <a:effectLst/>
                <a:latin typeface="Arial" panose="020B0604020202020204" pitchFamily="34" charset="0"/>
              </a:rPr>
              <a:t>四、他人所獲得者，並非不法利益。</a:t>
            </a:r>
          </a:p>
        </p:txBody>
      </p:sp>
    </p:spTree>
    <p:extLst>
      <p:ext uri="{BB962C8B-B14F-4D97-AF65-F5344CB8AC3E}">
        <p14:creationId xmlns:p14="http://schemas.microsoft.com/office/powerpoint/2010/main" val="327891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9.</a:t>
            </a:r>
            <a:r>
              <a:rPr lang="zh-TW" altLang="en-US" b="1" dirty="0" smtClean="0"/>
              <a:t>資料</a:t>
            </a:r>
            <a:r>
              <a:rPr lang="zh-TW" altLang="en-US" b="1" dirty="0"/>
              <a:t>開放後需要管理嗎？</a:t>
            </a:r>
            <a:endParaRPr lang="zh-TW" altLang="en-US" dirty="0"/>
          </a:p>
        </p:txBody>
      </p:sp>
      <p:sp>
        <p:nvSpPr>
          <p:cNvPr id="3" name="內容版面配置區 2"/>
          <p:cNvSpPr>
            <a:spLocks noGrp="1"/>
          </p:cNvSpPr>
          <p:nvPr>
            <p:ph idx="1"/>
          </p:nvPr>
        </p:nvSpPr>
        <p:spPr/>
        <p:txBody>
          <a:bodyPr/>
          <a:lstStyle/>
          <a:p>
            <a:r>
              <a:rPr lang="zh-TW" altLang="en-US" b="1" dirty="0" smtClean="0"/>
              <a:t>何謂管理？你腦中浮現的管理是控制嗎？</a:t>
            </a:r>
            <a:endParaRPr lang="en-US" altLang="zh-TW" b="1" dirty="0" smtClean="0"/>
          </a:p>
          <a:p>
            <a:r>
              <a:rPr lang="zh-TW" altLang="en-US" sz="2000" b="1" dirty="0" smtClean="0"/>
              <a:t>自由</a:t>
            </a:r>
            <a:r>
              <a:rPr lang="zh-TW" altLang="en-US" sz="2000" b="1" dirty="0"/>
              <a:t>之敵歷來將其論辯基於這樣一種觀點，即人類事物中的秩序乃是以一些人應當頒發命令，另一些人服從命令為必要條件。這個論點之所以是錯誤的，是因為他們沒能意識到人類活動的有效合作，並不需要某個有權下達命令的人進行刻意的組織</a:t>
            </a:r>
            <a:r>
              <a:rPr lang="zh-TW" altLang="en-US" sz="2000" dirty="0" smtClean="0"/>
              <a:t>。</a:t>
            </a:r>
            <a:endParaRPr lang="en-US" altLang="zh-TW" sz="2000" dirty="0" smtClean="0"/>
          </a:p>
          <a:p>
            <a:endParaRPr lang="zh-TW" altLang="en-US" dirty="0"/>
          </a:p>
        </p:txBody>
      </p:sp>
      <p:pic>
        <p:nvPicPr>
          <p:cNvPr id="2050" name="Picture 2" descr="Screen Shot 2015-06-30 at 12.26.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640" y="3542580"/>
            <a:ext cx="4411557" cy="32259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371579" y="6455673"/>
            <a:ext cx="2403222" cy="246221"/>
          </a:xfrm>
          <a:prstGeom prst="rect">
            <a:avLst/>
          </a:prstGeom>
        </p:spPr>
        <p:txBody>
          <a:bodyPr wrap="none">
            <a:spAutoFit/>
          </a:bodyPr>
          <a:lstStyle/>
          <a:p>
            <a:r>
              <a:rPr lang="en-US" altLang="zh-TW" sz="1000" dirty="0" smtClean="0"/>
              <a:t>Source </a:t>
            </a:r>
            <a:r>
              <a:rPr lang="zh-TW" altLang="en-US" sz="1000" dirty="0" smtClean="0"/>
              <a:t>http</a:t>
            </a:r>
            <a:r>
              <a:rPr lang="zh-TW" altLang="en-US" sz="1000" dirty="0"/>
              <a:t>://beta.hackfoldr.org/627pray/</a:t>
            </a:r>
          </a:p>
        </p:txBody>
      </p:sp>
    </p:spTree>
    <p:extLst>
      <p:ext uri="{BB962C8B-B14F-4D97-AF65-F5344CB8AC3E}">
        <p14:creationId xmlns:p14="http://schemas.microsoft.com/office/powerpoint/2010/main" val="418544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10.</a:t>
            </a:r>
            <a:r>
              <a:rPr lang="zh-TW" altLang="en-US" b="1" dirty="0" smtClean="0"/>
              <a:t>資料</a:t>
            </a:r>
            <a:r>
              <a:rPr lang="zh-TW" altLang="en-US" b="1" dirty="0"/>
              <a:t>開放的意義在哪裡？</a:t>
            </a:r>
            <a:endParaRPr lang="zh-TW" altLang="en-US" dirty="0"/>
          </a:p>
        </p:txBody>
      </p:sp>
      <p:sp>
        <p:nvSpPr>
          <p:cNvPr id="3" name="內容版面配置區 2"/>
          <p:cNvSpPr>
            <a:spLocks noGrp="1"/>
          </p:cNvSpPr>
          <p:nvPr>
            <p:ph idx="1"/>
          </p:nvPr>
        </p:nvSpPr>
        <p:spPr/>
        <p:txBody>
          <a:bodyPr/>
          <a:lstStyle/>
          <a:p>
            <a:r>
              <a:rPr lang="zh-TW" altLang="en-US" b="1" dirty="0" smtClean="0"/>
              <a:t>社會生活所給 予人之優惠，其最著者乃</a:t>
            </a:r>
            <a:r>
              <a:rPr lang="zh-TW" altLang="en-US" b="1" dirty="0" smtClean="0">
                <a:solidFill>
                  <a:srgbClr val="FF0000"/>
                </a:solidFill>
              </a:rPr>
              <a:t>個人能享受己所不知之更多知識之利益</a:t>
            </a:r>
            <a:r>
              <a:rPr lang="zh-TW" altLang="en-US" b="1" dirty="0" smtClean="0"/>
              <a:t>。</a:t>
            </a:r>
            <a:endParaRPr lang="en-US" altLang="zh-TW" b="1" dirty="0" smtClean="0"/>
          </a:p>
          <a:p>
            <a:r>
              <a:rPr lang="zh-TW" altLang="en-US" b="1" dirty="0" smtClean="0"/>
              <a:t>此一情境，在一進步的文明社會尤為顯著。即文化越高，利用別人之知識及成就之機會愈多也。故吾人可謂</a:t>
            </a:r>
            <a:r>
              <a:rPr lang="zh-TW" altLang="en-US" b="1" dirty="0" smtClean="0"/>
              <a:t>：</a:t>
            </a:r>
            <a:endParaRPr lang="en-US" altLang="zh-TW" b="1" dirty="0" smtClean="0"/>
          </a:p>
          <a:p>
            <a:pPr lvl="1"/>
            <a:r>
              <a:rPr lang="zh-TW" altLang="en-US" b="1" dirty="0" smtClean="0">
                <a:solidFill>
                  <a:srgbClr val="FF0000"/>
                </a:solidFill>
              </a:rPr>
              <a:t>個人</a:t>
            </a:r>
            <a:r>
              <a:rPr lang="zh-TW" altLang="en-US" b="1" dirty="0" smtClean="0">
                <a:solidFill>
                  <a:srgbClr val="FF0000"/>
                </a:solidFill>
              </a:rPr>
              <a:t>能運用較自己所習得的更多知識以追求自己的目的，有利用自己所未有之知識，以克服無知之限制，則文化進展方開始</a:t>
            </a:r>
            <a:r>
              <a:rPr lang="zh-TW" altLang="en-US" dirty="0" smtClean="0"/>
              <a:t>。</a:t>
            </a:r>
          </a:p>
          <a:p>
            <a:endParaRPr lang="zh-TW" altLang="en-US" dirty="0"/>
          </a:p>
        </p:txBody>
      </p:sp>
    </p:spTree>
    <p:extLst>
      <p:ext uri="{BB962C8B-B14F-4D97-AF65-F5344CB8AC3E}">
        <p14:creationId xmlns:p14="http://schemas.microsoft.com/office/powerpoint/2010/main" val="429044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開放資</a:t>
            </a:r>
            <a:r>
              <a:rPr lang="zh-TW" altLang="en-US" dirty="0"/>
              <a:t>料</a:t>
            </a:r>
          </a:p>
        </p:txBody>
      </p:sp>
      <p:sp>
        <p:nvSpPr>
          <p:cNvPr id="4" name="文字方塊 3"/>
          <p:cNvSpPr txBox="1"/>
          <p:nvPr/>
        </p:nvSpPr>
        <p:spPr>
          <a:xfrm>
            <a:off x="537210" y="2407920"/>
            <a:ext cx="8606790" cy="2215991"/>
          </a:xfrm>
          <a:prstGeom prst="rect">
            <a:avLst/>
          </a:prstGeom>
          <a:noFill/>
        </p:spPr>
        <p:txBody>
          <a:bodyPr wrap="square" rtlCol="0">
            <a:spAutoFit/>
          </a:bodyPr>
          <a:lstStyle/>
          <a:p>
            <a:r>
              <a:rPr lang="zh-TW" altLang="en-US" sz="13800" dirty="0" smtClean="0"/>
              <a:t>開放</a:t>
            </a:r>
            <a:r>
              <a:rPr lang="en-US" altLang="zh-TW" sz="13800" dirty="0" smtClean="0"/>
              <a:t>+</a:t>
            </a:r>
            <a:r>
              <a:rPr lang="zh-TW" altLang="en-US" sz="13800" dirty="0" smtClean="0"/>
              <a:t>資料</a:t>
            </a:r>
            <a:endParaRPr lang="zh-TW" altLang="en-US" sz="13800" dirty="0"/>
          </a:p>
        </p:txBody>
      </p:sp>
    </p:spTree>
    <p:extLst>
      <p:ext uri="{BB962C8B-B14F-4D97-AF65-F5344CB8AC3E}">
        <p14:creationId xmlns:p14="http://schemas.microsoft.com/office/powerpoint/2010/main" val="605081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mj-ea"/>
              </a:rPr>
              <a:t>11.</a:t>
            </a:r>
            <a:r>
              <a:rPr lang="zh-TW" altLang="en-US" b="1" dirty="0" smtClean="0">
                <a:latin typeface="+mj-ea"/>
              </a:rPr>
              <a:t>開放資料之後呢？</a:t>
            </a:r>
            <a:endParaRPr lang="zh-TW" altLang="en-US" b="1" dirty="0">
              <a:latin typeface="+mj-ea"/>
            </a:endParaRPr>
          </a:p>
        </p:txBody>
      </p:sp>
      <p:sp>
        <p:nvSpPr>
          <p:cNvPr id="3" name="內容版面配置區 2"/>
          <p:cNvSpPr>
            <a:spLocks noGrp="1"/>
          </p:cNvSpPr>
          <p:nvPr>
            <p:ph idx="1"/>
          </p:nvPr>
        </p:nvSpPr>
        <p:spPr/>
        <p:txBody>
          <a:bodyPr/>
          <a:lstStyle/>
          <a:p>
            <a:r>
              <a:rPr lang="zh-TW" altLang="en-US" b="1" dirty="0" smtClean="0">
                <a:latin typeface="+mj-ea"/>
                <a:ea typeface="+mj-ea"/>
              </a:rPr>
              <a:t>思考：</a:t>
            </a:r>
            <a:endParaRPr lang="en-US" altLang="zh-TW" b="1" dirty="0" smtClean="0">
              <a:latin typeface="+mj-ea"/>
              <a:ea typeface="+mj-ea"/>
            </a:endParaRPr>
          </a:p>
          <a:p>
            <a:pPr lvl="1"/>
            <a:r>
              <a:rPr lang="zh-TW" altLang="en-US" b="1" dirty="0" smtClean="0">
                <a:latin typeface="+mj-ea"/>
                <a:ea typeface="+mj-ea"/>
              </a:rPr>
              <a:t>有一天就算政府把所有資料都依開放的定義開放後，留下的會是資料，還是開放？</a:t>
            </a:r>
            <a:endParaRPr lang="zh-TW" altLang="en-US" b="1" dirty="0">
              <a:latin typeface="+mj-ea"/>
              <a:ea typeface="+mj-ea"/>
            </a:endParaRPr>
          </a:p>
        </p:txBody>
      </p:sp>
      <p:pic>
        <p:nvPicPr>
          <p:cNvPr id="3074" name="Picture 2" descr="http://cdn-media-2.lifehack.org/wp-content/files/2013/01/be-open-mind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999" y="3229059"/>
            <a:ext cx="4992538" cy="33200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431102" y="6597640"/>
            <a:ext cx="4572000" cy="246221"/>
          </a:xfrm>
          <a:prstGeom prst="rect">
            <a:avLst/>
          </a:prstGeom>
        </p:spPr>
        <p:txBody>
          <a:bodyPr>
            <a:spAutoFit/>
          </a:bodyPr>
          <a:lstStyle/>
          <a:p>
            <a:r>
              <a:rPr lang="en-US" altLang="zh-TW" sz="1000" dirty="0" smtClean="0"/>
              <a:t>Source </a:t>
            </a:r>
            <a:r>
              <a:rPr lang="zh-TW" altLang="en-US" sz="1000" dirty="0" smtClean="0"/>
              <a:t>http</a:t>
            </a:r>
            <a:r>
              <a:rPr lang="zh-TW" altLang="en-US" sz="1000" dirty="0"/>
              <a:t>://www.lifehack.org/articles/productivity/generate-better-ideas.html</a:t>
            </a:r>
          </a:p>
        </p:txBody>
      </p:sp>
    </p:spTree>
    <p:extLst>
      <p:ext uri="{BB962C8B-B14F-4D97-AF65-F5344CB8AC3E}">
        <p14:creationId xmlns:p14="http://schemas.microsoft.com/office/powerpoint/2010/main" val="2057331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80514" y="460076"/>
            <a:ext cx="4793493" cy="5786257"/>
          </a:xfrm>
          <a:prstGeom prst="rect">
            <a:avLst/>
          </a:prstGeom>
        </p:spPr>
      </p:pic>
      <p:sp>
        <p:nvSpPr>
          <p:cNvPr id="5" name="文字方塊 4"/>
          <p:cNvSpPr txBox="1"/>
          <p:nvPr/>
        </p:nvSpPr>
        <p:spPr>
          <a:xfrm>
            <a:off x="4758987" y="2622430"/>
            <a:ext cx="3341298" cy="923330"/>
          </a:xfrm>
          <a:prstGeom prst="rect">
            <a:avLst/>
          </a:prstGeom>
          <a:noFill/>
        </p:spPr>
        <p:txBody>
          <a:bodyPr wrap="square" rtlCol="0">
            <a:spAutoFit/>
          </a:bodyPr>
          <a:lstStyle/>
          <a:p>
            <a:r>
              <a:rPr lang="zh-TW" altLang="en-US" b="1" dirty="0" smtClean="0"/>
              <a:t>開放</a:t>
            </a:r>
            <a:endParaRPr lang="en-US" altLang="zh-TW" b="1" dirty="0" smtClean="0"/>
          </a:p>
          <a:p>
            <a:r>
              <a:rPr lang="zh-TW" altLang="en-US" b="1" dirty="0" smtClean="0"/>
              <a:t>協作</a:t>
            </a:r>
            <a:endParaRPr lang="en-US" altLang="zh-TW" b="1" dirty="0" smtClean="0"/>
          </a:p>
          <a:p>
            <a:r>
              <a:rPr lang="en-US" altLang="zh-TW" b="1" dirty="0" smtClean="0"/>
              <a:t>PPP(Private Public Partnership)</a:t>
            </a:r>
            <a:endParaRPr lang="zh-TW" altLang="en-US" b="1" dirty="0"/>
          </a:p>
        </p:txBody>
      </p:sp>
    </p:spTree>
    <p:extLst>
      <p:ext uri="{BB962C8B-B14F-4D97-AF65-F5344CB8AC3E}">
        <p14:creationId xmlns:p14="http://schemas.microsoft.com/office/powerpoint/2010/main" val="1557037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23088" y="554590"/>
            <a:ext cx="7760676" cy="5650678"/>
          </a:xfrm>
          <a:prstGeom prst="rect">
            <a:avLst/>
          </a:prstGeom>
        </p:spPr>
      </p:pic>
      <p:grpSp>
        <p:nvGrpSpPr>
          <p:cNvPr id="7" name="群組 6"/>
          <p:cNvGrpSpPr/>
          <p:nvPr/>
        </p:nvGrpSpPr>
        <p:grpSpPr>
          <a:xfrm>
            <a:off x="1063925" y="3145766"/>
            <a:ext cx="2409644" cy="1207698"/>
            <a:chOff x="1063925" y="3145766"/>
            <a:chExt cx="2409644" cy="1207698"/>
          </a:xfrm>
        </p:grpSpPr>
        <p:sp>
          <p:nvSpPr>
            <p:cNvPr id="3" name="圓角矩形圖說文字 2"/>
            <p:cNvSpPr/>
            <p:nvPr/>
          </p:nvSpPr>
          <p:spPr>
            <a:xfrm>
              <a:off x="1984075" y="3709357"/>
              <a:ext cx="1489494" cy="396815"/>
            </a:xfrm>
            <a:prstGeom prst="wedgeRoundRectCallout">
              <a:avLst>
                <a:gd name="adj1" fmla="val -92648"/>
                <a:gd name="adj2" fmla="val 9975"/>
                <a:gd name="adj3" fmla="val 16667"/>
              </a:avLst>
            </a:prstGeom>
            <a:solidFill>
              <a:schemeClr val="accent6">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要嘛都不來</a:t>
              </a:r>
              <a:endParaRPr lang="zh-TW" altLang="en-US" dirty="0"/>
            </a:p>
          </p:txBody>
        </p:sp>
        <p:sp>
          <p:nvSpPr>
            <p:cNvPr id="5" name="橢圓 4"/>
            <p:cNvSpPr/>
            <p:nvPr/>
          </p:nvSpPr>
          <p:spPr>
            <a:xfrm>
              <a:off x="1063925" y="3145766"/>
              <a:ext cx="419818" cy="12076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 name="群組 7"/>
          <p:cNvGrpSpPr/>
          <p:nvPr/>
        </p:nvGrpSpPr>
        <p:grpSpPr>
          <a:xfrm>
            <a:off x="2869721" y="2234240"/>
            <a:ext cx="2222738" cy="1118560"/>
            <a:chOff x="2869721" y="2234240"/>
            <a:chExt cx="2222738" cy="1118560"/>
          </a:xfrm>
        </p:grpSpPr>
        <p:sp>
          <p:nvSpPr>
            <p:cNvPr id="4" name="圓角矩形圖說文字 3"/>
            <p:cNvSpPr/>
            <p:nvPr/>
          </p:nvSpPr>
          <p:spPr>
            <a:xfrm>
              <a:off x="3071004" y="2234240"/>
              <a:ext cx="2021455" cy="396815"/>
            </a:xfrm>
            <a:prstGeom prst="wedgeRoundRectCallout">
              <a:avLst>
                <a:gd name="adj1" fmla="val -53997"/>
                <a:gd name="adj2" fmla="val 204178"/>
                <a:gd name="adj3" fmla="val 16667"/>
              </a:avLst>
            </a:prstGeom>
            <a:solidFill>
              <a:schemeClr val="accent6">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要嘛一次來四班</a:t>
              </a:r>
              <a:endParaRPr lang="zh-TW" altLang="en-US" dirty="0"/>
            </a:p>
          </p:txBody>
        </p:sp>
        <p:sp>
          <p:nvSpPr>
            <p:cNvPr id="6" name="橢圓 5"/>
            <p:cNvSpPr/>
            <p:nvPr/>
          </p:nvSpPr>
          <p:spPr>
            <a:xfrm>
              <a:off x="2869721" y="3157268"/>
              <a:ext cx="201283" cy="1955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5635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434340" y="3657074"/>
            <a:ext cx="8709660" cy="1790700"/>
          </a:xfrm>
        </p:spPr>
        <p:txBody>
          <a:bodyPr>
            <a:noAutofit/>
          </a:bodyPr>
          <a:lstStyle/>
          <a:p>
            <a:pPr algn="l"/>
            <a:r>
              <a:rPr lang="zh-TW" altLang="en-US" sz="3600" b="1" dirty="0"/>
              <a:t>我們逐漸認識到，</a:t>
            </a:r>
            <a:r>
              <a:rPr lang="zh-TW" altLang="en-US" sz="3600" b="1" dirty="0">
                <a:solidFill>
                  <a:srgbClr val="FF0000"/>
                </a:solidFill>
              </a:rPr>
              <a:t>個人能從更多他所未曾意識到的知識中獲益</a:t>
            </a:r>
            <a:r>
              <a:rPr lang="zh-TW" altLang="en-US" sz="3600" b="1" dirty="0" smtClean="0"/>
              <a:t>。</a:t>
            </a:r>
            <a:r>
              <a:rPr lang="en-US" altLang="zh-TW" sz="3600" b="1" dirty="0" smtClean="0"/>
              <a:t/>
            </a:r>
            <a:br>
              <a:rPr lang="en-US" altLang="zh-TW" sz="3600" b="1" dirty="0" smtClean="0"/>
            </a:br>
            <a:r>
              <a:rPr lang="en-US" altLang="zh-TW" sz="3600" b="1" dirty="0" smtClean="0"/>
              <a:t/>
            </a:r>
            <a:br>
              <a:rPr lang="en-US" altLang="zh-TW" sz="3600" b="1" dirty="0" smtClean="0"/>
            </a:br>
            <a:r>
              <a:rPr lang="zh-TW" altLang="en-US" sz="3600" b="1" dirty="0" smtClean="0"/>
              <a:t>在</a:t>
            </a:r>
            <a:r>
              <a:rPr lang="zh-TW" altLang="en-US" sz="3600" b="1" dirty="0"/>
              <a:t>所謂先進文明之中，絕大多數社會生活的好處是：</a:t>
            </a:r>
            <a:r>
              <a:rPr lang="zh-TW" altLang="en-US" sz="3600" b="1" dirty="0">
                <a:solidFill>
                  <a:srgbClr val="FF0000"/>
                </a:solidFill>
              </a:rPr>
              <a:t>個人在追求他所要達到的目的的時候，能夠使用更多他自己並未擁有的知識；他從未擁有的知識中獲益，而超越他自己的無知範圍。</a:t>
            </a:r>
          </a:p>
        </p:txBody>
      </p:sp>
    </p:spTree>
    <p:extLst>
      <p:ext uri="{BB962C8B-B14F-4D97-AF65-F5344CB8AC3E}">
        <p14:creationId xmlns:p14="http://schemas.microsoft.com/office/powerpoint/2010/main" val="4258146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448" y="1483107"/>
            <a:ext cx="8810244" cy="4154984"/>
          </a:xfrm>
          <a:prstGeom prst="rect">
            <a:avLst/>
          </a:prstGeom>
        </p:spPr>
        <p:txBody>
          <a:bodyPr wrap="square">
            <a:spAutoFit/>
          </a:bodyPr>
          <a:lstStyle/>
          <a:p>
            <a:r>
              <a:rPr lang="zh-TW" altLang="en-US" sz="3300" dirty="0" smtClean="0">
                <a:solidFill>
                  <a:srgbClr val="000000"/>
                </a:solidFill>
                <a:latin typeface="Helvetica Neue"/>
              </a:rPr>
              <a:t>正是</a:t>
            </a:r>
            <a:r>
              <a:rPr lang="zh-TW" altLang="en-US" sz="3300" dirty="0">
                <a:solidFill>
                  <a:srgbClr val="FF0000"/>
                </a:solidFill>
                <a:latin typeface="Helvetica Neue"/>
              </a:rPr>
              <a:t>透</a:t>
            </a:r>
            <a:r>
              <a:rPr lang="zh-TW" altLang="en-US" sz="3300" dirty="0" smtClean="0">
                <a:solidFill>
                  <a:srgbClr val="FF0000"/>
                </a:solidFill>
                <a:latin typeface="Helvetica Neue"/>
              </a:rPr>
              <a:t>過</a:t>
            </a:r>
            <a:r>
              <a:rPr lang="zh-TW" altLang="en-US" sz="3300" dirty="0">
                <a:solidFill>
                  <a:srgbClr val="FF0000"/>
                </a:solidFill>
                <a:latin typeface="Helvetica Neue"/>
              </a:rPr>
              <a:t>許多人的協調努力，使得人們所能利用的知識要比單獨個人所能擁有的多得多</a:t>
            </a:r>
            <a:r>
              <a:rPr lang="zh-TW" altLang="en-US" sz="3300" dirty="0">
                <a:solidFill>
                  <a:srgbClr val="000000"/>
                </a:solidFill>
                <a:latin typeface="Helvetica Neue"/>
              </a:rPr>
              <a:t>，或者說要比人類智力所能概括的多得多；而且，</a:t>
            </a:r>
            <a:r>
              <a:rPr lang="zh-TW" altLang="en-US" sz="3300" dirty="0" smtClean="0">
                <a:solidFill>
                  <a:srgbClr val="000000"/>
                </a:solidFill>
                <a:latin typeface="Helvetica Neue"/>
              </a:rPr>
              <a:t>正是</a:t>
            </a:r>
            <a:r>
              <a:rPr lang="zh-TW" altLang="en-US" sz="3300" dirty="0" smtClean="0">
                <a:solidFill>
                  <a:srgbClr val="FF0000"/>
                </a:solidFill>
                <a:latin typeface="Helvetica Neue"/>
              </a:rPr>
              <a:t>透過</a:t>
            </a:r>
            <a:r>
              <a:rPr lang="zh-TW" altLang="en-US" sz="3300" dirty="0">
                <a:solidFill>
                  <a:srgbClr val="FF0000"/>
                </a:solidFill>
                <a:latin typeface="Helvetica Neue"/>
              </a:rPr>
              <a:t>對零散知識的綜合利用所能取得的成就也要比任何單獨個人所能預見的都大</a:t>
            </a:r>
            <a:r>
              <a:rPr lang="zh-TW" altLang="en-US" sz="3300" dirty="0">
                <a:solidFill>
                  <a:srgbClr val="000000"/>
                </a:solidFill>
                <a:latin typeface="Helvetica Neue"/>
              </a:rPr>
              <a:t>。因為自由就意味著放棄對個人努力的所有直接控制，所以在一個自由社會裡能夠利用的知識遠遠超過了最聰明的統治者的理解力。</a:t>
            </a:r>
            <a:endParaRPr lang="zh-TW" altLang="en-US" sz="3300" dirty="0"/>
          </a:p>
        </p:txBody>
      </p:sp>
    </p:spTree>
    <p:extLst>
      <p:ext uri="{BB962C8B-B14F-4D97-AF65-F5344CB8AC3E}">
        <p14:creationId xmlns:p14="http://schemas.microsoft.com/office/powerpoint/2010/main" val="2516881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730752" y="2749296"/>
            <a:ext cx="1761744" cy="1719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Why</a:t>
            </a:r>
          </a:p>
        </p:txBody>
      </p:sp>
      <p:sp>
        <p:nvSpPr>
          <p:cNvPr id="5" name="橢圓 4"/>
          <p:cNvSpPr/>
          <p:nvPr/>
        </p:nvSpPr>
        <p:spPr>
          <a:xfrm>
            <a:off x="3096768" y="2063496"/>
            <a:ext cx="3029712" cy="3090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smtClean="0">
              <a:solidFill>
                <a:srgbClr val="FF0000"/>
              </a:solidFill>
            </a:endParaRPr>
          </a:p>
          <a:p>
            <a:pPr algn="ctr"/>
            <a:r>
              <a:rPr lang="en-US" altLang="zh-TW" dirty="0" smtClean="0">
                <a:solidFill>
                  <a:srgbClr val="FF0000"/>
                </a:solidFill>
              </a:rPr>
              <a:t>how</a:t>
            </a:r>
          </a:p>
        </p:txBody>
      </p:sp>
      <p:sp>
        <p:nvSpPr>
          <p:cNvPr id="6" name="橢圓 5"/>
          <p:cNvSpPr/>
          <p:nvPr/>
        </p:nvSpPr>
        <p:spPr>
          <a:xfrm>
            <a:off x="2435352" y="1322832"/>
            <a:ext cx="4352544" cy="44043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smtClean="0"/>
          </a:p>
          <a:p>
            <a:pPr algn="ctr"/>
            <a:endParaRPr lang="en-US" altLang="zh-TW" dirty="0"/>
          </a:p>
          <a:p>
            <a:pPr algn="ctr"/>
            <a:endParaRPr lang="en-US" altLang="zh-TW" dirty="0" smtClean="0">
              <a:solidFill>
                <a:srgbClr val="FF0000"/>
              </a:solidFill>
            </a:endParaRPr>
          </a:p>
          <a:p>
            <a:pPr algn="ctr"/>
            <a:endParaRPr lang="en-US" altLang="zh-TW" dirty="0">
              <a:solidFill>
                <a:srgbClr val="FF0000"/>
              </a:solidFill>
            </a:endParaRPr>
          </a:p>
          <a:p>
            <a:pPr algn="ctr"/>
            <a:endParaRPr lang="en-US" altLang="zh-TW" dirty="0" smtClean="0">
              <a:solidFill>
                <a:srgbClr val="FF0000"/>
              </a:solidFill>
            </a:endParaRPr>
          </a:p>
          <a:p>
            <a:pPr algn="ctr"/>
            <a:endParaRPr lang="en-US" altLang="zh-TW" dirty="0">
              <a:solidFill>
                <a:srgbClr val="FF0000"/>
              </a:solidFill>
            </a:endParaRPr>
          </a:p>
          <a:p>
            <a:pPr algn="ctr"/>
            <a:endParaRPr lang="en-US" altLang="zh-TW" dirty="0" smtClean="0">
              <a:solidFill>
                <a:srgbClr val="FF0000"/>
              </a:solidFill>
            </a:endParaRPr>
          </a:p>
          <a:p>
            <a:pPr algn="ctr"/>
            <a:r>
              <a:rPr lang="en-US" altLang="zh-TW" dirty="0" smtClean="0">
                <a:solidFill>
                  <a:srgbClr val="FF0000"/>
                </a:solidFill>
              </a:rPr>
              <a:t>what</a:t>
            </a:r>
          </a:p>
        </p:txBody>
      </p:sp>
      <p:sp>
        <p:nvSpPr>
          <p:cNvPr id="7" name="矩形 6"/>
          <p:cNvSpPr/>
          <p:nvPr/>
        </p:nvSpPr>
        <p:spPr>
          <a:xfrm>
            <a:off x="463296" y="6044107"/>
            <a:ext cx="6803136" cy="369332"/>
          </a:xfrm>
          <a:prstGeom prst="rect">
            <a:avLst/>
          </a:prstGeom>
        </p:spPr>
        <p:txBody>
          <a:bodyPr wrap="square">
            <a:spAutoFit/>
          </a:bodyPr>
          <a:lstStyle/>
          <a:p>
            <a:r>
              <a:rPr lang="zh-TW" altLang="en-US" dirty="0"/>
              <a:t>http://www.slideshare.net/TajfunInsulo/20150124-43836475</a:t>
            </a:r>
          </a:p>
        </p:txBody>
      </p:sp>
      <p:sp>
        <p:nvSpPr>
          <p:cNvPr id="8" name="文字方塊 7"/>
          <p:cNvSpPr txBox="1"/>
          <p:nvPr/>
        </p:nvSpPr>
        <p:spPr>
          <a:xfrm>
            <a:off x="3383280" y="323088"/>
            <a:ext cx="2926080" cy="369332"/>
          </a:xfrm>
          <a:prstGeom prst="rect">
            <a:avLst/>
          </a:prstGeom>
          <a:noFill/>
        </p:spPr>
        <p:txBody>
          <a:bodyPr wrap="square" rtlCol="0">
            <a:spAutoFit/>
          </a:bodyPr>
          <a:lstStyle/>
          <a:p>
            <a:r>
              <a:rPr lang="zh-TW" altLang="en-US" dirty="0" smtClean="0"/>
              <a:t>自強運動</a:t>
            </a:r>
            <a:r>
              <a:rPr lang="en-US" altLang="zh-TW" dirty="0" smtClean="0"/>
              <a:t>vs</a:t>
            </a:r>
            <a:r>
              <a:rPr lang="zh-TW" altLang="en-US" dirty="0" smtClean="0"/>
              <a:t>明治維新</a:t>
            </a:r>
            <a:endParaRPr lang="zh-TW" altLang="en-US" dirty="0"/>
          </a:p>
        </p:txBody>
      </p:sp>
      <p:sp>
        <p:nvSpPr>
          <p:cNvPr id="9" name="矩形 8"/>
          <p:cNvSpPr/>
          <p:nvPr/>
        </p:nvSpPr>
        <p:spPr>
          <a:xfrm>
            <a:off x="2252201" y="692420"/>
            <a:ext cx="2262158" cy="369332"/>
          </a:xfrm>
          <a:prstGeom prst="rect">
            <a:avLst/>
          </a:prstGeom>
        </p:spPr>
        <p:txBody>
          <a:bodyPr wrap="none">
            <a:spAutoFit/>
          </a:bodyPr>
          <a:lstStyle/>
          <a:p>
            <a:r>
              <a:rPr lang="zh-TW" altLang="en-US" dirty="0">
                <a:solidFill>
                  <a:srgbClr val="252525"/>
                </a:solidFill>
                <a:latin typeface="Arial" panose="020B0604020202020204" pitchFamily="34" charset="0"/>
              </a:rPr>
              <a:t>「</a:t>
            </a:r>
            <a:r>
              <a:rPr lang="zh-TW" altLang="en-US" dirty="0">
                <a:solidFill>
                  <a:srgbClr val="0B0080"/>
                </a:solidFill>
                <a:latin typeface="Arial" panose="020B0604020202020204" pitchFamily="34" charset="0"/>
                <a:hlinkClick r:id="rId2" tooltip="師夷長技以制夷"/>
              </a:rPr>
              <a:t>師夷長技以制夷</a:t>
            </a:r>
            <a:r>
              <a:rPr lang="zh-TW" altLang="en-US" dirty="0">
                <a:solidFill>
                  <a:srgbClr val="252525"/>
                </a:solidFill>
                <a:latin typeface="Arial" panose="020B0604020202020204" pitchFamily="34" charset="0"/>
              </a:rPr>
              <a:t>」</a:t>
            </a:r>
            <a:endParaRPr lang="zh-TW" altLang="en-US" dirty="0"/>
          </a:p>
        </p:txBody>
      </p:sp>
      <p:sp>
        <p:nvSpPr>
          <p:cNvPr id="10" name="矩形 9"/>
          <p:cNvSpPr/>
          <p:nvPr/>
        </p:nvSpPr>
        <p:spPr>
          <a:xfrm>
            <a:off x="4514359" y="692420"/>
            <a:ext cx="2031325" cy="369332"/>
          </a:xfrm>
          <a:prstGeom prst="rect">
            <a:avLst/>
          </a:prstGeom>
        </p:spPr>
        <p:txBody>
          <a:bodyPr wrap="none">
            <a:spAutoFit/>
          </a:bodyPr>
          <a:lstStyle/>
          <a:p>
            <a:r>
              <a:rPr lang="zh-TW" altLang="en-US" dirty="0">
                <a:solidFill>
                  <a:srgbClr val="0B0080"/>
                </a:solidFill>
                <a:latin typeface="Arial" panose="020B0604020202020204" pitchFamily="34" charset="0"/>
                <a:hlinkClick r:id="rId3" tooltip="政治"/>
              </a:rPr>
              <a:t>政治</a:t>
            </a:r>
            <a:r>
              <a:rPr lang="zh-TW" altLang="en-US" dirty="0">
                <a:solidFill>
                  <a:srgbClr val="252525"/>
                </a:solidFill>
                <a:latin typeface="Arial" panose="020B0604020202020204" pitchFamily="34" charset="0"/>
              </a:rPr>
              <a:t>、</a:t>
            </a:r>
            <a:r>
              <a:rPr lang="zh-TW" altLang="en-US" dirty="0">
                <a:solidFill>
                  <a:srgbClr val="0B0080"/>
                </a:solidFill>
                <a:latin typeface="Arial" panose="020B0604020202020204" pitchFamily="34" charset="0"/>
                <a:hlinkClick r:id="rId4" tooltip="軍事"/>
              </a:rPr>
              <a:t>軍事</a:t>
            </a:r>
            <a:r>
              <a:rPr lang="zh-TW" altLang="en-US" dirty="0">
                <a:solidFill>
                  <a:srgbClr val="252525"/>
                </a:solidFill>
                <a:latin typeface="Arial" panose="020B0604020202020204" pitchFamily="34" charset="0"/>
              </a:rPr>
              <a:t>、文化</a:t>
            </a:r>
            <a:endParaRPr lang="zh-TW" altLang="en-US" dirty="0"/>
          </a:p>
        </p:txBody>
      </p:sp>
    </p:spTree>
    <p:extLst>
      <p:ext uri="{BB962C8B-B14F-4D97-AF65-F5344CB8AC3E}">
        <p14:creationId xmlns:p14="http://schemas.microsoft.com/office/powerpoint/2010/main" val="1231523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juanmaroa.com/wp-content/uploads/2013/11/Open_government_sche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208"/>
            <a:ext cx="9139285" cy="646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935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為何要開放資料？</a:t>
            </a:r>
            <a:endParaRPr lang="zh-TW" altLang="en-US" dirty="0"/>
          </a:p>
        </p:txBody>
      </p:sp>
      <p:sp>
        <p:nvSpPr>
          <p:cNvPr id="3" name="內容版面配置區 2"/>
          <p:cNvSpPr>
            <a:spLocks noGrp="1"/>
          </p:cNvSpPr>
          <p:nvPr>
            <p:ph idx="1"/>
          </p:nvPr>
        </p:nvSpPr>
        <p:spPr/>
        <p:txBody>
          <a:bodyPr/>
          <a:lstStyle/>
          <a:p>
            <a:r>
              <a:rPr lang="zh-TW" altLang="en-US" dirty="0"/>
              <a:t>促進透明治理、增進民眾對政府的</a:t>
            </a:r>
            <a:r>
              <a:rPr lang="zh-TW" altLang="en-US" dirty="0" smtClean="0"/>
              <a:t>信賴</a:t>
            </a:r>
            <a:endParaRPr lang="en-US" altLang="zh-TW" dirty="0" smtClean="0"/>
          </a:p>
          <a:p>
            <a:r>
              <a:rPr lang="zh-TW" altLang="en-US" dirty="0"/>
              <a:t>加速行政革新、有效配置行政</a:t>
            </a:r>
            <a:r>
              <a:rPr lang="zh-TW" altLang="en-US" dirty="0" smtClean="0"/>
              <a:t>資源</a:t>
            </a:r>
            <a:endParaRPr lang="en-US" altLang="zh-TW" dirty="0" smtClean="0"/>
          </a:p>
          <a:p>
            <a:r>
              <a:rPr lang="zh-TW" altLang="en-US" dirty="0"/>
              <a:t>促進人民參與、善用民間</a:t>
            </a:r>
            <a:r>
              <a:rPr lang="zh-TW" altLang="en-US" dirty="0" smtClean="0"/>
              <a:t>力量</a:t>
            </a:r>
            <a:endParaRPr lang="en-US" altLang="zh-TW" dirty="0" smtClean="0"/>
          </a:p>
          <a:p>
            <a:r>
              <a:rPr lang="zh-TW" altLang="en-US" dirty="0" smtClean="0"/>
              <a:t>知識傳播與產業創新</a:t>
            </a:r>
            <a:r>
              <a:rPr lang="zh-TW" altLang="en-US" dirty="0"/>
              <a:t>之</a:t>
            </a:r>
            <a:r>
              <a:rPr lang="zh-TW" altLang="en-US" dirty="0" smtClean="0"/>
              <a:t>開</a:t>
            </a:r>
            <a:r>
              <a:rPr lang="zh-TW" altLang="en-US" dirty="0"/>
              <a:t>展</a:t>
            </a:r>
          </a:p>
        </p:txBody>
      </p:sp>
      <p:sp>
        <p:nvSpPr>
          <p:cNvPr id="4" name="爆炸 2 3"/>
          <p:cNvSpPr/>
          <p:nvPr/>
        </p:nvSpPr>
        <p:spPr>
          <a:xfrm>
            <a:off x="628650" y="4383024"/>
            <a:ext cx="3261360" cy="198729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t>八股</a:t>
            </a:r>
            <a:r>
              <a:rPr lang="en-US" altLang="zh-TW" sz="3200" dirty="0" smtClean="0"/>
              <a:t>!!</a:t>
            </a:r>
            <a:endParaRPr lang="zh-TW" altLang="en-US" sz="3200" dirty="0"/>
          </a:p>
        </p:txBody>
      </p:sp>
      <p:sp>
        <p:nvSpPr>
          <p:cNvPr id="5" name="爆炸 2 4"/>
          <p:cNvSpPr/>
          <p:nvPr/>
        </p:nvSpPr>
        <p:spPr>
          <a:xfrm>
            <a:off x="4645914" y="3925824"/>
            <a:ext cx="4351782" cy="257860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t>是真的！！</a:t>
            </a:r>
            <a:endParaRPr lang="zh-TW" altLang="en-US" sz="3200" dirty="0"/>
          </a:p>
        </p:txBody>
      </p:sp>
    </p:spTree>
    <p:extLst>
      <p:ext uri="{BB962C8B-B14F-4D97-AF65-F5344CB8AC3E}">
        <p14:creationId xmlns:p14="http://schemas.microsoft.com/office/powerpoint/2010/main" val="393130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政府開放資料</a:t>
            </a:r>
            <a:r>
              <a:rPr lang="en-US" altLang="zh-TW" dirty="0" smtClean="0"/>
              <a:t>11</a:t>
            </a:r>
            <a:r>
              <a:rPr lang="zh-TW" altLang="en-US" dirty="0" smtClean="0"/>
              <a:t>問</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96961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effectLst/>
              </a:rPr>
              <a:t>1.</a:t>
            </a:r>
            <a:r>
              <a:rPr lang="zh-TW" altLang="en-US" b="1" dirty="0" smtClean="0">
                <a:effectLst/>
              </a:rPr>
              <a:t>不是有資訊公開法，為何還要談開放資料？</a:t>
            </a:r>
            <a:endParaRPr lang="zh-TW" altLang="en-US" dirty="0"/>
          </a:p>
        </p:txBody>
      </p:sp>
      <p:sp>
        <p:nvSpPr>
          <p:cNvPr id="5" name="文字方塊 4"/>
          <p:cNvSpPr txBox="1"/>
          <p:nvPr/>
        </p:nvSpPr>
        <p:spPr>
          <a:xfrm>
            <a:off x="1472184" y="2809496"/>
            <a:ext cx="6661404" cy="2400657"/>
          </a:xfrm>
          <a:prstGeom prst="rect">
            <a:avLst/>
          </a:prstGeom>
          <a:noFill/>
        </p:spPr>
        <p:txBody>
          <a:bodyPr wrap="square" rtlCol="0">
            <a:spAutoFit/>
          </a:bodyPr>
          <a:lstStyle/>
          <a:p>
            <a:r>
              <a:rPr lang="zh-TW" altLang="en-US" sz="15000" dirty="0"/>
              <a:t>知</a:t>
            </a:r>
            <a:r>
              <a:rPr lang="en-US" altLang="zh-TW" sz="15000" dirty="0"/>
              <a:t>vs</a:t>
            </a:r>
            <a:r>
              <a:rPr lang="zh-TW" altLang="en-US" sz="15000" dirty="0"/>
              <a:t>用</a:t>
            </a:r>
          </a:p>
        </p:txBody>
      </p:sp>
    </p:spTree>
    <p:extLst>
      <p:ext uri="{BB962C8B-B14F-4D97-AF65-F5344CB8AC3E}">
        <p14:creationId xmlns:p14="http://schemas.microsoft.com/office/powerpoint/2010/main" val="61300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http://twimg.edgesuite.net/images/ReNews/20131022/640_f16a3df69f1761e0c29fea472dacc250.jpg"/>
          <p:cNvPicPr/>
          <p:nvPr/>
        </p:nvPicPr>
        <p:blipFill>
          <a:blip r:embed="rId2"/>
          <a:stretch>
            <a:fillRect/>
          </a:stretch>
        </p:blipFill>
        <p:spPr bwMode="auto">
          <a:xfrm>
            <a:off x="0" y="0"/>
            <a:ext cx="4797552" cy="3669792"/>
          </a:xfrm>
          <a:prstGeom prst="rect">
            <a:avLst/>
          </a:prstGeom>
          <a:noFill/>
          <a:ln w="9525">
            <a:noFill/>
            <a:miter lim="800000"/>
            <a:headEnd/>
            <a:tailEnd/>
          </a:ln>
        </p:spPr>
      </p:pic>
      <p:pic>
        <p:nvPicPr>
          <p:cNvPr id="5" name="Picture"/>
          <p:cNvPicPr/>
          <p:nvPr/>
        </p:nvPicPr>
        <p:blipFill>
          <a:blip r:embed="rId3"/>
          <a:stretch>
            <a:fillRect/>
          </a:stretch>
        </p:blipFill>
        <p:spPr bwMode="auto">
          <a:xfrm>
            <a:off x="3048000" y="3581400"/>
            <a:ext cx="6096000" cy="3276600"/>
          </a:xfrm>
          <a:prstGeom prst="rect">
            <a:avLst/>
          </a:prstGeom>
          <a:noFill/>
          <a:ln w="9525">
            <a:noFill/>
            <a:miter lim="800000"/>
            <a:headEnd/>
            <a:tailEnd/>
          </a:ln>
        </p:spPr>
      </p:pic>
      <p:sp>
        <p:nvSpPr>
          <p:cNvPr id="6" name="矩形 5"/>
          <p:cNvSpPr/>
          <p:nvPr/>
        </p:nvSpPr>
        <p:spPr>
          <a:xfrm>
            <a:off x="4842812" y="99264"/>
            <a:ext cx="4036645" cy="923330"/>
          </a:xfrm>
          <a:prstGeom prst="rect">
            <a:avLst/>
          </a:prstGeom>
        </p:spPr>
        <p:txBody>
          <a:bodyPr wrap="square">
            <a:spAutoFit/>
          </a:bodyPr>
          <a:lstStyle/>
          <a:p>
            <a:r>
              <a:rPr lang="en-US" altLang="zh-TW" dirty="0">
                <a:latin typeface="Times New Roman" panose="02020603050405020304" pitchFamily="18" charset="0"/>
                <a:ea typeface="標楷體" panose="03000509000000000000" pitchFamily="65" charset="-120"/>
              </a:rPr>
              <a:t>24</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小時內完成</a:t>
            </a:r>
            <a:r>
              <a:rPr lang="en-US" altLang="zh-TW" dirty="0">
                <a:latin typeface="Times New Roman" panose="02020603050405020304" pitchFamily="18" charset="0"/>
                <a:ea typeface="標楷體" panose="03000509000000000000" pitchFamily="65" charset="-120"/>
              </a:rPr>
              <a:t>7</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位政治人物超過</a:t>
            </a:r>
            <a:r>
              <a:rPr lang="en-US" altLang="zh-TW" dirty="0">
                <a:latin typeface="Times New Roman" panose="02020603050405020304" pitchFamily="18" charset="0"/>
                <a:ea typeface="標楷體" panose="03000509000000000000" pitchFamily="65" charset="-120"/>
              </a:rPr>
              <a:t>30</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萬筆政治獻金數位化作業，</a:t>
            </a:r>
            <a:r>
              <a:rPr lang="zh-TW" altLang="zh-TW" dirty="0" smtClean="0">
                <a:latin typeface="Times New Roman" panose="02020603050405020304" pitchFamily="18" charset="0"/>
                <a:ea typeface="標楷體" panose="03000509000000000000" pitchFamily="65" charset="-120"/>
                <a:cs typeface="Times New Roman" panose="02020603050405020304" pitchFamily="18" charset="0"/>
              </a:rPr>
              <a:t>迄</a:t>
            </a:r>
            <a:r>
              <a:rPr lang="en-US" altLang="zh-TW" dirty="0" smtClean="0">
                <a:latin typeface="Times New Roman" panose="02020603050405020304" pitchFamily="18" charset="0"/>
                <a:ea typeface="標楷體" panose="03000509000000000000" pitchFamily="65" charset="-120"/>
              </a:rPr>
              <a:t>2015</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年</a:t>
            </a:r>
            <a:r>
              <a:rPr lang="en-US" altLang="zh-TW" dirty="0">
                <a:latin typeface="Times New Roman" panose="02020603050405020304" pitchFamily="18" charset="0"/>
                <a:ea typeface="標楷體" panose="03000509000000000000" pitchFamily="65" charset="-120"/>
              </a:rPr>
              <a:t>1</a:t>
            </a:r>
            <a:r>
              <a:rPr lang="zh-TW" altLang="zh-TW" dirty="0" smtClean="0">
                <a:latin typeface="Times New Roman" panose="02020603050405020304" pitchFamily="18" charset="0"/>
                <a:ea typeface="標楷體" panose="03000509000000000000" pitchFamily="65" charset="-120"/>
                <a:cs typeface="Times New Roman" panose="02020603050405020304" pitchFamily="18" charset="0"/>
              </a:rPr>
              <a:t>月資料</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筆數已達</a:t>
            </a:r>
            <a:r>
              <a:rPr lang="en-US" altLang="zh-TW" dirty="0">
                <a:latin typeface="Times New Roman" panose="02020603050405020304" pitchFamily="18" charset="0"/>
                <a:ea typeface="標楷體" panose="03000509000000000000" pitchFamily="65" charset="-120"/>
              </a:rPr>
              <a:t>638,596</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筆</a:t>
            </a:r>
            <a:endParaRPr lang="zh-TW" altLang="en-US" dirty="0"/>
          </a:p>
        </p:txBody>
      </p:sp>
      <p:pic>
        <p:nvPicPr>
          <p:cNvPr id="1026" name="Picture 2" descr="http://www.inside.com.tw/wp-content/uploads/2010/09/google-captch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465" y="1310137"/>
            <a:ext cx="31623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201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normAutofit/>
          </a:bodyPr>
          <a:lstStyle/>
          <a:p>
            <a:r>
              <a:rPr lang="en-US" altLang="zh-TW" b="1" dirty="0" smtClean="0">
                <a:effectLst/>
              </a:rPr>
              <a:t>2.</a:t>
            </a:r>
            <a:r>
              <a:rPr lang="zh-TW" altLang="en-US" b="1" dirty="0" smtClean="0">
                <a:effectLst/>
              </a:rPr>
              <a:t>什麼是</a:t>
            </a:r>
            <a:r>
              <a:rPr lang="en-US" altLang="zh-TW" b="1" dirty="0" smtClean="0">
                <a:effectLst/>
              </a:rPr>
              <a:t>Tim Berners-Lee</a:t>
            </a:r>
            <a:r>
              <a:rPr lang="zh-TW" altLang="en-US" b="1" dirty="0" smtClean="0">
                <a:effectLst/>
              </a:rPr>
              <a:t>定義的開放資料五星架構？</a:t>
            </a:r>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109197049"/>
              </p:ext>
            </p:extLst>
          </p:nvPr>
        </p:nvGraphicFramePr>
        <p:xfrm>
          <a:off x="694945" y="2550390"/>
          <a:ext cx="7658101" cy="3352800"/>
        </p:xfrm>
        <a:graphic>
          <a:graphicData uri="http://schemas.openxmlformats.org/drawingml/2006/table">
            <a:tbl>
              <a:tblPr firstRow="1" firstCol="1" bandRow="1"/>
              <a:tblGrid>
                <a:gridCol w="1520615">
                  <a:extLst>
                    <a:ext uri="{9D8B030D-6E8A-4147-A177-3AD203B41FA5}">
                      <a16:colId xmlns:a16="http://schemas.microsoft.com/office/drawing/2014/main" xmlns="" val="20000"/>
                    </a:ext>
                  </a:extLst>
                </a:gridCol>
                <a:gridCol w="6137486">
                  <a:extLst>
                    <a:ext uri="{9D8B030D-6E8A-4147-A177-3AD203B41FA5}">
                      <a16:colId xmlns:a16="http://schemas.microsoft.com/office/drawing/2014/main" xmlns="" val="20001"/>
                    </a:ext>
                  </a:extLst>
                </a:gridCol>
              </a:tblGrid>
              <a:tr h="230981">
                <a:tc>
                  <a:txBody>
                    <a:bodyPr/>
                    <a:lstStyle/>
                    <a:p>
                      <a:pPr algn="ctr"/>
                      <a:r>
                        <a:rPr lang="zh-TW" altLang="en-US" sz="2000" b="1" kern="0" dirty="0">
                          <a:effectLst/>
                          <a:latin typeface="微軟正黑體" panose="020B0604030504040204" pitchFamily="34" charset="-120"/>
                          <a:ea typeface="微軟正黑體" panose="020B0604030504040204" pitchFamily="34" charset="-120"/>
                          <a:cs typeface="新細明體" panose="02020500000000000000" pitchFamily="18" charset="-120"/>
                        </a:rPr>
                        <a:t>評等</a:t>
                      </a:r>
                      <a:endParaRPr lang="zh-TW" altLang="en-US" sz="2000" dirty="0">
                        <a:effectLst/>
                      </a:endParaRPr>
                    </a:p>
                  </a:txBody>
                  <a:tcPr marL="0" marR="0" marT="0" marB="0">
                    <a:lnL>
                      <a:noFill/>
                    </a:lnL>
                    <a:lnR>
                      <a:noFill/>
                    </a:lnR>
                    <a:lnT>
                      <a:noFill/>
                    </a:lnT>
                    <a:lnB>
                      <a:noFill/>
                    </a:lnB>
                  </a:tcPr>
                </a:tc>
                <a:tc>
                  <a:txBody>
                    <a:bodyPr/>
                    <a:lstStyle/>
                    <a:p>
                      <a:pPr algn="ctr"/>
                      <a:r>
                        <a:rPr lang="zh-TW" altLang="en-US" sz="2000" b="1" kern="0">
                          <a:effectLst/>
                          <a:latin typeface="微軟正黑體" panose="020B0604030504040204" pitchFamily="34" charset="-120"/>
                          <a:ea typeface="微軟正黑體" panose="020B0604030504040204" pitchFamily="34" charset="-120"/>
                          <a:cs typeface="新細明體" panose="02020500000000000000" pitchFamily="18" charset="-120"/>
                        </a:rPr>
                        <a:t>意義</a:t>
                      </a:r>
                      <a:endParaRPr lang="zh-TW" altLang="en-US" sz="2000">
                        <a:effectLst/>
                      </a:endParaRPr>
                    </a:p>
                  </a:txBody>
                  <a:tcPr marL="0" marR="0" marT="0" marB="0">
                    <a:lnL>
                      <a:noFill/>
                    </a:lnL>
                    <a:lnR>
                      <a:noFill/>
                    </a:lnR>
                    <a:lnT>
                      <a:noFill/>
                    </a:lnT>
                    <a:lnB>
                      <a:noFill/>
                    </a:lnB>
                  </a:tcPr>
                </a:tc>
                <a:extLst>
                  <a:ext uri="{0D108BD9-81ED-4DB2-BD59-A6C34878D82A}">
                    <a16:rowId xmlns:a16="http://schemas.microsoft.com/office/drawing/2014/main" xmlns="" val="10000"/>
                  </a:ext>
                </a:extLst>
              </a:tr>
              <a:tr h="455295">
                <a:tc>
                  <a:txBody>
                    <a:bodyPr/>
                    <a:lstStyle/>
                    <a:p>
                      <a:pPr algn="just"/>
                      <a:r>
                        <a:rPr 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a:t>
                      </a:r>
                      <a:endParaRPr lang="en-US" sz="2000">
                        <a:effectLst/>
                      </a:endParaRPr>
                    </a:p>
                  </a:txBody>
                  <a:tcPr marL="0" marR="0" marT="0" marB="0" anchor="ctr">
                    <a:lnL>
                      <a:noFill/>
                    </a:lnL>
                    <a:lnR>
                      <a:noFill/>
                    </a:lnR>
                    <a:lnT>
                      <a:noFill/>
                    </a:lnT>
                    <a:lnB>
                      <a:noFill/>
                    </a:lnB>
                  </a:tcPr>
                </a:tc>
                <a:tc>
                  <a:txBody>
                    <a:bodyPr/>
                    <a:lstStyle/>
                    <a:p>
                      <a:pPr algn="just"/>
                      <a:r>
                        <a:rPr lang="zh-TW" altLang="en-US" sz="2000" kern="0" dirty="0">
                          <a:effectLst/>
                          <a:latin typeface="微軟正黑體" panose="020B0604030504040204" pitchFamily="34" charset="-120"/>
                          <a:ea typeface="微軟正黑體" panose="020B0604030504040204" pitchFamily="34" charset="-120"/>
                          <a:cs typeface="新細明體" panose="02020500000000000000" pitchFamily="18" charset="-120"/>
                        </a:rPr>
                        <a:t>放在全球資訊網上（任何格式皆可），且採用</a:t>
                      </a:r>
                      <a:r>
                        <a:rPr lang="zh-TW" altLang="en-US" sz="2000" b="1" kern="0" dirty="0">
                          <a:solidFill>
                            <a:srgbClr val="FF0000"/>
                          </a:solidFill>
                          <a:effectLst/>
                          <a:latin typeface="微軟正黑體" panose="020B0604030504040204" pitchFamily="34" charset="-120"/>
                          <a:ea typeface="微軟正黑體" panose="020B0604030504040204" pitchFamily="34" charset="-120"/>
                          <a:cs typeface="新細明體" panose="02020500000000000000" pitchFamily="18" charset="-120"/>
                        </a:rPr>
                        <a:t>開放授權</a:t>
                      </a:r>
                      <a:r>
                        <a:rPr lang="zh-TW" altLang="en-US" sz="2000" kern="0" dirty="0">
                          <a:effectLst/>
                          <a:latin typeface="微軟正黑體" panose="020B0604030504040204" pitchFamily="34" charset="-120"/>
                          <a:ea typeface="微軟正黑體" panose="020B0604030504040204" pitchFamily="34" charset="-120"/>
                          <a:cs typeface="新細明體" panose="02020500000000000000" pitchFamily="18" charset="-120"/>
                        </a:rPr>
                        <a:t>條款（如「創用</a:t>
                      </a:r>
                      <a:r>
                        <a:rPr lang="zh-TW" altLang="en-US" sz="2000" kern="0"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kern="0" dirty="0">
                          <a:effectLst/>
                          <a:latin typeface="微軟正黑體" panose="020B0604030504040204" pitchFamily="34" charset="-120"/>
                          <a:ea typeface="微軟正黑體" panose="020B0604030504040204" pitchFamily="34" charset="-120"/>
                          <a:cs typeface="Times New Roman" panose="02020603050405020304" pitchFamily="18" charset="0"/>
                        </a:rPr>
                        <a:t>CC </a:t>
                      </a:r>
                      <a:r>
                        <a:rPr lang="zh-TW" altLang="en-US" sz="2000" kern="0" dirty="0">
                          <a:effectLst/>
                          <a:latin typeface="微軟正黑體" panose="020B0604030504040204" pitchFamily="34" charset="-120"/>
                          <a:ea typeface="微軟正黑體" panose="020B0604030504040204" pitchFamily="34" charset="-120"/>
                          <a:cs typeface="新細明體" panose="02020500000000000000" pitchFamily="18" charset="-120"/>
                        </a:rPr>
                        <a:t>姓名標示」授權條款）釋出。</a:t>
                      </a:r>
                      <a:endParaRPr lang="zh-TW" altLang="en-US" sz="2000" dirty="0">
                        <a:effectLst/>
                      </a:endParaRPr>
                    </a:p>
                  </a:txBody>
                  <a:tcPr marL="0" marR="0" marT="0" marB="0" anchor="ctr">
                    <a:lnL>
                      <a:noFill/>
                    </a:lnL>
                    <a:lnR>
                      <a:noFill/>
                    </a:lnR>
                    <a:lnT>
                      <a:noFill/>
                    </a:lnT>
                    <a:lnB>
                      <a:noFill/>
                    </a:lnB>
                  </a:tcPr>
                </a:tc>
                <a:extLst>
                  <a:ext uri="{0D108BD9-81ED-4DB2-BD59-A6C34878D82A}">
                    <a16:rowId xmlns:a16="http://schemas.microsoft.com/office/drawing/2014/main" xmlns="" val="10001"/>
                  </a:ext>
                </a:extLst>
              </a:tr>
              <a:tr h="448151">
                <a:tc>
                  <a:txBody>
                    <a:bodyPr/>
                    <a:lstStyle/>
                    <a:p>
                      <a:pPr algn="just"/>
                      <a:r>
                        <a:rPr 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a:t>
                      </a:r>
                      <a:endParaRPr lang="en-US" sz="2000">
                        <a:effectLst/>
                      </a:endParaRPr>
                    </a:p>
                  </a:txBody>
                  <a:tcPr marL="0" marR="0" marT="0" marB="0" anchor="ctr">
                    <a:lnL>
                      <a:noFill/>
                    </a:lnL>
                    <a:lnR>
                      <a:noFill/>
                    </a:lnR>
                    <a:lnT>
                      <a:noFill/>
                    </a:lnT>
                    <a:lnB>
                      <a:noFill/>
                    </a:lnB>
                  </a:tcPr>
                </a:tc>
                <a:tc>
                  <a:txBody>
                    <a:bodyPr/>
                    <a:lstStyle/>
                    <a:p>
                      <a:pPr algn="just"/>
                      <a:r>
                        <a:rPr lang="zh-TW" alt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以機器可取用的結構資料方式釋出（例如，使用</a:t>
                      </a:r>
                      <a:r>
                        <a:rPr lang="zh-TW" altLang="en-US" sz="2000" kern="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kern="0">
                          <a:effectLst/>
                          <a:latin typeface="微軟正黑體" panose="020B0604030504040204" pitchFamily="34" charset="-120"/>
                          <a:ea typeface="微軟正黑體" panose="020B0604030504040204" pitchFamily="34" charset="-120"/>
                          <a:cs typeface="Times New Roman" panose="02020603050405020304" pitchFamily="18" charset="0"/>
                        </a:rPr>
                        <a:t>excel </a:t>
                      </a:r>
                      <a:r>
                        <a:rPr lang="zh-TW" alt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格式，而不是放上表單的影像檔）。</a:t>
                      </a:r>
                      <a:endParaRPr lang="zh-TW" altLang="en-US" sz="2000">
                        <a:effectLst/>
                      </a:endParaRPr>
                    </a:p>
                  </a:txBody>
                  <a:tcPr marL="0" marR="0" marT="0" marB="0" anchor="ctr">
                    <a:lnL>
                      <a:noFill/>
                    </a:lnL>
                    <a:lnR>
                      <a:noFill/>
                    </a:lnR>
                    <a:lnT>
                      <a:noFill/>
                    </a:lnT>
                    <a:lnB>
                      <a:noFill/>
                    </a:lnB>
                  </a:tcPr>
                </a:tc>
                <a:extLst>
                  <a:ext uri="{0D108BD9-81ED-4DB2-BD59-A6C34878D82A}">
                    <a16:rowId xmlns:a16="http://schemas.microsoft.com/office/drawing/2014/main" xmlns="" val="10002"/>
                  </a:ext>
                </a:extLst>
              </a:tr>
              <a:tr h="455295">
                <a:tc>
                  <a:txBody>
                    <a:bodyPr/>
                    <a:lstStyle/>
                    <a:p>
                      <a:pPr algn="just"/>
                      <a:r>
                        <a:rPr 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a:t>
                      </a:r>
                      <a:endParaRPr lang="en-US" sz="2000">
                        <a:effectLst/>
                      </a:endParaRPr>
                    </a:p>
                  </a:txBody>
                  <a:tcPr marL="0" marR="0" marT="0" marB="0" anchor="ctr">
                    <a:lnL>
                      <a:noFill/>
                    </a:lnL>
                    <a:lnR>
                      <a:noFill/>
                    </a:lnR>
                    <a:lnT>
                      <a:noFill/>
                    </a:lnT>
                    <a:lnB>
                      <a:noFill/>
                    </a:lnB>
                  </a:tcPr>
                </a:tc>
                <a:tc>
                  <a:txBody>
                    <a:bodyPr/>
                    <a:lstStyle/>
                    <a:p>
                      <a:pPr algn="just"/>
                      <a:r>
                        <a:rPr lang="zh-TW" alt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如上，但使用非專屬的資料格式（例如：用</a:t>
                      </a:r>
                      <a:r>
                        <a:rPr lang="zh-TW" altLang="en-US" sz="2000" kern="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kern="0">
                          <a:effectLst/>
                          <a:latin typeface="微軟正黑體" panose="020B0604030504040204" pitchFamily="34" charset="-120"/>
                          <a:ea typeface="微軟正黑體" panose="020B0604030504040204" pitchFamily="34" charset="-120"/>
                          <a:cs typeface="Times New Roman" panose="02020603050405020304" pitchFamily="18" charset="0"/>
                        </a:rPr>
                        <a:t>CSV [ </a:t>
                      </a:r>
                      <a:r>
                        <a:rPr lang="zh-TW" alt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以逗號分隔的數值</a:t>
                      </a:r>
                      <a:r>
                        <a:rPr lang="zh-TW" altLang="en-US" sz="2000" kern="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kern="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格式而不使用</a:t>
                      </a:r>
                      <a:r>
                        <a:rPr lang="zh-TW" altLang="en-US" sz="2000" kern="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kern="0">
                          <a:effectLst/>
                          <a:latin typeface="微軟正黑體" panose="020B0604030504040204" pitchFamily="34" charset="-120"/>
                          <a:ea typeface="微軟正黑體" panose="020B0604030504040204" pitchFamily="34" charset="-120"/>
                          <a:cs typeface="Times New Roman" panose="02020603050405020304" pitchFamily="18" charset="0"/>
                        </a:rPr>
                        <a:t>excel </a:t>
                      </a:r>
                      <a:r>
                        <a:rPr lang="zh-TW" alt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格式）。</a:t>
                      </a:r>
                      <a:endParaRPr lang="zh-TW" altLang="en-US" sz="2000">
                        <a:effectLst/>
                      </a:endParaRPr>
                    </a:p>
                  </a:txBody>
                  <a:tcPr marL="0" marR="0" marT="0" marB="0" anchor="ctr">
                    <a:lnL>
                      <a:noFill/>
                    </a:lnL>
                    <a:lnR>
                      <a:noFill/>
                    </a:lnR>
                    <a:lnT>
                      <a:noFill/>
                    </a:lnT>
                    <a:lnB>
                      <a:noFill/>
                    </a:lnB>
                  </a:tcPr>
                </a:tc>
                <a:extLst>
                  <a:ext uri="{0D108BD9-81ED-4DB2-BD59-A6C34878D82A}">
                    <a16:rowId xmlns:a16="http://schemas.microsoft.com/office/drawing/2014/main" xmlns="" val="10003"/>
                  </a:ext>
                </a:extLst>
              </a:tr>
              <a:tr h="455295">
                <a:tc>
                  <a:txBody>
                    <a:bodyPr/>
                    <a:lstStyle/>
                    <a:p>
                      <a:pPr algn="just"/>
                      <a:r>
                        <a:rPr 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a:t>
                      </a:r>
                      <a:endParaRPr lang="en-US" sz="2000">
                        <a:effectLst/>
                      </a:endParaRPr>
                    </a:p>
                  </a:txBody>
                  <a:tcPr marL="0" marR="0" marT="0" marB="0" anchor="ctr">
                    <a:lnL>
                      <a:noFill/>
                    </a:lnL>
                    <a:lnR>
                      <a:noFill/>
                    </a:lnR>
                    <a:lnT>
                      <a:noFill/>
                    </a:lnT>
                    <a:lnB>
                      <a:noFill/>
                    </a:lnB>
                  </a:tcPr>
                </a:tc>
                <a:tc>
                  <a:txBody>
                    <a:bodyPr/>
                    <a:lstStyle/>
                    <a:p>
                      <a:pPr algn="just"/>
                      <a:r>
                        <a:rPr lang="zh-TW" alt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如上，但再加上使用</a:t>
                      </a:r>
                      <a:r>
                        <a:rPr lang="zh-TW" altLang="en-US" sz="2000" kern="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kern="0">
                          <a:effectLst/>
                          <a:latin typeface="微軟正黑體" panose="020B0604030504040204" pitchFamily="34" charset="-120"/>
                          <a:ea typeface="微軟正黑體" panose="020B0604030504040204" pitchFamily="34" charset="-120"/>
                          <a:cs typeface="Times New Roman" panose="02020603050405020304" pitchFamily="18" charset="0"/>
                        </a:rPr>
                        <a:t>W3C </a:t>
                      </a:r>
                      <a:r>
                        <a:rPr lang="zh-TW" alt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的開放標準（如「資源描述架構」）來指稱資料，讓眾人可以指向自己的資料。</a:t>
                      </a:r>
                      <a:endParaRPr lang="zh-TW" altLang="en-US" sz="2000">
                        <a:effectLst/>
                      </a:endParaRPr>
                    </a:p>
                  </a:txBody>
                  <a:tcPr marL="0" marR="0" marT="0" marB="0" anchor="ctr">
                    <a:lnL>
                      <a:noFill/>
                    </a:lnL>
                    <a:lnR>
                      <a:noFill/>
                    </a:lnR>
                    <a:lnT>
                      <a:noFill/>
                    </a:lnT>
                    <a:lnB>
                      <a:noFill/>
                    </a:lnB>
                  </a:tcPr>
                </a:tc>
                <a:extLst>
                  <a:ext uri="{0D108BD9-81ED-4DB2-BD59-A6C34878D82A}">
                    <a16:rowId xmlns:a16="http://schemas.microsoft.com/office/drawing/2014/main" xmlns="" val="10004"/>
                  </a:ext>
                </a:extLst>
              </a:tr>
              <a:tr h="455295">
                <a:tc>
                  <a:txBody>
                    <a:bodyPr/>
                    <a:lstStyle/>
                    <a:p>
                      <a:pPr algn="just"/>
                      <a:r>
                        <a:rPr lang="en-US" sz="2000" kern="0">
                          <a:effectLst/>
                          <a:latin typeface="微軟正黑體" panose="020B0604030504040204" pitchFamily="34" charset="-120"/>
                          <a:ea typeface="微軟正黑體" panose="020B0604030504040204" pitchFamily="34" charset="-120"/>
                          <a:cs typeface="新細明體" panose="02020500000000000000" pitchFamily="18" charset="-120"/>
                        </a:rPr>
                        <a:t>★★★★★</a:t>
                      </a:r>
                      <a:endParaRPr lang="en-US" sz="2000">
                        <a:effectLst/>
                      </a:endParaRPr>
                    </a:p>
                  </a:txBody>
                  <a:tcPr marL="0" marR="0" marT="0" marB="0" anchor="ctr">
                    <a:lnL>
                      <a:noFill/>
                    </a:lnL>
                    <a:lnR>
                      <a:noFill/>
                    </a:lnR>
                    <a:lnT>
                      <a:noFill/>
                    </a:lnT>
                    <a:lnB>
                      <a:noFill/>
                    </a:lnB>
                  </a:tcPr>
                </a:tc>
                <a:tc>
                  <a:txBody>
                    <a:bodyPr/>
                    <a:lstStyle/>
                    <a:p>
                      <a:pPr algn="just"/>
                      <a:r>
                        <a:rPr lang="zh-TW" altLang="en-US" sz="2000" kern="0" dirty="0">
                          <a:effectLst/>
                          <a:latin typeface="微軟正黑體" panose="020B0604030504040204" pitchFamily="34" charset="-120"/>
                          <a:ea typeface="微軟正黑體" panose="020B0604030504040204" pitchFamily="34" charset="-120"/>
                          <a:cs typeface="新細明體" panose="02020500000000000000" pitchFamily="18" charset="-120"/>
                        </a:rPr>
                        <a:t>如上，但再將自己的資料連結到其他人的資料，以建立資料間的相互關係。</a:t>
                      </a:r>
                      <a:endParaRPr lang="zh-TW" altLang="en-US" sz="2000" dirty="0">
                        <a:effectLst/>
                      </a:endParaRPr>
                    </a:p>
                  </a:txBody>
                  <a:tcPr marL="0" marR="0" marT="0" marB="0" anchor="ctr">
                    <a:lnL>
                      <a:noFill/>
                    </a:lnL>
                    <a:lnR>
                      <a:noFill/>
                    </a:lnR>
                    <a:lnT>
                      <a:noFill/>
                    </a:lnT>
                    <a:lnB>
                      <a:noFill/>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25462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upload.wikimedia.org/wikipedia/commons/3/34/LOD_Cloud_Diagram_as_of_September_2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931" y="-3682774"/>
            <a:ext cx="16192500" cy="1067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30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1111</TotalTime>
  <Words>1279</Words>
  <Application>Microsoft Office PowerPoint</Application>
  <PresentationFormat>如螢幕大小 (4:3)</PresentationFormat>
  <Paragraphs>115</Paragraphs>
  <Slides>25</Slides>
  <Notes>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25</vt:i4>
      </vt:variant>
    </vt:vector>
  </HeadingPairs>
  <TitlesOfParts>
    <vt:vector size="36" baseType="lpstr">
      <vt:lpstr>Helvetica Neue</vt:lpstr>
      <vt:lpstr>Roboto</vt:lpstr>
      <vt:lpstr>微軟正黑體</vt:lpstr>
      <vt:lpstr>新細明體</vt:lpstr>
      <vt:lpstr>標楷體</vt:lpstr>
      <vt:lpstr>Arial</vt:lpstr>
      <vt:lpstr>Calibri</vt:lpstr>
      <vt:lpstr>Calibri Light</vt:lpstr>
      <vt:lpstr>Times New Roman</vt:lpstr>
      <vt:lpstr>Trebuchet MS</vt:lpstr>
      <vt:lpstr>Office 佈景主題</vt:lpstr>
      <vt:lpstr>抽絲剝繭政府開放資料</vt:lpstr>
      <vt:lpstr>開放資料</vt:lpstr>
      <vt:lpstr>PowerPoint 簡報</vt:lpstr>
      <vt:lpstr>為何要開放資料？</vt:lpstr>
      <vt:lpstr>政府開放資料11問</vt:lpstr>
      <vt:lpstr>1.不是有資訊公開法，為何還要談開放資料？</vt:lpstr>
      <vt:lpstr>PowerPoint 簡報</vt:lpstr>
      <vt:lpstr>2.什麼是Tim Berners-Lee定義的開放資料五星架構？</vt:lpstr>
      <vt:lpstr>PowerPoint 簡報</vt:lpstr>
      <vt:lpstr>3.什麼是開放授權？</vt:lpstr>
      <vt:lpstr>4.政府資料收錢，是使用者付費很合理</vt:lpstr>
      <vt:lpstr>4.政府資料收錢，是使用者付費很合理</vt:lpstr>
      <vt:lpstr>5.政府資料開放萬一造成人民損失或任何弊害，要算誰的？</vt:lpstr>
      <vt:lpstr>6.英國也沒有所有資料免費，我們為什麼要免費？</vt:lpstr>
      <vt:lpstr>7.政府資料開放到現在也沒什麼產業價值？</vt:lpstr>
      <vt:lpstr>7.政府資料開放到現在也沒什麼產業價值？</vt:lpstr>
      <vt:lpstr>8.政府資料開放後會圖利廠商？</vt:lpstr>
      <vt:lpstr>9.資料開放後需要管理嗎？</vt:lpstr>
      <vt:lpstr>10.資料開放的意義在哪裡？</vt:lpstr>
      <vt:lpstr>11.開放資料之後呢？</vt:lpstr>
      <vt:lpstr>PowerPoint 簡報</vt:lpstr>
      <vt:lpstr>PowerPoint 簡報</vt:lpstr>
      <vt:lpstr>我們逐漸認識到，個人能從更多他所未曾意識到的知識中獲益。  在所謂先進文明之中，絕大多數社會生活的好處是：個人在追求他所要達到的目的的時候，能夠使用更多他自己並未擁有的知識；他從未擁有的知識中獲益，而超越他自己的無知範圍。</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不是有資訊公開法，為何還要談開放資料？</dc:title>
  <dc:creator>國發會</dc:creator>
  <cp:lastModifiedBy>嵐焜 Peter</cp:lastModifiedBy>
  <cp:revision>32</cp:revision>
  <dcterms:created xsi:type="dcterms:W3CDTF">2015-01-27T09:22:27Z</dcterms:created>
  <dcterms:modified xsi:type="dcterms:W3CDTF">2015-07-12T23:52:09Z</dcterms:modified>
</cp:coreProperties>
</file>