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7" r:id="rId3"/>
    <p:sldId id="334" r:id="rId4"/>
    <p:sldId id="338" r:id="rId5"/>
    <p:sldId id="339" r:id="rId6"/>
    <p:sldId id="340" r:id="rId7"/>
    <p:sldId id="335" r:id="rId8"/>
    <p:sldId id="336" r:id="rId9"/>
    <p:sldId id="341" r:id="rId10"/>
    <p:sldId id="307" r:id="rId11"/>
  </p:sldIdLst>
  <p:sldSz cx="9144000" cy="6858000" type="screen4x3"/>
  <p:notesSz cx="6646863" cy="97774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480" autoAdjust="0"/>
    <p:restoredTop sz="92512" autoAdjust="0"/>
  </p:normalViewPr>
  <p:slideViewPr>
    <p:cSldViewPr>
      <p:cViewPr>
        <p:scale>
          <a:sx n="50" d="100"/>
          <a:sy n="50" d="100"/>
        </p:scale>
        <p:origin x="-67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0A3B-4E8B-4B8F-9614-37D60F3CF054}" type="datetimeFigureOut">
              <a:rPr lang="zh-TW" altLang="en-US" smtClean="0"/>
              <a:t>2015/1/29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6875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AD15-2560-4C98-B3F3-3705AAA5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452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4A4A1A9-1068-4535-AFB1-1922207F13AA}" type="datetimeFigureOut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6537" cy="4398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55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E6BC7E-0CFB-4D67-BE00-69FC8FDF87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0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FB825-99BD-4BEE-967B-BDEE09BBF8A4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BDD103-E6C7-44CB-97E1-7FD3549670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9A4F4-7987-4A15-946C-4F0626BE3A66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DA22D-DFB2-49EB-B6EA-3889BE3764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B063-FA8C-445B-A3BE-FF85661148E9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BD1E8-52EA-4A9C-A98A-C09523B0D5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F1E4-AD1B-4E08-8203-1DBFF162D03E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EE24-8338-4D86-A008-35176EBF32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999A-D16D-49B8-A6C2-B4CA9220F556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ADA98-7D29-4DD8-B021-65523B72C0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1C537-09CF-4930-93B6-5FF66185328D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563E6-95BC-4B8B-9AC1-0C9F5D2441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8D5C7-EE99-4F61-846D-05EB011E678E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106DB-144B-4963-B07E-8906706CF1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CD45-9670-4CF5-A438-3FE6072F732E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BC22-9838-468A-88AA-AF7FDB99F0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83875-5582-4429-9122-D6DC2A3FB1D3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CE7D-0374-4903-839D-31BBC1E177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BEA8E-8898-4E8D-9556-E34D5E9F8AC6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1B0E-8D16-4E8D-985F-67307C5E4E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BF5D-A505-461D-9479-2CB3F3BEEBF7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7DB0CD-6606-4865-ADAA-1319463D42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E7B3FC-A429-4C0E-BE5B-644F71026009}" type="datetime1">
              <a:rPr lang="zh-TW" altLang="en-US"/>
              <a:pPr>
                <a:defRPr/>
              </a:pPr>
              <a:t>2015/1/29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727B08-0804-4B7E-9412-6FECE7784A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b.me/opendata.tw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opendata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hisky@opendata.tw" TargetMode="External"/><Relationship Id="rId5" Type="http://schemas.openxmlformats.org/officeDocument/2006/relationships/hyperlink" Target="http://fb.me/groups/Open.Campus/" TargetMode="External"/><Relationship Id="rId4" Type="http://schemas.openxmlformats.org/officeDocument/2006/relationships/hyperlink" Target="http://fb.me/groups/odtw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3998912"/>
          </a:xfrm>
        </p:spPr>
        <p:txBody>
          <a:bodyPr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8000" b="1" smtClean="0">
                <a:latin typeface="Axure Handwriting" panose="020B0402020200020204" pitchFamily="34" charset="0"/>
                <a:ea typeface="Kozuka Mincho Pr6N M" panose="02020600000000000000" pitchFamily="18" charset="-128"/>
              </a:rPr>
              <a:t>Opendata</a:t>
            </a:r>
            <a:r>
              <a:rPr lang="en-US" altLang="zh-TW" sz="6600" b="1" smtClean="0">
                <a:latin typeface="Axure Handwriting" panose="020B0402020200020204" pitchFamily="34" charset="0"/>
                <a:ea typeface="Kozuka Mincho Pr6N M" panose="02020600000000000000" pitchFamily="18" charset="-128"/>
              </a:rPr>
              <a:t/>
            </a:r>
            <a:br>
              <a:rPr lang="en-US" altLang="zh-TW" sz="6600" b="1" smtClean="0">
                <a:latin typeface="Axure Handwriting" panose="020B0402020200020204" pitchFamily="34" charset="0"/>
                <a:ea typeface="Kozuka Mincho Pr6N M" panose="02020600000000000000" pitchFamily="18" charset="-128"/>
              </a:rPr>
            </a:br>
            <a:r>
              <a:rPr lang="en-US" altLang="zh-TW" sz="6600" b="1" smtClean="0">
                <a:latin typeface="Axure Handwriting" panose="020B0402020200020204" pitchFamily="34" charset="0"/>
                <a:ea typeface="Kozuka Mincho Pr6N M" panose="02020600000000000000" pitchFamily="18" charset="-128"/>
              </a:rPr>
              <a:t>        </a:t>
            </a:r>
            <a:r>
              <a:rPr lang="zh-TW" altLang="en-US" sz="5400" b="1" smtClean="0">
                <a:latin typeface="Axure Handwriting" panose="020B0402020200020204" pitchFamily="34" charset="0"/>
                <a:ea typeface="Kozuka Mincho Pr6N M" panose="02020600000000000000" pitchFamily="18" charset="-128"/>
              </a:rPr>
              <a:t>開放資料政策建言</a:t>
            </a:r>
            <a:endParaRPr lang="zh-TW" altLang="en-US" sz="4400" b="1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altLang="zh-TW" smtClean="0"/>
              <a:t>2015.01.16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張維志 </a:t>
            </a:r>
            <a:r>
              <a:rPr lang="en-US" altLang="zh-TW" dirty="0" smtClean="0"/>
              <a:t>(whisky)</a:t>
            </a:r>
          </a:p>
          <a:p>
            <a:pPr eaLnBrk="1" fontAlgn="auto" hangingPunct="1">
              <a:defRPr/>
            </a:pPr>
            <a:r>
              <a:rPr lang="en-US" altLang="zh-TW" smtClean="0"/>
              <a:t>@ </a:t>
            </a:r>
            <a:r>
              <a:rPr lang="zh-TW" altLang="en-US" smtClean="0"/>
              <a:t>行政院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0443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Opendata.tw – </a:t>
            </a:r>
            <a:r>
              <a:rPr lang="zh-TW" altLang="en-US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張維志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88" y="1752600"/>
            <a:ext cx="5481637" cy="4124325"/>
          </a:xfrm>
        </p:spPr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endParaRPr lang="en-US" altLang="zh-TW" dirty="0" smtClean="0"/>
          </a:p>
          <a:p>
            <a:pPr fontAlgn="auto">
              <a:buFont typeface="Arial" pitchFamily="34" charset="0"/>
              <a:buNone/>
              <a:defRPr/>
            </a:pPr>
            <a:r>
              <a:rPr lang="en-US" altLang="zh-TW" dirty="0" smtClean="0"/>
              <a:t>Contact me :</a:t>
            </a:r>
          </a:p>
          <a:p>
            <a:pPr marL="342900" indent="-342900" fontAlgn="auto">
              <a:buFont typeface="Arial" pitchFamily="34" charset="0"/>
              <a:buChar char="•"/>
              <a:defRPr/>
            </a:pPr>
            <a:r>
              <a:rPr lang="en-US" altLang="zh-TW" dirty="0">
                <a:hlinkClick r:id="rId2"/>
              </a:rPr>
              <a:t>http://www.opendata.tw</a:t>
            </a:r>
            <a:endParaRPr lang="en-US" altLang="zh-TW" dirty="0"/>
          </a:p>
          <a:p>
            <a:pPr marL="342900" indent="-342900" fontAlgn="auto">
              <a:buFont typeface="Arial" pitchFamily="34" charset="0"/>
              <a:buChar char="•"/>
              <a:defRPr/>
            </a:pPr>
            <a:r>
              <a:rPr lang="en-US" altLang="zh-TW" dirty="0" smtClean="0">
                <a:hlinkClick r:id="rId3"/>
              </a:rPr>
              <a:t>http://fb.me/opendata.tw</a:t>
            </a:r>
            <a:endParaRPr lang="en-US" altLang="zh-TW" dirty="0" smtClean="0"/>
          </a:p>
          <a:p>
            <a:pPr marL="342900" indent="-342900" fontAlgn="auto">
              <a:buFont typeface="Arial" pitchFamily="34" charset="0"/>
              <a:buChar char="•"/>
              <a:defRPr/>
            </a:pPr>
            <a:r>
              <a:rPr lang="en-US" altLang="zh-TW" dirty="0" smtClean="0">
                <a:hlinkClick r:id="rId4"/>
              </a:rPr>
              <a:t>http://fb.me/groups/odtwn/</a:t>
            </a:r>
            <a:endParaRPr lang="en-US" altLang="zh-TW" dirty="0" smtClean="0"/>
          </a:p>
          <a:p>
            <a:pPr marL="342900" indent="-342900" fontAlgn="auto">
              <a:buFont typeface="Arial" pitchFamily="34" charset="0"/>
              <a:buChar char="•"/>
              <a:defRPr/>
            </a:pPr>
            <a:r>
              <a:rPr lang="en-US" altLang="zh-TW" dirty="0" smtClean="0">
                <a:hlinkClick r:id="rId5"/>
              </a:rPr>
              <a:t>http://fb.me/groups/Open.Campus/</a:t>
            </a:r>
            <a:endParaRPr lang="en-US" altLang="zh-TW" dirty="0" smtClean="0"/>
          </a:p>
          <a:p>
            <a:pPr fontAlgn="auto">
              <a:buFont typeface="Arial" pitchFamily="34" charset="0"/>
              <a:buNone/>
              <a:defRPr/>
            </a:pPr>
            <a:endParaRPr lang="en-US" altLang="zh-TW" dirty="0"/>
          </a:p>
          <a:p>
            <a:pPr marL="342900" indent="-342900" fontAlgn="auto">
              <a:buFont typeface="Arial" pitchFamily="34" charset="0"/>
              <a:buChar char="•"/>
              <a:defRPr/>
            </a:pPr>
            <a:r>
              <a:rPr lang="en-US" altLang="zh-TW" dirty="0" smtClean="0">
                <a:hlinkClick r:id="rId6"/>
              </a:rPr>
              <a:t>whisky@opendata.tw</a:t>
            </a:r>
            <a:endParaRPr lang="en-US" altLang="zh-TW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08588" y="6284913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8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4000" smtClean="0">
                <a:latin typeface="+mj-ea"/>
                <a:ea typeface="+mj-ea"/>
              </a:rPr>
              <a:t>推動至今的問題與挑戰：</a:t>
            </a:r>
            <a:endParaRPr lang="en-US" altLang="zh-TW" sz="4000" smtClean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>
                <a:latin typeface="+mj-ea"/>
                <a:ea typeface="+mj-ea"/>
              </a:rPr>
              <a:t>政府開放資料政策與 </a:t>
            </a:r>
            <a:r>
              <a:rPr lang="en-US" sz="3200" b="0">
                <a:latin typeface="+mj-ea"/>
                <a:ea typeface="+mj-ea"/>
              </a:rPr>
              <a:t>roadmap </a:t>
            </a:r>
            <a:r>
              <a:rPr lang="zh-TW" altLang="en-US" sz="3200" b="0">
                <a:latin typeface="+mj-ea"/>
                <a:ea typeface="+mj-ea"/>
              </a:rPr>
              <a:t>不清楚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>
                <a:latin typeface="+mj-ea"/>
                <a:ea typeface="+mj-ea"/>
              </a:rPr>
              <a:t>政府資料品質（資料集與 </a:t>
            </a:r>
            <a:r>
              <a:rPr lang="en-US" altLang="zh-TW" sz="3200" b="0">
                <a:latin typeface="+mj-ea"/>
                <a:ea typeface="+mj-ea"/>
              </a:rPr>
              <a:t>Metadata</a:t>
            </a:r>
            <a:r>
              <a:rPr lang="zh-TW" altLang="en-US" sz="3200" b="0">
                <a:latin typeface="+mj-ea"/>
                <a:ea typeface="+mj-ea"/>
              </a:rPr>
              <a:t>）與資料集數量不足（商業產業發展用）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>
                <a:latin typeface="+mj-ea"/>
                <a:ea typeface="+mj-ea"/>
              </a:rPr>
              <a:t>開放資料在運</a:t>
            </a:r>
            <a:r>
              <a:rPr lang="zh-TW" altLang="en-US" sz="3200" b="0" smtClean="0">
                <a:latin typeface="+mj-ea"/>
                <a:ea typeface="+mj-ea"/>
              </a:rPr>
              <a:t>用上，與產業和民間的連</a:t>
            </a:r>
            <a:r>
              <a:rPr lang="zh-TW" altLang="en-US" sz="3200" b="0">
                <a:latin typeface="+mj-ea"/>
                <a:ea typeface="+mj-ea"/>
              </a:rPr>
              <a:t>結太過薄弱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59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smtClean="0"/>
              <a:t>政</a:t>
            </a:r>
            <a:r>
              <a:rPr lang="zh-TW" altLang="en-US" sz="3200"/>
              <a:t>府開放資料政策與 </a:t>
            </a:r>
            <a:r>
              <a:rPr lang="en-US" sz="3200"/>
              <a:t>roadmap </a:t>
            </a:r>
            <a:r>
              <a:rPr lang="zh-TW" altLang="en-US" sz="3200"/>
              <a:t>不清楚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政策說明，時程規劃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未立（修）法前，需提出中短期開放資料行動綱領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相關法令研議，政府資料法的制訂（檔案法等）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民間與政府更好的溝通管道（常態性協調組織與定期聚會）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4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smtClean="0"/>
              <a:t>政</a:t>
            </a:r>
            <a:r>
              <a:rPr lang="zh-TW" altLang="en-US" sz="3200"/>
              <a:t>府資料品質（資料集與 </a:t>
            </a:r>
            <a:r>
              <a:rPr lang="en-US" altLang="zh-TW" sz="3200"/>
              <a:t>Metadata</a:t>
            </a:r>
            <a:r>
              <a:rPr lang="zh-TW" altLang="en-US" sz="3200"/>
              <a:t>）與資料集數量不足（商業產業發展用）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授權條款需符合 </a:t>
            </a:r>
            <a:r>
              <a:rPr lang="en-US" sz="3200" b="0"/>
              <a:t>Open Definition 2.0 </a:t>
            </a:r>
            <a:r>
              <a:rPr lang="zh-TW" altLang="en-US" sz="3200" b="0"/>
              <a:t>標準並盡快公佈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公開資料優先全面開放 </a:t>
            </a:r>
            <a:r>
              <a:rPr lang="en-US" altLang="zh-TW" sz="3200" b="0"/>
              <a:t>- </a:t>
            </a:r>
            <a:r>
              <a:rPr lang="zh-TW" altLang="en-US" sz="3200" b="0"/>
              <a:t>以開放為原則，不開放為例外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各部會應有開放資料權責單位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鼓勵民間建立開放資料平台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1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smtClean="0"/>
              <a:t>開</a:t>
            </a:r>
            <a:r>
              <a:rPr lang="zh-TW" altLang="en-US" sz="3200"/>
              <a:t>放資料在運</a:t>
            </a:r>
            <a:r>
              <a:rPr lang="zh-TW" altLang="en-US" sz="3200" smtClean="0"/>
              <a:t>用上，與產業和民間的連</a:t>
            </a:r>
            <a:r>
              <a:rPr lang="zh-TW" altLang="en-US" sz="3200"/>
              <a:t>結太過薄弱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以產業類別（教育，交通，觀光，能源，就業等）為主題推動資料開放與應用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政府開放資料網站架構與目</a:t>
            </a:r>
            <a:r>
              <a:rPr lang="zh-TW" altLang="en-US" sz="3200" b="0" smtClean="0"/>
              <a:t>的檢討</a:t>
            </a:r>
            <a:endParaRPr lang="zh-TW" altLang="en-US" sz="3200" b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技術與需求媒和平台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資料導向創新與資料科學教育平台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/>
              <a:t>國際合作與經驗分享</a:t>
            </a:r>
          </a:p>
          <a:p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6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smtClean="0"/>
              <a:t>其他建議</a:t>
            </a:r>
            <a:endParaRPr lang="en-US" altLang="zh-TW" sz="3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>
                <a:latin typeface="+mj-ea"/>
                <a:ea typeface="+mj-ea"/>
              </a:rPr>
              <a:t>指標性重點計</a:t>
            </a:r>
            <a:r>
              <a:rPr lang="zh-TW" altLang="en-US" sz="2800" b="0" smtClean="0">
                <a:latin typeface="+mj-ea"/>
                <a:ea typeface="+mj-ea"/>
              </a:rPr>
              <a:t>畫 </a:t>
            </a:r>
            <a:r>
              <a:rPr lang="en-US" altLang="zh-TW" sz="2800" b="0" smtClean="0">
                <a:latin typeface="+mj-ea"/>
                <a:ea typeface="+mj-ea"/>
              </a:rPr>
              <a:t>– </a:t>
            </a:r>
            <a:r>
              <a:rPr lang="zh-TW" altLang="en-US" sz="2800" b="0" smtClean="0">
                <a:latin typeface="+mj-ea"/>
                <a:ea typeface="+mj-ea"/>
              </a:rPr>
              <a:t>示範計畫</a:t>
            </a:r>
            <a:endParaRPr lang="zh-TW" altLang="en-US" sz="2800" b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>
                <a:latin typeface="+mj-ea"/>
                <a:ea typeface="+mj-ea"/>
              </a:rPr>
              <a:t>開放學術資料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>
                <a:latin typeface="+mj-ea"/>
                <a:ea typeface="+mj-ea"/>
              </a:rPr>
              <a:t>政府施政與開放資料間更強的連結（宣傳與說明）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0">
                <a:latin typeface="+mj-ea"/>
                <a:ea typeface="+mj-ea"/>
              </a:rPr>
              <a:t>除開放資料以外，一個以 </a:t>
            </a:r>
            <a:r>
              <a:rPr lang="en-US" altLang="zh-TW" sz="2800" b="0">
                <a:latin typeface="+mj-ea"/>
                <a:ea typeface="+mj-ea"/>
              </a:rPr>
              <a:t>Public Sector Information </a:t>
            </a:r>
            <a:r>
              <a:rPr lang="zh-TW" altLang="en-US" sz="2800" b="0">
                <a:latin typeface="+mj-ea"/>
                <a:ea typeface="+mj-ea"/>
              </a:rPr>
              <a:t>為主的政府資訊政策 </a:t>
            </a:r>
            <a:r>
              <a:rPr lang="en-US" altLang="zh-TW" sz="2800" b="0" smtClean="0">
                <a:latin typeface="+mj-ea"/>
                <a:ea typeface="+mj-ea"/>
              </a:rPr>
              <a:t>(</a:t>
            </a:r>
            <a:r>
              <a:rPr lang="zh-TW" altLang="en-US" sz="2800" b="0" smtClean="0">
                <a:latin typeface="+mj-ea"/>
                <a:ea typeface="+mj-ea"/>
              </a:rPr>
              <a:t>包含非</a:t>
            </a:r>
            <a:r>
              <a:rPr lang="zh-TW" altLang="en-US" sz="2800" b="0">
                <a:latin typeface="+mj-ea"/>
                <a:ea typeface="+mj-ea"/>
              </a:rPr>
              <a:t>開</a:t>
            </a:r>
            <a:r>
              <a:rPr lang="zh-TW" altLang="en-US" sz="2800" b="0" smtClean="0">
                <a:latin typeface="+mj-ea"/>
                <a:ea typeface="+mj-ea"/>
              </a:rPr>
              <a:t>放資料，資料收</a:t>
            </a:r>
            <a:r>
              <a:rPr lang="zh-TW" altLang="en-US" sz="2800" b="0">
                <a:latin typeface="+mj-ea"/>
                <a:ea typeface="+mj-ea"/>
              </a:rPr>
              <a:t>費</a:t>
            </a:r>
            <a:r>
              <a:rPr lang="zh-TW" altLang="en-US" sz="2800" b="0" smtClean="0">
                <a:latin typeface="+mj-ea"/>
                <a:ea typeface="+mj-ea"/>
              </a:rPr>
              <a:t>等議題）</a:t>
            </a:r>
            <a:endParaRPr lang="zh-TW" altLang="en-US" sz="2800" b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8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b="0" smtClean="0"/>
              <a:t>我們的政府開放資料定位</a:t>
            </a:r>
            <a:r>
              <a:rPr lang="zh-TW" altLang="en-US" sz="3200" b="0"/>
              <a:t>是？</a:t>
            </a:r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6" y="1988840"/>
            <a:ext cx="8856984" cy="374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98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b="0" smtClean="0"/>
              <a:t>公領域與個資之間的紅線又在哪</a:t>
            </a:r>
            <a:endParaRPr lang="en-US" altLang="zh-TW" sz="3200" b="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https://fbcdn-sphotos-b-a.akamaihd.net/hphotos-ak-ash4/262585_515569905168802_724596628_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860" y="1772816"/>
            <a:ext cx="7754572" cy="435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1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791200" cy="6843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#Opendata - Taiwan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544616"/>
          </a:xfrm>
        </p:spPr>
        <p:txBody>
          <a:bodyPr rtlCol="0">
            <a:normAutofit/>
          </a:bodyPr>
          <a:lstStyle/>
          <a:p>
            <a:r>
              <a:rPr lang="zh-TW" altLang="en-US" sz="3200" b="0" smtClean="0"/>
              <a:t>如何建立資</a:t>
            </a:r>
            <a:r>
              <a:rPr lang="zh-TW" altLang="en-US" sz="3200" b="0"/>
              <a:t>料與創</a:t>
            </a:r>
            <a:r>
              <a:rPr lang="zh-TW" altLang="en-US" sz="3200" b="0" smtClean="0"/>
              <a:t>意發展的友善環境</a:t>
            </a:r>
            <a:endParaRPr lang="en-US" altLang="zh-TW" sz="32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9" y="1674513"/>
            <a:ext cx="6030033" cy="513886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6525" y="6288088"/>
            <a:ext cx="378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61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4056</TotalTime>
  <Words>378</Words>
  <Application>Microsoft Office PowerPoint</Application>
  <PresentationFormat>如螢幕大小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Essential</vt:lpstr>
      <vt:lpstr>Opendata         開放資料政策建言</vt:lpstr>
      <vt:lpstr>#Opendata - Taiwan</vt:lpstr>
      <vt:lpstr>#Opendata - Taiwan</vt:lpstr>
      <vt:lpstr>#Opendata - Taiwan</vt:lpstr>
      <vt:lpstr>#Opendata - Taiwan</vt:lpstr>
      <vt:lpstr>#Opendata - Taiwan</vt:lpstr>
      <vt:lpstr>#Opendata - Taiwan</vt:lpstr>
      <vt:lpstr>#Opendata - Taiwan</vt:lpstr>
      <vt:lpstr>#Opendata - Taiwan</vt:lpstr>
      <vt:lpstr>Opendata.tw – 張維志</vt:lpstr>
    </vt:vector>
  </TitlesOfParts>
  <Company>DarkCity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國際 Open Data 發展與應用</dc:title>
  <dc:creator>whisky CHANG</dc:creator>
  <cp:lastModifiedBy>國發會</cp:lastModifiedBy>
  <cp:revision>184</cp:revision>
  <dcterms:created xsi:type="dcterms:W3CDTF">2013-03-05T21:11:30Z</dcterms:created>
  <dcterms:modified xsi:type="dcterms:W3CDTF">2015-01-29T05:58:35Z</dcterms:modified>
</cp:coreProperties>
</file>