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66"/>
    <a:srgbClr val="FFCCFF"/>
    <a:srgbClr val="0000CC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C24344-6622-4D8F-B634-529FE9753F07}" type="doc">
      <dgm:prSet loTypeId="urn:microsoft.com/office/officeart/2005/8/layout/radial3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D3CBC38D-1044-462D-9C2E-41E0D20B05B8}">
      <dgm:prSet phldrT="[文字]"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en-US" altLang="zh-TW" b="1" cap="none" spc="50" smtClean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Open Data</a:t>
          </a:r>
          <a:endParaRPr lang="zh-TW" altLang="en-US" b="1" cap="none" spc="50" dirty="0">
            <a:ln w="11430"/>
            <a:solidFill>
              <a:schemeClr val="bg1"/>
            </a:soli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E0A78234-9079-4E53-9948-7CC01143BD51}" type="parTrans" cxnId="{A02A4EF0-1F2A-4A95-9C20-D4B1C7CCF447}">
      <dgm:prSet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endParaRPr lang="zh-TW" altLang="en-US" b="1" cap="none" spc="50">
            <a:ln w="11430"/>
            <a:solidFill>
              <a:schemeClr val="bg1"/>
            </a:soli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1B9FBB5C-2CFF-4AD9-BDBB-45706D86177B}" type="sibTrans" cxnId="{A02A4EF0-1F2A-4A95-9C20-D4B1C7CCF447}">
      <dgm:prSet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endParaRPr lang="zh-TW" altLang="en-US" b="1" cap="none" spc="50">
            <a:ln w="11430"/>
            <a:solidFill>
              <a:schemeClr val="bg1"/>
            </a:soli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2A2F059E-BA1C-44C2-94C1-AC6DC58EA823}">
      <dgm:prSet phldrT="[文字]"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en-US" altLang="zh-TW" b="1" cap="none" spc="50" smtClean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What</a:t>
          </a:r>
          <a:endParaRPr lang="zh-TW" altLang="en-US" b="1" cap="none" spc="50" dirty="0">
            <a:ln w="11430"/>
            <a:solidFill>
              <a:schemeClr val="bg1"/>
            </a:soli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1744E1A8-8B20-46FF-A3FC-5ED125E426D5}" type="parTrans" cxnId="{D21EC92F-8238-41A2-9CA6-711523741D96}">
      <dgm:prSet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endParaRPr lang="zh-TW" altLang="en-US" b="1" cap="none" spc="50">
            <a:ln w="11430"/>
            <a:solidFill>
              <a:schemeClr val="bg1"/>
            </a:soli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FF614AE7-0A7F-421C-AA40-3993B1EC0410}" type="sibTrans" cxnId="{D21EC92F-8238-41A2-9CA6-711523741D96}">
      <dgm:prSet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endParaRPr lang="zh-TW" altLang="en-US" b="1" cap="none" spc="50">
            <a:ln w="11430"/>
            <a:solidFill>
              <a:schemeClr val="bg1"/>
            </a:soli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C390C501-E581-4349-84F8-DBFC1813E662}">
      <dgm:prSet phldrT="[文字]"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en-US" altLang="zh-TW" b="1" cap="none" spc="50" smtClean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How</a:t>
          </a:r>
          <a:endParaRPr lang="zh-TW" altLang="en-US" b="1" cap="none" spc="50" dirty="0">
            <a:ln w="11430"/>
            <a:solidFill>
              <a:schemeClr val="bg1"/>
            </a:soli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79310F4D-470A-4262-A849-3054208457EB}" type="parTrans" cxnId="{7A63674A-598A-4975-9F62-9BF342B68537}">
      <dgm:prSet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endParaRPr lang="zh-TW" altLang="en-US" b="1" cap="none" spc="50">
            <a:ln w="11430"/>
            <a:solidFill>
              <a:schemeClr val="bg1"/>
            </a:soli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4FC6EFF2-877F-4321-A1BC-FA782E80731F}" type="sibTrans" cxnId="{7A63674A-598A-4975-9F62-9BF342B68537}">
      <dgm:prSet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endParaRPr lang="zh-TW" altLang="en-US" b="1" cap="none" spc="50">
            <a:ln w="11430"/>
            <a:solidFill>
              <a:schemeClr val="bg1"/>
            </a:soli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565093E5-D49E-4E90-942E-39B50A0B1900}">
      <dgm:prSet phldrT="[文字]"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en-US" altLang="zh-TW" b="1" cap="none" spc="50" smtClean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Who</a:t>
          </a:r>
          <a:endParaRPr lang="zh-TW" altLang="en-US" b="1" cap="none" spc="50" dirty="0">
            <a:ln w="11430"/>
            <a:solidFill>
              <a:schemeClr val="bg1"/>
            </a:soli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BD9A3062-D87A-4013-B2D1-2EB0B3516767}" type="parTrans" cxnId="{2763CBCD-9A3C-4F78-867A-E6E091C03EB1}">
      <dgm:prSet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endParaRPr lang="zh-TW" altLang="en-US" b="1" cap="none" spc="50">
            <a:ln w="11430"/>
            <a:solidFill>
              <a:schemeClr val="bg1"/>
            </a:soli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681F59BF-4DE5-42B9-A1F1-9B279EF01B76}" type="sibTrans" cxnId="{2763CBCD-9A3C-4F78-867A-E6E091C03EB1}">
      <dgm:prSet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endParaRPr lang="zh-TW" altLang="en-US" b="1" cap="none" spc="50">
            <a:ln w="11430"/>
            <a:solidFill>
              <a:schemeClr val="bg1"/>
            </a:soli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3FF763D4-107E-4F88-A1C2-AA32B680B20D}">
      <dgm:prSet phldrT="[文字]"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en-US" altLang="zh-TW" b="1" cap="none" spc="50" dirty="0" smtClean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Why</a:t>
          </a:r>
          <a:endParaRPr lang="zh-TW" altLang="en-US" b="1" cap="none" spc="50" dirty="0">
            <a:ln w="11430"/>
            <a:solidFill>
              <a:schemeClr val="bg1"/>
            </a:soli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58433E77-4CF8-4506-9220-9030449F91DA}" type="parTrans" cxnId="{BD721CBA-F632-4E35-8AF4-3C0863A94D71}">
      <dgm:prSet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endParaRPr lang="zh-TW" altLang="en-US" b="1" cap="none" spc="50">
            <a:ln w="11430"/>
            <a:solidFill>
              <a:schemeClr val="bg1"/>
            </a:soli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1BB47170-1462-44C7-8ACD-3A6CF370E616}" type="sibTrans" cxnId="{BD721CBA-F632-4E35-8AF4-3C0863A94D71}">
      <dgm:prSet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endParaRPr lang="zh-TW" altLang="en-US" b="1" cap="none" spc="50">
            <a:ln w="11430"/>
            <a:solidFill>
              <a:schemeClr val="bg1"/>
            </a:soli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02CB1DBB-1D63-46E1-AD94-DA4237D16DA1}">
      <dgm:prSet phldrT="[文字]"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en-US" altLang="zh-TW" b="1" cap="none" spc="50" smtClean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Where</a:t>
          </a:r>
          <a:endParaRPr lang="zh-TW" altLang="en-US" b="1" cap="none" spc="50" dirty="0">
            <a:ln w="11430"/>
            <a:solidFill>
              <a:schemeClr val="bg1"/>
            </a:soli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DFF559A3-599F-4833-A984-BC7F739CAD3F}" type="parTrans" cxnId="{39293DE1-307E-48F7-BE11-716913A3F47C}">
      <dgm:prSet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endParaRPr lang="zh-TW" altLang="en-US" b="1" cap="none" spc="50">
            <a:ln w="11430"/>
            <a:solidFill>
              <a:schemeClr val="bg1"/>
            </a:soli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42444355-4D1D-4F07-B5E4-5FD44999E016}" type="sibTrans" cxnId="{39293DE1-307E-48F7-BE11-716913A3F47C}">
      <dgm:prSet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endParaRPr lang="zh-TW" altLang="en-US" b="1" cap="none" spc="50">
            <a:ln w="11430"/>
            <a:solidFill>
              <a:schemeClr val="bg1"/>
            </a:soli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631D6BA3-5B23-4AD1-87C3-919FA5CB9108}">
      <dgm:prSet phldrT="[文字]"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en-US" altLang="zh-TW" b="1" cap="none" spc="50" smtClean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When</a:t>
          </a:r>
          <a:endParaRPr lang="zh-TW" altLang="en-US" b="1" cap="none" spc="50" dirty="0">
            <a:ln w="11430"/>
            <a:solidFill>
              <a:schemeClr val="bg1"/>
            </a:soli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FB987837-2CEE-4DE0-B1B6-31166025429B}" type="parTrans" cxnId="{A9592399-EE16-41FD-9F2A-3C26C9E0D171}">
      <dgm:prSet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endParaRPr lang="zh-TW" altLang="en-US" b="1" cap="none" spc="50">
            <a:ln w="11430"/>
            <a:solidFill>
              <a:schemeClr val="bg1"/>
            </a:soli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239333F8-6C67-4445-904B-CCA28FB66390}" type="sibTrans" cxnId="{A9592399-EE16-41FD-9F2A-3C26C9E0D171}">
      <dgm:prSet/>
      <dgm:spPr/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endParaRPr lang="zh-TW" altLang="en-US" b="1" cap="none" spc="50">
            <a:ln w="11430"/>
            <a:solidFill>
              <a:schemeClr val="bg1"/>
            </a:soli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gm:t>
    </dgm:pt>
    <dgm:pt modelId="{EE29D525-7C93-46BE-A4AE-C342DB1220FF}" type="pres">
      <dgm:prSet presAssocID="{56C24344-6622-4D8F-B634-529FE9753F07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A056DAB3-C283-450C-8F12-C9E4D802E1D6}" type="pres">
      <dgm:prSet presAssocID="{56C24344-6622-4D8F-B634-529FE9753F07}" presName="radial" presStyleCnt="0">
        <dgm:presLayoutVars>
          <dgm:animLvl val="ctr"/>
        </dgm:presLayoutVars>
      </dgm:prSet>
      <dgm:spPr/>
    </dgm:pt>
    <dgm:pt modelId="{E04F3EF5-738A-4A2A-B6A6-0C0E5082BF95}" type="pres">
      <dgm:prSet presAssocID="{D3CBC38D-1044-462D-9C2E-41E0D20B05B8}" presName="centerShape" presStyleLbl="vennNode1" presStyleIdx="0" presStyleCnt="7"/>
      <dgm:spPr/>
      <dgm:t>
        <a:bodyPr/>
        <a:lstStyle/>
        <a:p>
          <a:endParaRPr lang="zh-TW" altLang="en-US"/>
        </a:p>
      </dgm:t>
    </dgm:pt>
    <dgm:pt modelId="{79FE4607-0156-42A0-BC82-5C44BBBB52A8}" type="pres">
      <dgm:prSet presAssocID="{2A2F059E-BA1C-44C2-94C1-AC6DC58EA823}" presName="node" presStyleLbl="venn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2630E95-8FC4-495B-B51B-6723AE407348}" type="pres">
      <dgm:prSet presAssocID="{C390C501-E581-4349-84F8-DBFC1813E662}" presName="node" presStyleLbl="venn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5B57C79-5A63-4C60-A813-06375C53F467}" type="pres">
      <dgm:prSet presAssocID="{565093E5-D49E-4E90-942E-39B50A0B1900}" presName="node" presStyleLbl="venn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0E3DFC8-A7FC-4352-B2CD-20A0DE9029E4}" type="pres">
      <dgm:prSet presAssocID="{3FF763D4-107E-4F88-A1C2-AA32B680B20D}" presName="node" presStyleLbl="venn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CF062C5-091C-42A3-A7A6-C6B3AEDD6E1F}" type="pres">
      <dgm:prSet presAssocID="{02CB1DBB-1D63-46E1-AD94-DA4237D16DA1}" presName="node" presStyleLbl="venn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E3ED71B-E6EE-4542-8664-BDF38C77BA75}" type="pres">
      <dgm:prSet presAssocID="{631D6BA3-5B23-4AD1-87C3-919FA5CB9108}" presName="node" presStyleLbl="venn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A3E3D3F-5C20-4C9F-8917-9A57E435C698}" type="presOf" srcId="{02CB1DBB-1D63-46E1-AD94-DA4237D16DA1}" destId="{6CF062C5-091C-42A3-A7A6-C6B3AEDD6E1F}" srcOrd="0" destOrd="0" presId="urn:microsoft.com/office/officeart/2005/8/layout/radial3"/>
    <dgm:cxn modelId="{2D087713-CA98-42D8-A1DF-90DAED5CA767}" type="presOf" srcId="{D3CBC38D-1044-462D-9C2E-41E0D20B05B8}" destId="{E04F3EF5-738A-4A2A-B6A6-0C0E5082BF95}" srcOrd="0" destOrd="0" presId="urn:microsoft.com/office/officeart/2005/8/layout/radial3"/>
    <dgm:cxn modelId="{73D6A0CB-C654-41C8-ADA2-EC1A9234858E}" type="presOf" srcId="{C390C501-E581-4349-84F8-DBFC1813E662}" destId="{72630E95-8FC4-495B-B51B-6723AE407348}" srcOrd="0" destOrd="0" presId="urn:microsoft.com/office/officeart/2005/8/layout/radial3"/>
    <dgm:cxn modelId="{B6B740AD-BB54-4DA5-AB31-B775B1C976D2}" type="presOf" srcId="{3FF763D4-107E-4F88-A1C2-AA32B680B20D}" destId="{50E3DFC8-A7FC-4352-B2CD-20A0DE9029E4}" srcOrd="0" destOrd="0" presId="urn:microsoft.com/office/officeart/2005/8/layout/radial3"/>
    <dgm:cxn modelId="{BD721CBA-F632-4E35-8AF4-3C0863A94D71}" srcId="{D3CBC38D-1044-462D-9C2E-41E0D20B05B8}" destId="{3FF763D4-107E-4F88-A1C2-AA32B680B20D}" srcOrd="3" destOrd="0" parTransId="{58433E77-4CF8-4506-9220-9030449F91DA}" sibTransId="{1BB47170-1462-44C7-8ACD-3A6CF370E616}"/>
    <dgm:cxn modelId="{7A63674A-598A-4975-9F62-9BF342B68537}" srcId="{D3CBC38D-1044-462D-9C2E-41E0D20B05B8}" destId="{C390C501-E581-4349-84F8-DBFC1813E662}" srcOrd="1" destOrd="0" parTransId="{79310F4D-470A-4262-A849-3054208457EB}" sibTransId="{4FC6EFF2-877F-4321-A1BC-FA782E80731F}"/>
    <dgm:cxn modelId="{2763CBCD-9A3C-4F78-867A-E6E091C03EB1}" srcId="{D3CBC38D-1044-462D-9C2E-41E0D20B05B8}" destId="{565093E5-D49E-4E90-942E-39B50A0B1900}" srcOrd="2" destOrd="0" parTransId="{BD9A3062-D87A-4013-B2D1-2EB0B3516767}" sibTransId="{681F59BF-4DE5-42B9-A1F1-9B279EF01B76}"/>
    <dgm:cxn modelId="{A02A4EF0-1F2A-4A95-9C20-D4B1C7CCF447}" srcId="{56C24344-6622-4D8F-B634-529FE9753F07}" destId="{D3CBC38D-1044-462D-9C2E-41E0D20B05B8}" srcOrd="0" destOrd="0" parTransId="{E0A78234-9079-4E53-9948-7CC01143BD51}" sibTransId="{1B9FBB5C-2CFF-4AD9-BDBB-45706D86177B}"/>
    <dgm:cxn modelId="{09E0501A-101C-471D-87FB-2B411F001F40}" type="presOf" srcId="{56C24344-6622-4D8F-B634-529FE9753F07}" destId="{EE29D525-7C93-46BE-A4AE-C342DB1220FF}" srcOrd="0" destOrd="0" presId="urn:microsoft.com/office/officeart/2005/8/layout/radial3"/>
    <dgm:cxn modelId="{A9592399-EE16-41FD-9F2A-3C26C9E0D171}" srcId="{D3CBC38D-1044-462D-9C2E-41E0D20B05B8}" destId="{631D6BA3-5B23-4AD1-87C3-919FA5CB9108}" srcOrd="5" destOrd="0" parTransId="{FB987837-2CEE-4DE0-B1B6-31166025429B}" sibTransId="{239333F8-6C67-4445-904B-CCA28FB66390}"/>
    <dgm:cxn modelId="{D21EC92F-8238-41A2-9CA6-711523741D96}" srcId="{D3CBC38D-1044-462D-9C2E-41E0D20B05B8}" destId="{2A2F059E-BA1C-44C2-94C1-AC6DC58EA823}" srcOrd="0" destOrd="0" parTransId="{1744E1A8-8B20-46FF-A3FC-5ED125E426D5}" sibTransId="{FF614AE7-0A7F-421C-AA40-3993B1EC0410}"/>
    <dgm:cxn modelId="{42E83736-0C70-42E2-83A1-7A546207F994}" type="presOf" srcId="{2A2F059E-BA1C-44C2-94C1-AC6DC58EA823}" destId="{79FE4607-0156-42A0-BC82-5C44BBBB52A8}" srcOrd="0" destOrd="0" presId="urn:microsoft.com/office/officeart/2005/8/layout/radial3"/>
    <dgm:cxn modelId="{39293DE1-307E-48F7-BE11-716913A3F47C}" srcId="{D3CBC38D-1044-462D-9C2E-41E0D20B05B8}" destId="{02CB1DBB-1D63-46E1-AD94-DA4237D16DA1}" srcOrd="4" destOrd="0" parTransId="{DFF559A3-599F-4833-A984-BC7F739CAD3F}" sibTransId="{42444355-4D1D-4F07-B5E4-5FD44999E016}"/>
    <dgm:cxn modelId="{38A3EDC2-5074-4048-81A8-77F55F2D2205}" type="presOf" srcId="{565093E5-D49E-4E90-942E-39B50A0B1900}" destId="{E5B57C79-5A63-4C60-A813-06375C53F467}" srcOrd="0" destOrd="0" presId="urn:microsoft.com/office/officeart/2005/8/layout/radial3"/>
    <dgm:cxn modelId="{00AA86BD-D846-46D4-A1FE-C29D302ECE23}" type="presOf" srcId="{631D6BA3-5B23-4AD1-87C3-919FA5CB9108}" destId="{8E3ED71B-E6EE-4542-8664-BDF38C77BA75}" srcOrd="0" destOrd="0" presId="urn:microsoft.com/office/officeart/2005/8/layout/radial3"/>
    <dgm:cxn modelId="{421412AB-21B6-44B8-8FBA-B2D8D0DC205E}" type="presParOf" srcId="{EE29D525-7C93-46BE-A4AE-C342DB1220FF}" destId="{A056DAB3-C283-450C-8F12-C9E4D802E1D6}" srcOrd="0" destOrd="0" presId="urn:microsoft.com/office/officeart/2005/8/layout/radial3"/>
    <dgm:cxn modelId="{F934C6D5-61C5-4F11-B508-607754C2A6DC}" type="presParOf" srcId="{A056DAB3-C283-450C-8F12-C9E4D802E1D6}" destId="{E04F3EF5-738A-4A2A-B6A6-0C0E5082BF95}" srcOrd="0" destOrd="0" presId="urn:microsoft.com/office/officeart/2005/8/layout/radial3"/>
    <dgm:cxn modelId="{AFE2EA5F-8EB8-48F3-B182-8E9017E40A65}" type="presParOf" srcId="{A056DAB3-C283-450C-8F12-C9E4D802E1D6}" destId="{79FE4607-0156-42A0-BC82-5C44BBBB52A8}" srcOrd="1" destOrd="0" presId="urn:microsoft.com/office/officeart/2005/8/layout/radial3"/>
    <dgm:cxn modelId="{DA68A5F8-03B3-42E0-BE6C-F0B8A3977CC4}" type="presParOf" srcId="{A056DAB3-C283-450C-8F12-C9E4D802E1D6}" destId="{72630E95-8FC4-495B-B51B-6723AE407348}" srcOrd="2" destOrd="0" presId="urn:microsoft.com/office/officeart/2005/8/layout/radial3"/>
    <dgm:cxn modelId="{8595E2A5-0103-41BF-93DF-99E6A2EF27A1}" type="presParOf" srcId="{A056DAB3-C283-450C-8F12-C9E4D802E1D6}" destId="{E5B57C79-5A63-4C60-A813-06375C53F467}" srcOrd="3" destOrd="0" presId="urn:microsoft.com/office/officeart/2005/8/layout/radial3"/>
    <dgm:cxn modelId="{807A7518-E034-4A8A-94FA-AE54E7A66C91}" type="presParOf" srcId="{A056DAB3-C283-450C-8F12-C9E4D802E1D6}" destId="{50E3DFC8-A7FC-4352-B2CD-20A0DE9029E4}" srcOrd="4" destOrd="0" presId="urn:microsoft.com/office/officeart/2005/8/layout/radial3"/>
    <dgm:cxn modelId="{EA668766-18F9-48CB-8A9A-89275BFC5DA0}" type="presParOf" srcId="{A056DAB3-C283-450C-8F12-C9E4D802E1D6}" destId="{6CF062C5-091C-42A3-A7A6-C6B3AEDD6E1F}" srcOrd="5" destOrd="0" presId="urn:microsoft.com/office/officeart/2005/8/layout/radial3"/>
    <dgm:cxn modelId="{2C7F40EA-ED2B-4911-B86F-C97C2CCAB507}" type="presParOf" srcId="{A056DAB3-C283-450C-8F12-C9E4D802E1D6}" destId="{8E3ED71B-E6EE-4542-8664-BDF38C77BA75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4F3EF5-738A-4A2A-B6A6-0C0E5082BF95}">
      <dsp:nvSpPr>
        <dsp:cNvPr id="0" name=""/>
        <dsp:cNvSpPr/>
      </dsp:nvSpPr>
      <dsp:spPr>
        <a:xfrm>
          <a:off x="1920875" y="904875"/>
          <a:ext cx="2254249" cy="2254249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2">
                <a:alpha val="50000"/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2">
                <a:alpha val="50000"/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2">
                <a:alpha val="50000"/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2">
                <a:alpha val="50000"/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38100" dir="5400000" rotWithShape="0">
            <a:srgbClr val="000000">
              <a:alpha val="58000"/>
            </a:srgbClr>
          </a:outerShdw>
        </a:effectLst>
        <a:scene3d>
          <a:camera prst="orthographicFront">
            <a:rot lat="0" lon="0" rev="0"/>
          </a:camera>
          <a:lightRig rig="flat" dir="t"/>
        </a:scene3d>
        <a:sp3d contourW="15875">
          <a:bevelT w="95250" h="127000"/>
          <a:contourClr>
            <a:schemeClr val="accent2">
              <a:alpha val="50000"/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55880" tIns="55880" rIns="55880" bIns="55880" numCol="1" spcCol="1270" anchor="ctr" anchorCtr="0">
          <a:noAutofit/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400" b="1" kern="1200" cap="none" spc="50" smtClean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Open Data</a:t>
          </a:r>
          <a:endParaRPr lang="zh-TW" altLang="en-US" sz="4400" b="1" kern="1200" cap="none" spc="50" dirty="0">
            <a:ln w="11430"/>
            <a:solidFill>
              <a:schemeClr val="bg1"/>
            </a:soli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sp:txBody>
      <dsp:txXfrm>
        <a:off x="2251002" y="1235002"/>
        <a:ext cx="1593995" cy="1593995"/>
      </dsp:txXfrm>
    </dsp:sp>
    <dsp:sp modelId="{79FE4607-0156-42A0-BC82-5C44BBBB52A8}">
      <dsp:nvSpPr>
        <dsp:cNvPr id="0" name=""/>
        <dsp:cNvSpPr/>
      </dsp:nvSpPr>
      <dsp:spPr>
        <a:xfrm>
          <a:off x="2484437" y="402"/>
          <a:ext cx="1127124" cy="1127124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alpha val="50000"/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alpha val="50000"/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alpha val="50000"/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alpha val="50000"/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38100" dir="5400000" rotWithShape="0">
            <a:srgbClr val="000000">
              <a:alpha val="58000"/>
            </a:srgbClr>
          </a:outerShdw>
        </a:effectLst>
        <a:scene3d>
          <a:camera prst="orthographicFront">
            <a:rot lat="0" lon="0" rev="0"/>
          </a:camera>
          <a:lightRig rig="flat" dir="t"/>
        </a:scene3d>
        <a:sp3d contourW="15875">
          <a:bevelT w="95250" h="127000"/>
          <a:contourClr>
            <a:schemeClr val="accent3">
              <a:alpha val="50000"/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b="1" kern="1200" cap="none" spc="50" smtClean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What</a:t>
          </a:r>
          <a:endParaRPr lang="zh-TW" altLang="en-US" sz="1700" b="1" kern="1200" cap="none" spc="50" dirty="0">
            <a:ln w="11430"/>
            <a:solidFill>
              <a:schemeClr val="bg1"/>
            </a:soli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sp:txBody>
      <dsp:txXfrm>
        <a:off x="2649500" y="165465"/>
        <a:ext cx="796998" cy="796998"/>
      </dsp:txXfrm>
    </dsp:sp>
    <dsp:sp modelId="{72630E95-8FC4-495B-B51B-6723AE407348}">
      <dsp:nvSpPr>
        <dsp:cNvPr id="0" name=""/>
        <dsp:cNvSpPr/>
      </dsp:nvSpPr>
      <dsp:spPr>
        <a:xfrm>
          <a:off x="3755793" y="734419"/>
          <a:ext cx="1127124" cy="1127124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4">
                <a:alpha val="50000"/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4">
                <a:alpha val="50000"/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4">
                <a:alpha val="50000"/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4">
                <a:alpha val="50000"/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38100" dir="5400000" rotWithShape="0">
            <a:srgbClr val="000000">
              <a:alpha val="58000"/>
            </a:srgbClr>
          </a:outerShdw>
        </a:effectLst>
        <a:scene3d>
          <a:camera prst="orthographicFront">
            <a:rot lat="0" lon="0" rev="0"/>
          </a:camera>
          <a:lightRig rig="flat" dir="t"/>
        </a:scene3d>
        <a:sp3d contourW="15875">
          <a:bevelT w="95250" h="127000"/>
          <a:contourClr>
            <a:schemeClr val="accent4">
              <a:alpha val="50000"/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b="1" kern="1200" cap="none" spc="50" smtClean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How</a:t>
          </a:r>
          <a:endParaRPr lang="zh-TW" altLang="en-US" sz="1700" b="1" kern="1200" cap="none" spc="50" dirty="0">
            <a:ln w="11430"/>
            <a:solidFill>
              <a:schemeClr val="bg1"/>
            </a:soli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sp:txBody>
      <dsp:txXfrm>
        <a:off x="3920856" y="899482"/>
        <a:ext cx="796998" cy="796998"/>
      </dsp:txXfrm>
    </dsp:sp>
    <dsp:sp modelId="{E5B57C79-5A63-4C60-A813-06375C53F467}">
      <dsp:nvSpPr>
        <dsp:cNvPr id="0" name=""/>
        <dsp:cNvSpPr/>
      </dsp:nvSpPr>
      <dsp:spPr>
        <a:xfrm>
          <a:off x="3755793" y="2202455"/>
          <a:ext cx="1127124" cy="1127124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5">
                <a:alpha val="50000"/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5">
                <a:alpha val="50000"/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5">
                <a:alpha val="50000"/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5">
                <a:alpha val="50000"/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38100" dir="5400000" rotWithShape="0">
            <a:srgbClr val="000000">
              <a:alpha val="58000"/>
            </a:srgbClr>
          </a:outerShdw>
        </a:effectLst>
        <a:scene3d>
          <a:camera prst="orthographicFront">
            <a:rot lat="0" lon="0" rev="0"/>
          </a:camera>
          <a:lightRig rig="flat" dir="t"/>
        </a:scene3d>
        <a:sp3d contourW="15875">
          <a:bevelT w="95250" h="127000"/>
          <a:contourClr>
            <a:schemeClr val="accent5">
              <a:alpha val="50000"/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b="1" kern="1200" cap="none" spc="50" smtClean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Who</a:t>
          </a:r>
          <a:endParaRPr lang="zh-TW" altLang="en-US" sz="1700" b="1" kern="1200" cap="none" spc="50" dirty="0">
            <a:ln w="11430"/>
            <a:solidFill>
              <a:schemeClr val="bg1"/>
            </a:soli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sp:txBody>
      <dsp:txXfrm>
        <a:off x="3920856" y="2367518"/>
        <a:ext cx="796998" cy="796998"/>
      </dsp:txXfrm>
    </dsp:sp>
    <dsp:sp modelId="{50E3DFC8-A7FC-4352-B2CD-20A0DE9029E4}">
      <dsp:nvSpPr>
        <dsp:cNvPr id="0" name=""/>
        <dsp:cNvSpPr/>
      </dsp:nvSpPr>
      <dsp:spPr>
        <a:xfrm>
          <a:off x="2484437" y="2936472"/>
          <a:ext cx="1127124" cy="1127124"/>
        </a:xfrm>
        <a:prstGeom prst="ellipse">
          <a:avLst/>
        </a:prstGeom>
        <a:gradFill rotWithShape="0">
          <a:gsLst>
            <a:gs pos="0">
              <a:schemeClr val="accent6">
                <a:alpha val="50000"/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6">
                <a:alpha val="50000"/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6">
                <a:alpha val="50000"/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6">
                <a:alpha val="50000"/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6">
                <a:alpha val="50000"/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6">
                <a:alpha val="50000"/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38100" dir="5400000" rotWithShape="0">
            <a:srgbClr val="000000">
              <a:alpha val="58000"/>
            </a:srgbClr>
          </a:outerShdw>
        </a:effectLst>
        <a:scene3d>
          <a:camera prst="orthographicFront">
            <a:rot lat="0" lon="0" rev="0"/>
          </a:camera>
          <a:lightRig rig="flat" dir="t"/>
        </a:scene3d>
        <a:sp3d contourW="15875">
          <a:bevelT w="95250" h="127000"/>
          <a:contourClr>
            <a:schemeClr val="accent6">
              <a:alpha val="50000"/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b="1" kern="1200" cap="none" spc="50" dirty="0" smtClean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Why</a:t>
          </a:r>
          <a:endParaRPr lang="zh-TW" altLang="en-US" sz="1700" b="1" kern="1200" cap="none" spc="50" dirty="0">
            <a:ln w="11430"/>
            <a:solidFill>
              <a:schemeClr val="bg1"/>
            </a:soli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sp:txBody>
      <dsp:txXfrm>
        <a:off x="2649500" y="3101535"/>
        <a:ext cx="796998" cy="796998"/>
      </dsp:txXfrm>
    </dsp:sp>
    <dsp:sp modelId="{6CF062C5-091C-42A3-A7A6-C6B3AEDD6E1F}">
      <dsp:nvSpPr>
        <dsp:cNvPr id="0" name=""/>
        <dsp:cNvSpPr/>
      </dsp:nvSpPr>
      <dsp:spPr>
        <a:xfrm>
          <a:off x="1213081" y="2202455"/>
          <a:ext cx="1127124" cy="1127124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2">
                <a:alpha val="50000"/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2">
                <a:alpha val="50000"/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2">
                <a:alpha val="50000"/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2">
                <a:alpha val="50000"/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38100" dir="5400000" rotWithShape="0">
            <a:srgbClr val="000000">
              <a:alpha val="58000"/>
            </a:srgbClr>
          </a:outerShdw>
        </a:effectLst>
        <a:scene3d>
          <a:camera prst="orthographicFront">
            <a:rot lat="0" lon="0" rev="0"/>
          </a:camera>
          <a:lightRig rig="flat" dir="t"/>
        </a:scene3d>
        <a:sp3d contourW="15875">
          <a:bevelT w="95250" h="127000"/>
          <a:contourClr>
            <a:schemeClr val="accent2">
              <a:alpha val="50000"/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b="1" kern="1200" cap="none" spc="50" smtClean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Where</a:t>
          </a:r>
          <a:endParaRPr lang="zh-TW" altLang="en-US" sz="1700" b="1" kern="1200" cap="none" spc="50" dirty="0">
            <a:ln w="11430"/>
            <a:solidFill>
              <a:schemeClr val="bg1"/>
            </a:soli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sp:txBody>
      <dsp:txXfrm>
        <a:off x="1378144" y="2367518"/>
        <a:ext cx="796998" cy="796998"/>
      </dsp:txXfrm>
    </dsp:sp>
    <dsp:sp modelId="{8E3ED71B-E6EE-4542-8664-BDF38C77BA75}">
      <dsp:nvSpPr>
        <dsp:cNvPr id="0" name=""/>
        <dsp:cNvSpPr/>
      </dsp:nvSpPr>
      <dsp:spPr>
        <a:xfrm>
          <a:off x="1213081" y="734419"/>
          <a:ext cx="1127124" cy="1127124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3">
                <a:alpha val="50000"/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3">
                <a:alpha val="50000"/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3">
                <a:alpha val="50000"/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3">
                <a:alpha val="50000"/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38100" dir="5400000" rotWithShape="0">
            <a:srgbClr val="000000">
              <a:alpha val="58000"/>
            </a:srgbClr>
          </a:outerShdw>
        </a:effectLst>
        <a:scene3d>
          <a:camera prst="orthographicFront">
            <a:rot lat="0" lon="0" rev="0"/>
          </a:camera>
          <a:lightRig rig="flat" dir="t"/>
        </a:scene3d>
        <a:sp3d contourW="15875">
          <a:bevelT w="95250" h="127000"/>
          <a:contourClr>
            <a:schemeClr val="accent3">
              <a:alpha val="50000"/>
              <a:hueOff val="0"/>
              <a:satOff val="0"/>
              <a:lumOff val="0"/>
              <a:alphaOff val="0"/>
              <a:shade val="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bevelT w="25400" h="55880" prst="artDeco"/>
            <a:contourClr>
              <a:schemeClr val="accent2">
                <a:tint val="20000"/>
              </a:schemeClr>
            </a:contourClr>
          </a:sp3d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b="1" kern="1200" cap="none" spc="50" smtClean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rPr>
            <a:t>When</a:t>
          </a:r>
          <a:endParaRPr lang="zh-TW" altLang="en-US" sz="1700" b="1" kern="1200" cap="none" spc="50" dirty="0">
            <a:ln w="11430"/>
            <a:solidFill>
              <a:schemeClr val="bg1"/>
            </a:solidFill>
            <a:effectLst>
              <a:outerShdw blurRad="76200" dist="50800" dir="5400000" algn="tl" rotWithShape="0">
                <a:srgbClr val="000000">
                  <a:alpha val="65000"/>
                </a:srgbClr>
              </a:outerShdw>
            </a:effectLst>
          </a:endParaRPr>
        </a:p>
      </dsp:txBody>
      <dsp:txXfrm>
        <a:off x="1378144" y="899482"/>
        <a:ext cx="796998" cy="7969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31CE-F5E0-4B26-AFA4-A71C4F6B5A2D}" type="datetimeFigureOut">
              <a:rPr lang="zh-TW" altLang="en-US" smtClean="0"/>
              <a:t>2012/12/18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150AE4E-465E-4D35-832B-AD11FC6AB6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31CE-F5E0-4B26-AFA4-A71C4F6B5A2D}" type="datetimeFigureOut">
              <a:rPr lang="zh-TW" altLang="en-US" smtClean="0"/>
              <a:t>2012/12/18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AE4E-465E-4D35-832B-AD11FC6AB6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31CE-F5E0-4B26-AFA4-A71C4F6B5A2D}" type="datetimeFigureOut">
              <a:rPr lang="zh-TW" altLang="en-US" smtClean="0"/>
              <a:t>2012/12/18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AE4E-465E-4D35-832B-AD11FC6AB6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31CE-F5E0-4B26-AFA4-A71C4F6B5A2D}" type="datetimeFigureOut">
              <a:rPr lang="zh-TW" altLang="en-US" smtClean="0"/>
              <a:t>2012/12/18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AE4E-465E-4D35-832B-AD11FC6AB6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31CE-F5E0-4B26-AFA4-A71C4F6B5A2D}" type="datetimeFigureOut">
              <a:rPr lang="zh-TW" altLang="en-US" smtClean="0"/>
              <a:t>2012/12/18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AE4E-465E-4D35-832B-AD11FC6AB6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31CE-F5E0-4B26-AFA4-A71C4F6B5A2D}" type="datetimeFigureOut">
              <a:rPr lang="zh-TW" altLang="en-US" smtClean="0"/>
              <a:t>2012/12/18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AE4E-465E-4D35-832B-AD11FC6AB66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31CE-F5E0-4B26-AFA4-A71C4F6B5A2D}" type="datetimeFigureOut">
              <a:rPr lang="zh-TW" altLang="en-US" smtClean="0"/>
              <a:t>2012/12/18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AE4E-465E-4D35-832B-AD11FC6AB66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31CE-F5E0-4B26-AFA4-A71C4F6B5A2D}" type="datetimeFigureOut">
              <a:rPr lang="zh-TW" altLang="en-US" smtClean="0"/>
              <a:t>2012/12/18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AE4E-465E-4D35-832B-AD11FC6AB6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31CE-F5E0-4B26-AFA4-A71C4F6B5A2D}" type="datetimeFigureOut">
              <a:rPr lang="zh-TW" altLang="en-US" smtClean="0"/>
              <a:t>2012/12/18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AE4E-465E-4D35-832B-AD11FC6AB6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31CE-F5E0-4B26-AFA4-A71C4F6B5A2D}" type="datetimeFigureOut">
              <a:rPr lang="zh-TW" altLang="en-US" smtClean="0"/>
              <a:t>2012/12/18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AE4E-465E-4D35-832B-AD11FC6AB66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B31CE-F5E0-4B26-AFA4-A71C4F6B5A2D}" type="datetimeFigureOut">
              <a:rPr lang="zh-TW" altLang="en-US" smtClean="0"/>
              <a:t>2012/12/18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AE4E-465E-4D35-832B-AD11FC6AB66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89B31CE-F5E0-4B26-AFA4-A71C4F6B5A2D}" type="datetimeFigureOut">
              <a:rPr lang="zh-TW" altLang="en-US" smtClean="0"/>
              <a:t>2012/12/18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9150AE4E-465E-4D35-832B-AD11FC6AB66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iki/%E5%B0%88%E5%88%A9%E6%AC%8A" TargetMode="External"/><Relationship Id="rId2" Type="http://schemas.openxmlformats.org/officeDocument/2006/relationships/hyperlink" Target="http://zh.wikipedia.org/wiki/%E8%91%97%E4%BD%9C%E6%AC%8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zh.wikipedia.org/wiki/Open_Dat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635896" y="1676400"/>
            <a:ext cx="4822304" cy="1524000"/>
          </a:xfrm>
        </p:spPr>
        <p:txBody>
          <a:bodyPr/>
          <a:lstStyle/>
          <a:p>
            <a:r>
              <a:rPr lang="en-US" altLang="zh-TW" dirty="0" smtClean="0"/>
              <a:t>OPEN DATA</a:t>
            </a:r>
            <a:r>
              <a:rPr lang="zh-TW" altLang="en-US" dirty="0" smtClean="0"/>
              <a:t>社群見面會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986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什麼是</a:t>
            </a:r>
            <a:r>
              <a:rPr lang="en-US" altLang="zh-TW" dirty="0" smtClean="0"/>
              <a:t>Open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指的是一種經過挑選與許可的資料，這些資料不受</a:t>
            </a:r>
            <a:r>
              <a:rPr lang="zh-TW" altLang="zh-TW" dirty="0">
                <a:hlinkClick r:id="rId2" action="ppaction://hlinkfile" tooltip="著作權"/>
              </a:rPr>
              <a:t>著作權</a:t>
            </a:r>
            <a:r>
              <a:rPr lang="zh-TW" altLang="zh-TW" dirty="0"/>
              <a:t>、</a:t>
            </a:r>
            <a:r>
              <a:rPr lang="zh-TW" altLang="zh-TW" dirty="0">
                <a:hlinkClick r:id="rId3" action="ppaction://hlinkfile" tooltip="專利權"/>
              </a:rPr>
              <a:t>專利權</a:t>
            </a:r>
            <a:r>
              <a:rPr lang="zh-TW" altLang="zh-TW" dirty="0"/>
              <a:t>，以及其他管理機制所限制，可以開放給社會公眾，任何人都可以自由出版使用，不論是要拿來出版或是做其他的運用都不加以限制</a:t>
            </a:r>
            <a:r>
              <a:rPr lang="zh-TW" altLang="zh-TW" dirty="0" smtClean="0"/>
              <a:t>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維基：</a:t>
            </a:r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zh.wikipedia.org/wiki/Open_Data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與人民權益攸關之施政、措施及其他有關之政府資訊，以主動公開為原則 ，並應適時為之。 </a:t>
            </a:r>
            <a:r>
              <a:rPr lang="en-US" altLang="zh-TW" dirty="0" smtClean="0"/>
              <a:t>(</a:t>
            </a:r>
            <a:r>
              <a:rPr lang="zh-TW" altLang="en-US" dirty="0" smtClean="0"/>
              <a:t>政府資訊公開法：</a:t>
            </a:r>
            <a:r>
              <a:rPr lang="en-US" altLang="zh-TW" dirty="0"/>
              <a:t>http://law.moj.gov.tw/LawClass/LawAll.aspx?PCode=I0020026)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419872" y="4290682"/>
            <a:ext cx="2671555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TW" alt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然後呢？</a:t>
            </a:r>
            <a:endParaRPr lang="zh-TW" altLang="en-US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95209" y="5085184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TW" altLang="en-US" sz="40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已知的太少，</a:t>
            </a:r>
            <a:r>
              <a:rPr lang="zh-TW" altLang="en-US" sz="4000" b="1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而</a:t>
            </a:r>
            <a:r>
              <a:rPr lang="zh-TW" altLang="en-US" sz="40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未知</a:t>
            </a:r>
            <a:r>
              <a:rPr lang="zh-TW" altLang="en-US" sz="4000" b="1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的太</a:t>
            </a:r>
            <a:r>
              <a:rPr lang="zh-TW" altLang="en-US" sz="40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多</a:t>
            </a:r>
            <a:r>
              <a:rPr lang="en-US" altLang="zh-TW" sz="40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…</a:t>
            </a:r>
            <a:endParaRPr lang="zh-TW" altLang="en-US" sz="4000" b="1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213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672002580"/>
              </p:ext>
            </p:extLst>
          </p:nvPr>
        </p:nvGraphicFramePr>
        <p:xfrm>
          <a:off x="1691680" y="14127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雲朵形 2"/>
          <p:cNvSpPr/>
          <p:nvPr/>
        </p:nvSpPr>
        <p:spPr>
          <a:xfrm>
            <a:off x="683568" y="1124744"/>
            <a:ext cx="1440160" cy="1080120"/>
          </a:xfrm>
          <a:prstGeom prst="cloud">
            <a:avLst/>
          </a:prstGeom>
          <a:solidFill>
            <a:srgbClr val="FFCCFF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TW" altLang="en-US" b="1" spc="50" dirty="0" smtClean="0">
                <a:ln w="11430"/>
                <a:solidFill>
                  <a:sysClr val="windowText" lastClr="0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領域</a:t>
            </a:r>
            <a:endParaRPr lang="zh-TW" altLang="en-US" b="1" spc="50" dirty="0">
              <a:ln w="11430"/>
              <a:solidFill>
                <a:sysClr val="windowText" lastClr="0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雲朵形 5"/>
          <p:cNvSpPr/>
          <p:nvPr/>
        </p:nvSpPr>
        <p:spPr>
          <a:xfrm>
            <a:off x="7097543" y="926722"/>
            <a:ext cx="1440160" cy="108012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TW" altLang="en-US" b="1" spc="50" dirty="0" smtClean="0">
                <a:ln w="11430"/>
                <a:solidFill>
                  <a:sysClr val="windowText" lastClr="0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應用</a:t>
            </a:r>
            <a:endParaRPr lang="zh-TW" altLang="en-US" b="1" spc="50" dirty="0">
              <a:ln w="11430"/>
              <a:solidFill>
                <a:sysClr val="windowText" lastClr="0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雲朵形 7"/>
          <p:cNvSpPr/>
          <p:nvPr/>
        </p:nvSpPr>
        <p:spPr>
          <a:xfrm>
            <a:off x="7092280" y="4293096"/>
            <a:ext cx="1440160" cy="1080120"/>
          </a:xfrm>
          <a:prstGeom prst="cloud">
            <a:avLst/>
          </a:prstGeom>
          <a:solidFill>
            <a:srgbClr val="FFFF66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TW" altLang="en-US" b="1" spc="50" dirty="0" smtClean="0">
                <a:ln w="11430"/>
                <a:solidFill>
                  <a:sysClr val="windowText" lastClr="0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技術</a:t>
            </a:r>
            <a:endParaRPr lang="zh-TW" altLang="en-US" b="1" spc="50" dirty="0">
              <a:ln w="11430"/>
              <a:solidFill>
                <a:sysClr val="windowText" lastClr="0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雲朵形 8"/>
          <p:cNvSpPr/>
          <p:nvPr/>
        </p:nvSpPr>
        <p:spPr>
          <a:xfrm>
            <a:off x="539552" y="3933056"/>
            <a:ext cx="1440160" cy="108012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TW" altLang="en-US" b="1" spc="50" dirty="0" smtClean="0">
                <a:ln w="11430"/>
                <a:solidFill>
                  <a:sysClr val="windowText" lastClr="0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法規</a:t>
            </a:r>
            <a:endParaRPr lang="zh-TW" altLang="en-US" b="1" spc="50" dirty="0">
              <a:ln w="11430"/>
              <a:solidFill>
                <a:sysClr val="windowText" lastClr="0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雲朵形 9"/>
          <p:cNvSpPr/>
          <p:nvPr/>
        </p:nvSpPr>
        <p:spPr>
          <a:xfrm>
            <a:off x="3851920" y="188640"/>
            <a:ext cx="1440160" cy="1080120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TW" altLang="en-US" b="1" spc="50" dirty="0" smtClean="0">
                <a:ln w="11430"/>
                <a:solidFill>
                  <a:sysClr val="windowText" lastClr="0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？？？</a:t>
            </a:r>
            <a:endParaRPr lang="zh-TW" altLang="en-US" b="1" spc="50" dirty="0">
              <a:ln w="11430"/>
              <a:solidFill>
                <a:sysClr val="windowText" lastClr="0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532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OPEN DATA</a:t>
            </a:r>
            <a:r>
              <a:rPr lang="zh-TW" altLang="en-US" dirty="0"/>
              <a:t>社</a:t>
            </a:r>
            <a:r>
              <a:rPr lang="zh-TW" altLang="en-US" dirty="0" smtClean="0"/>
              <a:t>群要幹嘛？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找資料</a:t>
            </a:r>
            <a:endParaRPr lang="en-US" altLang="zh-TW" dirty="0" smtClean="0"/>
          </a:p>
          <a:p>
            <a:r>
              <a:rPr lang="zh-TW" altLang="en-US" dirty="0" smtClean="0"/>
              <a:t>研讀資料</a:t>
            </a:r>
            <a:endParaRPr lang="en-US" altLang="zh-TW" dirty="0" smtClean="0"/>
          </a:p>
          <a:p>
            <a:r>
              <a:rPr lang="zh-TW" altLang="en-US" dirty="0" smtClean="0"/>
              <a:t>心得報告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分享</a:t>
            </a:r>
            <a:r>
              <a:rPr lang="en-US" altLang="zh-TW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週週分享，週週報</a:t>
            </a:r>
            <a:r>
              <a:rPr lang="en-US" altLang="zh-TW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)</a:t>
            </a:r>
            <a:endParaRPr lang="zh-TW" alt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124744"/>
            <a:ext cx="3744416" cy="48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向右箭號圖說文字 3"/>
          <p:cNvSpPr/>
          <p:nvPr/>
        </p:nvSpPr>
        <p:spPr>
          <a:xfrm>
            <a:off x="2267744" y="5127811"/>
            <a:ext cx="2880320" cy="918972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325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zh-TW" altLang="en-US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這是我們的終極目標</a:t>
            </a:r>
            <a:endParaRPr lang="zh-TW" altLang="en-US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17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OPEN DATA</a:t>
            </a:r>
            <a:r>
              <a:rPr lang="zh-TW" altLang="en-US" dirty="0"/>
              <a:t>社群</a:t>
            </a:r>
            <a:r>
              <a:rPr lang="zh-TW" altLang="en-US" dirty="0" smtClean="0"/>
              <a:t>的規矩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這個團隊只有一個角色</a:t>
            </a:r>
            <a:r>
              <a:rPr lang="zh-TW" altLang="en-US" dirty="0"/>
              <a:t>：</a:t>
            </a:r>
            <a:r>
              <a:rPr lang="zh-TW" altLang="en-US" dirty="0" smtClean="0"/>
              <a:t>「團隊成員」</a:t>
            </a:r>
            <a:endParaRPr lang="en-US" altLang="zh-TW" dirty="0" smtClean="0"/>
          </a:p>
          <a:p>
            <a:r>
              <a:rPr lang="zh-TW" altLang="en-US" dirty="0" smtClean="0"/>
              <a:t>請大家充份發揮「</a:t>
            </a:r>
            <a:r>
              <a:rPr lang="en-US" altLang="zh-TW" dirty="0" smtClean="0"/>
              <a:t>OPEN</a:t>
            </a:r>
            <a:r>
              <a:rPr lang="zh-TW" altLang="en-US" dirty="0" smtClean="0"/>
              <a:t>」的中心思想</a:t>
            </a:r>
            <a:endParaRPr lang="en-US" altLang="zh-TW" dirty="0"/>
          </a:p>
          <a:p>
            <a:pPr marL="68580" indent="0">
              <a:buNone/>
            </a:pPr>
            <a:r>
              <a:rPr lang="en-US" altLang="zh-TW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以下空白，想到後會隨時補充</a:t>
            </a:r>
            <a:r>
              <a:rPr lang="en-US" altLang="zh-TW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…)</a:t>
            </a:r>
            <a:endParaRPr lang="zh-TW" altLang="en-US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38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下週目標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蒐集</a:t>
            </a:r>
            <a:r>
              <a:rPr lang="en-US" altLang="zh-TW" dirty="0"/>
              <a:t>open data</a:t>
            </a:r>
            <a:r>
              <a:rPr lang="zh-TW" altLang="en-US" dirty="0"/>
              <a:t>相關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r>
              <a:rPr lang="zh-TW" altLang="en-US" dirty="0" smtClean="0"/>
              <a:t>釐清</a:t>
            </a:r>
            <a:r>
              <a:rPr lang="en-US" altLang="zh-TW" dirty="0"/>
              <a:t>open 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的概念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240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都會流行">
  <a:themeElements>
    <a:clrScheme name="都會流行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都會流行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都會流行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TC101859862[[fn=都會流行]]</Template>
  <TotalTime>58</TotalTime>
  <Words>219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都會流行</vt:lpstr>
      <vt:lpstr>OPEN DATA社群見面會</vt:lpstr>
      <vt:lpstr>什麼是Open DATA</vt:lpstr>
      <vt:lpstr>PowerPoint 簡報</vt:lpstr>
      <vt:lpstr>OPEN DATA社群要幹嘛？</vt:lpstr>
      <vt:lpstr>OPEN DATA社群的規矩</vt:lpstr>
      <vt:lpstr>下週目標</vt:lpstr>
    </vt:vector>
  </TitlesOfParts>
  <Company>GIS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fion</dc:creator>
  <cp:lastModifiedBy>fion</cp:lastModifiedBy>
  <cp:revision>6</cp:revision>
  <dcterms:created xsi:type="dcterms:W3CDTF">2012-12-07T06:22:53Z</dcterms:created>
  <dcterms:modified xsi:type="dcterms:W3CDTF">2012-12-18T08:49:25Z</dcterms:modified>
</cp:coreProperties>
</file>