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0080625" cy="7559675" type="screen4x3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-226" y="15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Bitstream Vera Sans" pitchFamily="18"/>
              <a:ea typeface="Bitstream Vera Sans" pitchFamily="2"/>
              <a:cs typeface="Bitstream Vera Sans" pitchFamily="2"/>
            </a:endParaRPr>
          </a:p>
        </p:txBody>
      </p:sp>
      <p:sp>
        <p:nvSpPr>
          <p:cNvPr id="3" name="日期版面配置區 2"/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Bitstream Vera Sans" pitchFamily="18"/>
              <a:ea typeface="Bitstream Vera Sans" pitchFamily="2"/>
              <a:cs typeface="Bitstream Vera Sans" pitchFamily="2"/>
            </a:endParaRPr>
          </a:p>
        </p:txBody>
      </p:sp>
      <p:sp>
        <p:nvSpPr>
          <p:cNvPr id="4" name="頁尾版面配置區 3"/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Bitstream Vera Sans" pitchFamily="18"/>
              <a:ea typeface="Bitstream Vera Sans" pitchFamily="2"/>
              <a:cs typeface="Bitstream Vera Sans" pitchFamily="2"/>
            </a:endParaRPr>
          </a:p>
        </p:txBody>
      </p:sp>
      <p:sp>
        <p:nvSpPr>
          <p:cNvPr id="5" name="投影片編號版面配置區 4"/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5411AEC-6C9A-4F5D-80A3-3EDEFE6E8A0B}" type="slidenum">
              <a:t>‹#›</a:t>
            </a:fld>
            <a:endParaRPr lang="en-US" sz="1400" b="0" i="0" u="none" strike="noStrike" kern="1200">
              <a:ln>
                <a:noFill/>
              </a:ln>
              <a:latin typeface="Bitstream Vera Sans" pitchFamily="18"/>
              <a:ea typeface="Bitstream Vera Sans" pitchFamily="2"/>
              <a:cs typeface="Bitstream Ver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7131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104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n-US" altLang="zh-TW" sz="2000" b="0" i="0" u="none" strike="noStrike" kern="1200">
        <a:ln>
          <a:noFill/>
        </a:ln>
        <a:latin typeface="DejaVu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手繪多邊形 1"/>
          <p:cNvSpPr/>
          <p:nvPr/>
        </p:nvSpPr>
        <p:spPr>
          <a:xfrm>
            <a:off x="4282200" y="10155600"/>
            <a:ext cx="3276000" cy="534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2303741-7926-4D53-BC6E-B80E02A0B000}" type="slidenum">
              <a:t>48</a:t>
            </a:fld>
            <a:endParaRPr lang="en-GB" sz="1200" b="0" i="0" u="none" strike="noStrike" kern="1200">
              <a:ln>
                <a:noFill/>
              </a:ln>
              <a:latin typeface="Bitstream Vera Sans" pitchFamily="18"/>
              <a:ea typeface="Bitstream Vera Sans" pitchFamily="2"/>
              <a:cs typeface="Bitstream Vera Sans" pitchFamily="2"/>
            </a:endParaRPr>
          </a:p>
        </p:txBody>
      </p:sp>
      <p:sp>
        <p:nvSpPr>
          <p:cNvPr id="3" name="手繪多邊形 2"/>
          <p:cNvSpPr/>
          <p:nvPr/>
        </p:nvSpPr>
        <p:spPr>
          <a:xfrm>
            <a:off x="0" y="10155600"/>
            <a:ext cx="3276000" cy="534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200" b="0" i="0" u="none" strike="noStrike" kern="1200">
              <a:ln>
                <a:noFill/>
              </a:ln>
              <a:latin typeface="Bitstream Vera Sans" pitchFamily="18"/>
              <a:ea typeface="Bitstream Vera Sans" pitchFamily="2"/>
              <a:cs typeface="Bitstream Vera Sans" pitchFamily="2"/>
            </a:endParaRPr>
          </a:p>
        </p:txBody>
      </p:sp>
      <p:sp>
        <p:nvSpPr>
          <p:cNvPr id="4" name="手繪多邊形 3"/>
          <p:cNvSpPr/>
          <p:nvPr/>
        </p:nvSpPr>
        <p:spPr>
          <a:xfrm>
            <a:off x="0" y="0"/>
            <a:ext cx="3276000" cy="534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200" b="0" i="0" u="none" strike="noStrike" kern="1200">
              <a:ln>
                <a:noFill/>
              </a:ln>
              <a:latin typeface="Bitstream Vera Sans" pitchFamily="18"/>
              <a:ea typeface="Bitstream Vera Sans" pitchFamily="2"/>
              <a:cs typeface="Bitstream Vera Sans" pitchFamily="2"/>
            </a:endParaRPr>
          </a:p>
        </p:txBody>
      </p:sp>
      <p:sp>
        <p:nvSpPr>
          <p:cNvPr id="5" name="手繪多邊形 4"/>
          <p:cNvSpPr/>
          <p:nvPr/>
        </p:nvSpPr>
        <p:spPr>
          <a:xfrm>
            <a:off x="4282200" y="0"/>
            <a:ext cx="3276000" cy="534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200" b="0" i="0" u="none" strike="noStrike" kern="1200">
              <a:ln>
                <a:noFill/>
              </a:ln>
              <a:latin typeface="Bitstream Vera Sans" pitchFamily="18"/>
              <a:ea typeface="Bitstream Vera Sans" pitchFamily="2"/>
              <a:cs typeface="Bitstream Vera Sans" pitchFamily="2"/>
            </a:endParaRPr>
          </a:p>
        </p:txBody>
      </p:sp>
      <p:sp>
        <p:nvSpPr>
          <p:cNvPr id="6" name="手繪多邊形 5"/>
          <p:cNvSpPr/>
          <p:nvPr/>
        </p:nvSpPr>
        <p:spPr>
          <a:xfrm>
            <a:off x="1035719" y="801720"/>
            <a:ext cx="5491440" cy="40114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Bitstream Vera Sans" pitchFamily="18"/>
              <a:ea typeface="Bitstream Vera Sans" pitchFamily="2"/>
              <a:cs typeface="Bitstream Vera Sans" pitchFamily="2"/>
            </a:endParaRPr>
          </a:p>
        </p:txBody>
      </p:sp>
      <p:sp>
        <p:nvSpPr>
          <p:cNvPr id="7" name="備忘稿版面配置區 6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00B4AE-7354-4DC6-B676-F3AC73344B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84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3D01A0-1705-4846-B1BC-F9C0922BED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31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137B2A-1271-4E6C-9697-854609CBB1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58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453E77-2FB6-4CED-894A-B4E4683F12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8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7D61A6-8110-4653-9A3D-ADA53B0450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55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3625C2-F70F-42A2-9D81-4F910B1312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6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FA7ACE-9F95-4283-846E-8F70858735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42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0A39D0-74E0-40B0-9D7D-184CD7C576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23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819268-B79B-42EF-AD30-8B0C66D0CF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30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A00751-7B6A-4BE3-B6C7-1FCD27585D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85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FAC894-8900-49BF-893C-88CB16EE85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92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13">
            <a:lum/>
            <a:alphaModFix amt="94000"/>
          </a:blip>
          <a:stretch>
            <a:fillRect/>
          </a:stretch>
        </p:blipFill>
        <p:spPr>
          <a:xfrm>
            <a:off x="3363840" y="2024279"/>
            <a:ext cx="6248160" cy="51051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標題版面配置區 2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altLang="zh-TW"/>
          </a:p>
        </p:txBody>
      </p:sp>
      <p:sp>
        <p:nvSpPr>
          <p:cNvPr id="4" name="文字版面配置區 3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1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DejaVu Sans" pitchFamily="2"/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/>
          </a:p>
        </p:txBody>
      </p:sp>
      <p:sp>
        <p:nvSpPr>
          <p:cNvPr id="5" name="日期版面配置區 4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100" b="0" kern="1200">
                <a:latin typeface="Times New Roman" pitchFamily="18"/>
                <a:ea typeface="文泉驛微米黑" pitchFamily="2"/>
                <a:cs typeface="Bitstream Vera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頁尾版面配置區 5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ctr" rtl="0" hangingPunct="0">
              <a:buNone/>
              <a:tabLst/>
              <a:defRPr lang="en-US" sz="1400" kern="1200">
                <a:latin typeface="AR PL UMing TW" pitchFamily="18"/>
                <a:ea typeface="Bitstream Vera Sans" pitchFamily="2"/>
                <a:cs typeface="Bitstream Vera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投影片編號版面配置區 6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100" b="0" kern="1200">
                <a:latin typeface="Times New Roman" pitchFamily="18"/>
                <a:ea typeface="文泉驛微米黑" pitchFamily="2"/>
                <a:cs typeface="Bitstream Vera Sans" pitchFamily="2"/>
              </a:defRPr>
            </a:lvl1pPr>
          </a:lstStyle>
          <a:p>
            <a:pPr lvl="0"/>
            <a:fld id="{56E843DF-EA03-44B4-A624-BDEAF455A0BA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US" altLang="zh-TW" sz="4400" b="0" i="0" u="none" strike="noStrike" kern="1200">
          <a:ln>
            <a:noFill/>
          </a:ln>
          <a:solidFill>
            <a:srgbClr val="000000"/>
          </a:solidFill>
          <a:latin typeface="Times New Roman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altLang="zh-TW" sz="3200" b="0" i="0" u="none" strike="noStrike" kern="1200">
          <a:ln>
            <a:noFill/>
          </a:ln>
          <a:solidFill>
            <a:srgbClr val="000000"/>
          </a:solidFill>
          <a:latin typeface="Times New Roman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publicdomain/zero/1.0/deed.zh_TW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lsc.gov.tw/websites/12_law/02_class.aspx?la=1&amp;le=2&amp;li=13&amp;m_sno=265&amp;le2=3&amp;li2=14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aw.moj.gov.tw/Law/LawSearchResult.aspx?p=A&amp;t=A1A2E1F1&amp;k1=&#20839;&#25919;&#37096;&#22283;&#22303;&#28204;&#32362;&#20013;&#24515;&#35215;&#36027;&#25910;&#36027;&#27161;&#28310;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aw.moj.gov.tw/Law/law_getfile.ashx?FileId=000010934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aw.moj.gov.tw/Law/law_getfile.ashx?FileId=0000109343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map.nlsc.gov.tw/emap25/index.php?option=com_content&amp;view=article&amp;id=106&amp;Itemid=11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nlsc.gov.tw/websites/make_page.aspx?la=1&amp;le=2&amp;li=11&amp;sno=136&amp;le2=3&amp;li2=135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lsc.gov.tw/websites/up_page/file/&#22294;&#36039;&#20379;&#25033;&#30003;&#35531;&#26360;/&#36890;&#29992;&#29256;&#38651;&#23376;&#22320;&#22294;&#25104;&#26524;&#27284;&#30003;&#35531;&#26360;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lsc.gov.tw/websites/up_page/file/&#28204;&#32362;&#25104;&#26524;&#21152;&#20540;&#21033;&#29992;&#35215;&#23450;&#21516;&#24847;&#26360;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lsc.gov.tw/websites/up_page/file/&#28204;&#32362;&#25104;&#26524;&#21152;&#20540;&#21033;&#29992;&#35215;&#23450;&#21516;&#24847;&#26360;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smtw.hackpad.com/2014-07-27-Open-Geo-Data-for-Government-5YtEoKVphQ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aw.moj.gov.tw/LawClass/LawAll.aspx?PCode=D0060114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aw.moj.gov.tw/Law/law_getfile.ashx?FileId=0000109212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law.moj.gov.tw/LawClass/LawAll.aspx?PCode=D0060090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osmtw.hackpad.com/2014-07-27-Open-Geo-Data-for-Government-5YtEoKVphQF#:h=&#19977;&#12289;&#24409;&#25972;&#38364;&#26044;&#25152;&#38656;&#22294;&#36039;&#20043;&#27861;&#35215;&#38480;&#21046;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law.moj.gov.tw/LawClass/LawAll.aspx?PCode=G0340107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law.moj.gov.tw/LawClass/LawAll.aspx?PCode=G0340107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osmtw.hackpad.com/Open-Geo-Data-for-Government-legal-issues#:h=&#21069;&#35328;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osmtw.hackpad.com/Open-Geo-Data-for-Government-legal-issues#:h=&#21069;&#35328;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osmtw.hackpad.com/2014-07-27-Open-Geo-Data-for-Government-5YtEoKVphQF#:h=&#35696;&#38988;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opendefinition.org/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osmtw.hackpad.com/Open-Geo-Data-for-Government-legal-issues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deed.zh_TW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map.nlsc.gov.tw/emap25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emap.nlsc.gov.tw/emap25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lsc.gov.tw/websites/12_law/01_class_view.aspx?lt=2&amp;sno=403&amp;la=1&amp;le=2&amp;li=13&amp;le2=3&amp;li2=144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map.nlsc.gov.tw/emap25/index.php?option=com_content&amp;view=article&amp;id=106&amp;Itemid=110" TargetMode="External"/><Relationship Id="rId5" Type="http://schemas.openxmlformats.org/officeDocument/2006/relationships/hyperlink" Target="http://www.nlsc.gov.tw/websites/make_page.aspx?la=1&amp;le=2&amp;li=11&amp;sno=136&amp;le2=3&amp;li2=135" TargetMode="External"/><Relationship Id="rId4" Type="http://schemas.openxmlformats.org/officeDocument/2006/relationships/hyperlink" Target="http://glrs-int.moi.gov.tw/LawContent.aspx?id=GL000077&amp;KeyWord=&#22283;&#22303;&#28204;&#32362;&#25104;&#26524;&#36039;&#26009;&#25910;&#36027;&#27161;&#28310;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lsc.gov.tw/websites/12_law/01_class_view.aspx?lt=2&amp;sno=403&amp;la=1&amp;le=2&amp;li=13&amp;le2=3&amp;li2=14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lrs-int.moi.gov.tw/LawContent.aspx?id=GL000077&amp;KeyWord=&#22283;&#22303;&#28204;&#32362;&#25104;&#26524;&#36039;&#26009;&#25910;&#36027;&#27161;&#28310;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1007999"/>
            <a:ext cx="10080000" cy="1440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</a:ln>
        </p:spPr>
        <p:txBody>
          <a:bodyPr vert="horz" wrap="none" lIns="180000" tIns="0" rIns="180000" bIns="0" anchor="ctr" anchorCtr="1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46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那些框住政府圖資的法規制度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432000" y="2844000"/>
            <a:ext cx="9180000" cy="342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2000" b="0" i="0" u="none" strike="noStrike" kern="1200">
                <a:ln>
                  <a:noFill/>
                </a:ln>
                <a:solidFill>
                  <a:srgbClr val="00008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中央研究院　資訊科技創新研究中心　自由軟體鑄造場</a:t>
            </a:r>
          </a:p>
          <a:p>
            <a:pPr marL="0" marR="0" lvl="0" indent="0" rtl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2000" b="0" i="0" u="none" strike="noStrike" kern="1200">
                <a:ln>
                  <a:noFill/>
                </a:ln>
                <a:solidFill>
                  <a:srgbClr val="00008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葛冬梅　法政研究</a:t>
            </a:r>
          </a:p>
          <a:p>
            <a:pPr marL="0" marR="0" lvl="0" indent="0" rtl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2000" b="0" i="0" u="none" strike="noStrike" kern="1200">
                <a:ln>
                  <a:noFill/>
                </a:ln>
                <a:solidFill>
                  <a:srgbClr val="00008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　</a:t>
            </a:r>
            <a:r>
              <a:rPr lang="en-US" sz="2000" b="0" i="0" u="none" strike="noStrike" kern="1200">
                <a:ln>
                  <a:noFill/>
                </a:ln>
                <a:solidFill>
                  <a:srgbClr val="00008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Email: tmk2005@citi.sinica.edu.tw</a:t>
            </a:r>
          </a:p>
          <a:p>
            <a:pPr marL="0" marR="0" lvl="0" indent="0" rtl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2000" b="0" i="0" u="none" strike="noStrike" kern="1200">
                <a:ln>
                  <a:noFill/>
                </a:ln>
                <a:solidFill>
                  <a:srgbClr val="00008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　</a:t>
            </a:r>
            <a:r>
              <a:rPr lang="en-US" sz="2000" b="0" i="0" u="none" strike="noStrike" kern="1200">
                <a:ln>
                  <a:noFill/>
                </a:ln>
                <a:solidFill>
                  <a:srgbClr val="00008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TEL: +886-2-27883799 #1474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 amt="98000"/>
          </a:blip>
          <a:srcRect/>
          <a:stretch>
            <a:fillRect/>
          </a:stretch>
        </p:blipFill>
        <p:spPr>
          <a:xfrm>
            <a:off x="6026399" y="6077160"/>
            <a:ext cx="3369600" cy="7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手繪多邊形 4"/>
          <p:cNvSpPr/>
          <p:nvPr/>
        </p:nvSpPr>
        <p:spPr>
          <a:xfrm>
            <a:off x="1007999" y="6768720"/>
            <a:ext cx="6840000" cy="60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sp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17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標楷體" pitchFamily="65"/>
              </a:rPr>
              <a:t>除截圖內容外，本簡報採用「</a:t>
            </a:r>
            <a:r>
              <a:rPr lang="en-GB" sz="17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標楷體" pitchFamily="65"/>
                <a:hlinkClick r:id="rId4"/>
              </a:rPr>
              <a:t>CC0 1.0通用版</a:t>
            </a:r>
            <a:r>
              <a:rPr lang="zh-TW" sz="17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標楷體" pitchFamily="65"/>
              </a:rPr>
              <a:t>」將內容貢獻至公眾領域</a:t>
            </a:r>
          </a:p>
        </p:txBody>
      </p:sp>
      <p:pic>
        <p:nvPicPr>
          <p:cNvPr id="6" name="">
            <a:hlinkClick r:id="rId4"/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984800" y="6660000"/>
            <a:ext cx="1735199" cy="6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874E3F-F829-4B90-B207-1E1B991E3D92}" type="slidenum">
              <a:t>10</a:t>
            </a:fld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0" y="180000"/>
            <a:ext cx="10080000" cy="1080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4C4C4C"/>
              </a:gs>
            </a:gsLst>
            <a:lin ang="0"/>
          </a:gradFill>
          <a:ln>
            <a:noFill/>
          </a:ln>
        </p:spPr>
        <p:txBody>
          <a:bodyPr vert="horz" wrap="none" lIns="180000" tIns="0" rIns="18000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40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內政部國土測繪中心規費收費標準 </a:t>
            </a:r>
            <a:r>
              <a:rPr lang="en-US" sz="40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2/3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16000" y="7059240"/>
            <a:ext cx="9756000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Times New Roman" pitchFamily="18"/>
                <a:ea typeface="Times New Roman" pitchFamily="18"/>
                <a:cs typeface="Bitstream Vera Sans" pitchFamily="2"/>
                <a:hlinkClick r:id="rId3"/>
              </a:rPr>
              <a:t>http://www.nlsc.gov.tw/websites/12_law/02_class.aspx?la=1&amp;le=2&amp;li=13&amp;m_sno=265&amp;le2=3&amp;li2=144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79320" y="1548360"/>
            <a:ext cx="8787600" cy="5400000"/>
          </a:xfrm>
          <a:prstGeom prst="rect">
            <a:avLst/>
          </a:prstGeom>
          <a:noFill/>
          <a:ln w="36000">
            <a:solidFill>
              <a:srgbClr val="DDDDDD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FFBC92-DBB8-4D50-BDA1-90BCEDE9C6B2}" type="slidenum">
              <a:t>11</a:t>
            </a:fld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0" y="180000"/>
            <a:ext cx="10080000" cy="1080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4C4C4C"/>
              </a:gs>
            </a:gsLst>
            <a:lin ang="0"/>
          </a:gradFill>
          <a:ln>
            <a:noFill/>
          </a:ln>
        </p:spPr>
        <p:txBody>
          <a:bodyPr vert="horz" wrap="none" lIns="180000" tIns="0" rIns="18000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40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內政部國土測繪中心規費收費標準 </a:t>
            </a:r>
            <a:r>
              <a:rPr lang="en-US" sz="40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3/3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88440" y="1431359"/>
            <a:ext cx="7408799" cy="5544000"/>
          </a:xfrm>
          <a:prstGeom prst="rect">
            <a:avLst/>
          </a:prstGeom>
          <a:noFill/>
          <a:ln w="36000">
            <a:solidFill>
              <a:srgbClr val="DDDDDD"/>
            </a:solidFill>
            <a:prstDash val="solid"/>
          </a:ln>
        </p:spPr>
      </p:pic>
      <p:sp>
        <p:nvSpPr>
          <p:cNvPr id="4" name="文字方塊 3"/>
          <p:cNvSpPr txBox="1"/>
          <p:nvPr/>
        </p:nvSpPr>
        <p:spPr>
          <a:xfrm>
            <a:off x="144000" y="7095240"/>
            <a:ext cx="9756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>
                <a:ln>
                  <a:noFill/>
                </a:ln>
                <a:latin typeface="Times New Roman" pitchFamily="18"/>
                <a:ea typeface="Times New Roman" pitchFamily="18"/>
                <a:cs typeface="Bitstream Vera Sans" pitchFamily="2"/>
                <a:hlinkClick r:id="rId4"/>
              </a:rPr>
              <a:t>http://law.moj.gov.tw/Law/LawSearchResult.aspx?p=A&amp;t=A1A2E1F1&amp;k1=%E5%85%A7%E6%94%BF%E9%83%A8%E5%9C%8B%E5%9C%9F%E6%B8%AC%E7%B9%AA%E4%B8%AD%E5%BF%83%E8%A6%8F%E8%B2%BB%E6%94%B6%E8%B2%BB%E6%A8%99%E6%BA%96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B88A3C-BFEE-4791-A278-0D5C6C876EED}" type="slidenum">
              <a:t>12</a:t>
            </a:fld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0" y="180000"/>
            <a:ext cx="10080000" cy="1080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4C4C4C"/>
              </a:gs>
            </a:gsLst>
            <a:lin ang="0"/>
          </a:gradFill>
          <a:ln>
            <a:noFill/>
          </a:ln>
        </p:spPr>
        <p:txBody>
          <a:bodyPr vert="horz" wrap="none" lIns="180000" tIns="0" rIns="18000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40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內政部國土測繪中心規費收費標準</a:t>
            </a:r>
            <a:r>
              <a:rPr lang="en-US" sz="40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-</a:t>
            </a:r>
            <a:r>
              <a:rPr lang="zh-TW" sz="40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附件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48000" y="2989080"/>
            <a:ext cx="8820000" cy="1401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40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附表一：</a:t>
            </a:r>
            <a:r>
              <a:rPr lang="zh-TW" sz="40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  <a:hlinkClick r:id="rId3"/>
              </a:rPr>
              <a:t>圖文掃描服務收費基準表</a:t>
            </a:r>
          </a:p>
          <a:p>
            <a:pPr marL="0" marR="0" lvl="0" indent="0" algn="ctr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4000" b="0" i="0" u="none" strike="noStrike" kern="1200">
                <a:ln>
                  <a:noFill/>
                </a:ln>
                <a:solidFill>
                  <a:srgbClr val="000000"/>
                </a:solidFill>
                <a:latin typeface="文泉驛微米黑" pitchFamily="18"/>
                <a:ea typeface="文泉驛微米黑" pitchFamily="2"/>
                <a:cs typeface="Bitstream Vera Sans" pitchFamily="2"/>
              </a:rPr>
              <a:t>附表二：</a:t>
            </a:r>
            <a:r>
              <a:rPr lang="zh-TW" sz="4000" b="0" i="0" u="none" strike="noStrike" kern="1200">
                <a:ln>
                  <a:noFill/>
                </a:ln>
                <a:solidFill>
                  <a:srgbClr val="000000"/>
                </a:solidFill>
                <a:latin typeface="文泉驛微米黑" pitchFamily="18"/>
                <a:ea typeface="文泉驛微米黑" pitchFamily="2"/>
                <a:cs typeface="Bitstream Vera Sans" pitchFamily="2"/>
                <a:hlinkClick r:id="rId4"/>
              </a:rPr>
              <a:t>圖檔輸出服務收費基準表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278ACC-62F2-4251-9CFA-5C21E63D83A0}" type="slidenum">
              <a:t>13</a:t>
            </a:fld>
            <a:endParaRPr lang="en-US"/>
          </a:p>
        </p:txBody>
      </p:sp>
      <p:grpSp>
        <p:nvGrpSpPr>
          <p:cNvPr id="2" name="群組 1"/>
          <p:cNvGrpSpPr/>
          <p:nvPr/>
        </p:nvGrpSpPr>
        <p:grpSpPr>
          <a:xfrm>
            <a:off x="612000" y="752759"/>
            <a:ext cx="7416000" cy="3949561"/>
            <a:chOff x="612000" y="752759"/>
            <a:chExt cx="7416000" cy="3949561"/>
          </a:xfrm>
        </p:grpSpPr>
        <p:sp>
          <p:nvSpPr>
            <p:cNvPr id="3" name="文字方塊 2"/>
            <p:cNvSpPr txBox="1"/>
            <p:nvPr/>
          </p:nvSpPr>
          <p:spPr>
            <a:xfrm>
              <a:off x="612000" y="4412160"/>
              <a:ext cx="7416000" cy="2901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400" b="0" i="0" u="none" strike="noStrike" kern="1200">
                  <a:ln>
                    <a:noFill/>
                  </a:ln>
                  <a:latin typeface="Times New Roman" pitchFamily="18"/>
                  <a:ea typeface="Times New Roman" pitchFamily="18"/>
                  <a:cs typeface="Bitstream Vera Sans" pitchFamily="2"/>
                  <a:hlinkClick r:id="rId3"/>
                </a:rPr>
                <a:t>http://emap.nlsc.gov.tw/emap25/index.php?option=com_content&amp;view=article&amp;id=106&amp;Itemid=110</a:t>
              </a:r>
            </a:p>
          </p:txBody>
        </p:sp>
        <p:pic>
          <p:nvPicPr>
            <p:cNvPr id="4" name=""/>
            <p:cNvPicPr>
              <a:picLocks noChangeAspect="1"/>
            </p:cNvPicPr>
            <p:nvPr/>
          </p:nvPicPr>
          <p:blipFill>
            <a:blip r:embed="rId4">
              <a:lum/>
              <a:alphaModFix/>
            </a:blip>
            <a:srcRect/>
            <a:stretch>
              <a:fillRect/>
            </a:stretch>
          </p:blipFill>
          <p:spPr>
            <a:xfrm>
              <a:off x="701640" y="752759"/>
              <a:ext cx="6524280" cy="3543120"/>
            </a:xfrm>
            <a:prstGeom prst="rect">
              <a:avLst/>
            </a:prstGeom>
            <a:noFill/>
            <a:ln w="36000">
              <a:solidFill>
                <a:srgbClr val="DDDDDD"/>
              </a:solidFill>
              <a:prstDash val="solid"/>
            </a:ln>
          </p:spPr>
        </p:pic>
      </p:grpSp>
      <p:sp>
        <p:nvSpPr>
          <p:cNvPr id="5" name="文字方塊 4"/>
          <p:cNvSpPr txBox="1"/>
          <p:nvPr/>
        </p:nvSpPr>
        <p:spPr>
          <a:xfrm>
            <a:off x="468000" y="3204000"/>
            <a:ext cx="9216000" cy="3616560"/>
          </a:xfrm>
          <a:prstGeom prst="rect">
            <a:avLst/>
          </a:prstGeom>
          <a:solidFill>
            <a:srgbClr val="EEEEEE">
              <a:alpha val="90000"/>
            </a:srgbClr>
          </a:solidFill>
          <a:ln w="36000">
            <a:solidFill>
              <a:srgbClr val="EEEEEE"/>
            </a:solidFill>
            <a:prstDash val="solid"/>
          </a:ln>
        </p:spPr>
        <p:txBody>
          <a:bodyPr vert="horz" wrap="none" lIns="180000" tIns="180000" rIns="180000" bIns="180000" compatLnSpc="0">
            <a:spAutoFit/>
          </a:bodyPr>
          <a:lstStyle/>
          <a:p>
            <a:pPr marL="0" marR="0" lvl="0" indent="0" algn="l" rtl="0" hangingPunct="0">
              <a:lnSpc>
                <a:spcPct val="110000"/>
              </a:lnSpc>
              <a:spcBef>
                <a:spcPts val="0"/>
              </a:spcBef>
              <a:spcAft>
                <a:spcPts val="1134"/>
              </a:spcAft>
              <a:buNone/>
              <a:tabLst/>
            </a:pPr>
            <a:r>
              <a:rPr lang="zh-TW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利用方式 → </a:t>
            </a:r>
            <a:r>
              <a:rPr lang="zh-TW" sz="32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不知道細節？</a:t>
            </a:r>
          </a:p>
          <a:p>
            <a:pPr marL="2232000" marR="0" lvl="0" indent="-2232000" algn="l" rtl="0" hangingPunct="0">
              <a:lnSpc>
                <a:spcPct val="110000"/>
              </a:lnSpc>
              <a:spcBef>
                <a:spcPts val="0"/>
              </a:spcBef>
              <a:spcAft>
                <a:spcPts val="1134"/>
              </a:spcAft>
              <a:buNone/>
              <a:tabLst/>
            </a:pPr>
            <a:r>
              <a:rPr lang="zh-TW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收費標準 → 以</a:t>
            </a:r>
            <a:r>
              <a:rPr lang="en-US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1/5000</a:t>
            </a:r>
            <a:r>
              <a:rPr lang="zh-TW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基本地形圖圖幅範圍為資料供應單元，非加值型每幅新台幣</a:t>
            </a:r>
            <a:r>
              <a:rPr lang="en-US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150</a:t>
            </a:r>
            <a:r>
              <a:rPr lang="zh-TW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元，加值型每幅新台幣</a:t>
            </a:r>
            <a:r>
              <a:rPr lang="en-US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600</a:t>
            </a:r>
            <a:r>
              <a:rPr lang="zh-TW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元；申請更新半價收費。 → </a:t>
            </a:r>
            <a:r>
              <a:rPr lang="zh-TW" sz="32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正確嗎？是否還有其他細節？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62E133-250F-4BC4-9A7F-2F27E8B2BA91}" type="slidenum">
              <a:t>14</a:t>
            </a:fld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648000" y="2988720"/>
            <a:ext cx="8820000" cy="9849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6000" b="0" i="0" u="none" strike="noStrike" kern="1200">
                <a:ln>
                  <a:noFill/>
                </a:ln>
                <a:solidFill>
                  <a:srgbClr val="0000FF"/>
                </a:solidFill>
                <a:latin typeface="文泉驛微米黑" pitchFamily="18"/>
                <a:ea typeface="文泉驛微米黑" pitchFamily="2"/>
                <a:cs typeface="Bitstream Vera Sans" pitchFamily="2"/>
              </a:rPr>
              <a:t>快沒耐性了</a:t>
            </a:r>
            <a:r>
              <a:rPr lang="en-US" sz="6000" b="0" i="0" u="none" strike="noStrike" kern="1200">
                <a:ln>
                  <a:noFill/>
                </a:ln>
                <a:solidFill>
                  <a:srgbClr val="0000FF"/>
                </a:solidFill>
                <a:latin typeface="文泉驛微米黑" pitchFamily="18"/>
                <a:ea typeface="文泉驛微米黑" pitchFamily="2"/>
                <a:cs typeface="Bitstream Vera Sans" pitchFamily="2"/>
              </a:rPr>
              <a:t>...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6CC1E6-F60F-43D4-9C81-A2F23C1F863A}" type="slidenum">
              <a:t>15</a:t>
            </a:fld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0" y="180000"/>
            <a:ext cx="10080000" cy="1080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4C4C4C"/>
              </a:gs>
            </a:gsLst>
            <a:lin ang="0"/>
          </a:gradFill>
          <a:ln>
            <a:noFill/>
          </a:ln>
        </p:spPr>
        <p:txBody>
          <a:bodyPr vert="horz" wrap="none" lIns="180000" tIns="0" rIns="18000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40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實際申請頁面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7959" y="1527120"/>
            <a:ext cx="8650800" cy="5400000"/>
          </a:xfrm>
          <a:prstGeom prst="rect">
            <a:avLst/>
          </a:prstGeom>
          <a:noFill/>
          <a:ln w="36000">
            <a:solidFill>
              <a:srgbClr val="DDDDDD"/>
            </a:solidFill>
            <a:prstDash val="solid"/>
          </a:ln>
        </p:spPr>
      </p:pic>
      <p:sp>
        <p:nvSpPr>
          <p:cNvPr id="4" name="文字方塊 3"/>
          <p:cNvSpPr txBox="1"/>
          <p:nvPr/>
        </p:nvSpPr>
        <p:spPr>
          <a:xfrm>
            <a:off x="216000" y="7095600"/>
            <a:ext cx="9756000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Times New Roman" pitchFamily="18"/>
                <a:ea typeface="Times New Roman" pitchFamily="18"/>
                <a:cs typeface="Bitstream Vera Sans" pitchFamily="2"/>
                <a:hlinkClick r:id="rId4"/>
              </a:rPr>
              <a:t>http://www.nlsc.gov.tw/websites/make_page.aspx?la=1&amp;le=2&amp;li=11&amp;sno=136&amp;le2=3&amp;li2=135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0DBD8B-32EB-49C1-8E99-9013E5F13CED}" type="slidenum">
              <a:t>16</a:t>
            </a:fld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0" y="180000"/>
            <a:ext cx="10080000" cy="1080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4C4C4C"/>
              </a:gs>
            </a:gsLst>
            <a:lin ang="0"/>
          </a:gradFill>
          <a:ln>
            <a:noFill/>
          </a:ln>
        </p:spPr>
        <p:txBody>
          <a:bodyPr vert="horz" wrap="none" lIns="180000" tIns="0" rIns="18000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40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通用版電子地圖成果檔申請書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720000" y="6771600"/>
            <a:ext cx="8424000" cy="680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Times New Roman" pitchFamily="18"/>
                <a:ea typeface="Times New Roman" pitchFamily="18"/>
                <a:cs typeface="Bitstream Vera Sans" pitchFamily="2"/>
                <a:hlinkClick r:id="rId3"/>
              </a:rPr>
              <a:t>http://www.nlsc.gov.tw/websites/up_page/file/%E5%9C%96%E8%B3%87%E4%BE%9B%E6%87%89%E7%94%B3%E8%AB%8B%E6%9B%B8/%E9%80%9A%E7%94%A8%E7%89%88%E9%9B%BB%E5%AD%90%E5%9C%B0%E5%9C%96%E6%88%90%E6%9E%9C%E6%AA%94%E7%94%B3%E8%AB%8B%E6%9B%B8.pdf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60000" y="1477080"/>
            <a:ext cx="9540360" cy="5226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576000" marR="0" lvl="0" indent="-576000" algn="l" rtl="0" hangingPunct="0">
              <a:lnSpc>
                <a:spcPct val="120000"/>
              </a:lnSpc>
              <a:spcBef>
                <a:spcPts val="0"/>
              </a:spcBef>
              <a:spcAft>
                <a:spcPts val="567"/>
              </a:spcAft>
              <a:buNone/>
              <a:tabLst/>
            </a:pPr>
            <a:r>
              <a:rPr lang="zh-TW" sz="2200" b="1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資料使用注意事項：</a:t>
            </a:r>
          </a:p>
          <a:p>
            <a:pPr marL="576000" marR="0" lvl="0" indent="-576000" algn="l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一、申請人應</a:t>
            </a:r>
            <a:r>
              <a:rPr lang="zh-TW" sz="22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依申請目的使用資料</a:t>
            </a:r>
            <a:r>
              <a:rPr lang="en-US" sz="22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,</a:t>
            </a:r>
            <a:r>
              <a:rPr lang="zh-TW" sz="22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不得移作申請目的外之使用</a:t>
            </a:r>
            <a:r>
              <a:rPr lang="zh-TW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。</a:t>
            </a:r>
          </a:p>
          <a:p>
            <a:pPr marL="576000" marR="0" lvl="0" indent="-576000" algn="l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二、非經本中心書面許可</a:t>
            </a:r>
            <a:r>
              <a:rPr lang="en-US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,</a:t>
            </a:r>
            <a:r>
              <a:rPr lang="zh-TW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申請人</a:t>
            </a:r>
            <a:r>
              <a:rPr lang="zh-TW" sz="22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不得自行重製或交付他人使用</a:t>
            </a:r>
            <a:r>
              <a:rPr lang="en-US" sz="22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,</a:t>
            </a:r>
            <a:r>
              <a:rPr lang="zh-TW" sz="22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亦不得以附加或改良資料為由</a:t>
            </a:r>
            <a:r>
              <a:rPr lang="en-US" sz="22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,</a:t>
            </a:r>
            <a:r>
              <a:rPr lang="zh-TW" sz="22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自行重製或交付他人使用</a:t>
            </a:r>
            <a:r>
              <a:rPr lang="zh-TW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。</a:t>
            </a:r>
          </a:p>
          <a:p>
            <a:pPr marL="576000" marR="0" lvl="0" indent="-576000" algn="l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三、申請人將資料</a:t>
            </a:r>
            <a:r>
              <a:rPr lang="zh-TW" sz="22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委託處理時</a:t>
            </a:r>
            <a:r>
              <a:rPr lang="en-US" sz="22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,</a:t>
            </a:r>
            <a:r>
              <a:rPr lang="zh-TW" sz="22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應於申請書備註欄載明</a:t>
            </a:r>
            <a:r>
              <a:rPr lang="en-US" sz="22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,</a:t>
            </a:r>
            <a:r>
              <a:rPr lang="zh-TW" sz="22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委託事務完畢後</a:t>
            </a:r>
            <a:r>
              <a:rPr lang="en-US" sz="22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,</a:t>
            </a:r>
            <a:r>
              <a:rPr lang="zh-TW" sz="22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應將資料收回</a:t>
            </a:r>
            <a:r>
              <a:rPr lang="en-US" sz="22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,</a:t>
            </a:r>
            <a:r>
              <a:rPr lang="zh-TW" sz="22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受託人不得留存</a:t>
            </a:r>
            <a:r>
              <a:rPr lang="zh-TW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。</a:t>
            </a:r>
          </a:p>
          <a:p>
            <a:pPr marL="576000" marR="0" lvl="0" indent="-576000" algn="l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四、資料使用若涉及著作權、國家安全等相關觸法情事</a:t>
            </a:r>
            <a:r>
              <a:rPr lang="en-US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,</a:t>
            </a:r>
            <a:r>
              <a:rPr lang="zh-TW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概由申請人自負所有民事及刑事責任。</a:t>
            </a:r>
          </a:p>
          <a:p>
            <a:pPr marL="576000" marR="0" lvl="0" indent="-576000" algn="l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五、申請人如對交付之資料有疑義</a:t>
            </a:r>
            <a:r>
              <a:rPr lang="en-US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,</a:t>
            </a:r>
            <a:r>
              <a:rPr lang="zh-TW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應於資料交付起七日內檢附收據提出疑義</a:t>
            </a:r>
            <a:r>
              <a:rPr lang="en-US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,</a:t>
            </a:r>
            <a:r>
              <a:rPr lang="zh-TW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由本中心查明處理</a:t>
            </a:r>
            <a:r>
              <a:rPr lang="en-US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,</a:t>
            </a:r>
            <a:r>
              <a:rPr lang="zh-TW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逾期不予受理。</a:t>
            </a:r>
          </a:p>
          <a:p>
            <a:pPr marL="576000" marR="0" lvl="0" indent="-576000" algn="l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六、本申請書依測繪成果申請使用辦法蒐集個人資料</a:t>
            </a:r>
            <a:r>
              <a:rPr lang="en-US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,</a:t>
            </a:r>
            <a:r>
              <a:rPr lang="zh-TW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僅供本申請使用</a:t>
            </a:r>
            <a:r>
              <a:rPr lang="en-US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,</a:t>
            </a:r>
            <a:r>
              <a:rPr lang="zh-TW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不作為其他用途。</a:t>
            </a:r>
          </a:p>
          <a:p>
            <a:pPr marL="576000" marR="0" lvl="0" indent="-576000" algn="l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七、備註：</a:t>
            </a:r>
            <a:r>
              <a:rPr lang="en-US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________________________________________________________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036208-2E13-431B-838F-0E890A3E3B83}" type="slidenum">
              <a:t>17</a:t>
            </a:fld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376000" y="2088360"/>
            <a:ext cx="5292000" cy="3385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l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1. </a:t>
            </a:r>
            <a:r>
              <a:rPr lang="zh-TW" sz="4800" b="0" i="0" u="none" strike="noStrike" kern="120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限制用途</a:t>
            </a:r>
          </a:p>
          <a:p>
            <a:pPr marL="0" marR="0" lvl="0" indent="0" algn="l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2. </a:t>
            </a:r>
            <a:r>
              <a:rPr lang="zh-TW" sz="4800" b="0" i="0" u="none" strike="noStrike" kern="120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不得自由移轉</a:t>
            </a:r>
          </a:p>
          <a:p>
            <a:pPr marL="0" marR="0" lvl="0" indent="0" algn="l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 </a:t>
            </a:r>
          </a:p>
          <a:p>
            <a:pPr marL="0" marR="0" lvl="0" indent="0" algn="l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D693FE-6F85-46DC-A608-A6A2773E978A}" type="slidenum">
              <a:t>18</a:t>
            </a:fld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0" y="180000"/>
            <a:ext cx="10080000" cy="1080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4C4C4C"/>
              </a:gs>
            </a:gsLst>
            <a:lin ang="0"/>
          </a:gradFill>
          <a:ln>
            <a:noFill/>
          </a:ln>
        </p:spPr>
        <p:txBody>
          <a:bodyPr vert="horz" wrap="none" lIns="180000" tIns="0" rIns="18000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40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測繪成果加值利用規定同意書</a:t>
            </a:r>
            <a:r>
              <a:rPr lang="en-US" sz="40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-</a:t>
            </a:r>
            <a:r>
              <a:rPr lang="zh-TW" sz="40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節錄 </a:t>
            </a:r>
            <a:r>
              <a:rPr lang="en-US" sz="40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1/2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12000" y="6623999"/>
            <a:ext cx="9216000" cy="48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Times New Roman" pitchFamily="18"/>
                <a:ea typeface="Times New Roman" pitchFamily="18"/>
                <a:cs typeface="Bitstream Vera Sans" pitchFamily="2"/>
                <a:hlinkClick r:id="rId3"/>
              </a:rPr>
              <a:t>http://www.nlsc.gov.tw/websites/up_page/file/%E6%B8%AC%E7%B9%AA%E6%88%90%E6%9E%9C%E5%8A%A0%E5%80%BC%E5%88%A9%E7%94%A8%E8%A6%8F%E5%AE%9A%E5%90%8C%E6%84%8F%E6%9B%B8.pdf</a:t>
            </a:r>
            <a:r>
              <a:rPr lang="en-US" sz="1400" b="0" i="0" u="none" strike="noStrike" kern="1200">
                <a:ln>
                  <a:noFill/>
                </a:ln>
                <a:latin typeface="Times New Roman" pitchFamily="18"/>
                <a:ea typeface="Times New Roman" pitchFamily="18"/>
                <a:cs typeface="Bitstream Vera Sans" pitchFamily="2"/>
              </a:rPr>
              <a:t> 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20000" y="1945080"/>
            <a:ext cx="8568000" cy="4509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576000" marR="0" lvl="0" indent="-576000" algn="l" rtl="0" hangingPunct="0">
              <a:lnSpc>
                <a:spcPct val="120000"/>
              </a:lnSpc>
              <a:spcBef>
                <a:spcPts val="0"/>
              </a:spcBef>
              <a:spcAft>
                <a:spcPts val="567"/>
              </a:spcAft>
              <a:buNone/>
              <a:tabLst/>
            </a:pPr>
            <a:r>
              <a:rPr lang="zh-TW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二、申請人僅擁有本資料加值利用權，</a:t>
            </a:r>
            <a:r>
              <a:rPr lang="zh-TW" sz="22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不得轉錄、轉售、贈與、借貸、租賃或質押本資料之原始資料</a:t>
            </a:r>
            <a:r>
              <a:rPr lang="zh-TW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；</a:t>
            </a:r>
            <a:r>
              <a:rPr lang="zh-TW" sz="22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並不得將本資料加值利用權利轉讓第三人，或轉授權予第三人行使</a:t>
            </a:r>
            <a:r>
              <a:rPr lang="zh-TW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。</a:t>
            </a:r>
          </a:p>
          <a:p>
            <a:pPr marL="576000" marR="0" lvl="0" indent="-576000" algn="l" rtl="0" hangingPunct="0">
              <a:lnSpc>
                <a:spcPct val="120000"/>
              </a:lnSpc>
              <a:spcBef>
                <a:spcPts val="0"/>
              </a:spcBef>
              <a:spcAft>
                <a:spcPts val="567"/>
              </a:spcAft>
              <a:buNone/>
              <a:tabLst/>
            </a:pPr>
            <a:r>
              <a:rPr lang="zh-TW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三、申請人可將本資料自行或委託其他單位加值利用後，不限種類數量再行發售或傳播加值成品或衍生品（以下簡稱加值產品），加值利用過程得為本資料之修改、增加、處理等之改做，及開發地理資訊相關運用。</a:t>
            </a:r>
            <a:r>
              <a:rPr lang="zh-TW" sz="22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將本資料加值產品經網際網路公開使用者，不得提供使用者取得本資料之原始資料</a:t>
            </a:r>
            <a:r>
              <a:rPr lang="zh-TW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。</a:t>
            </a:r>
          </a:p>
          <a:p>
            <a:pPr marL="576000" marR="0" lvl="0" indent="-576000" algn="l" rtl="0" hangingPunct="0">
              <a:lnSpc>
                <a:spcPct val="120000"/>
              </a:lnSpc>
              <a:spcBef>
                <a:spcPts val="0"/>
              </a:spcBef>
              <a:spcAft>
                <a:spcPts val="567"/>
              </a:spcAft>
              <a:buNone/>
              <a:tabLst/>
            </a:pPr>
            <a:r>
              <a:rPr lang="zh-TW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四、如係</a:t>
            </a:r>
            <a:r>
              <a:rPr lang="zh-TW" sz="22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委託其他單位（以下簡稱受託單位）進行加值利用者，申請人應負責管制資料之使用，必於完成後將本資料之原始資料收回，不得外流</a:t>
            </a:r>
            <a:r>
              <a:rPr lang="zh-TW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83F321-4551-4DE0-9C79-7EA5DFEE3137}" type="slidenum">
              <a:t>19</a:t>
            </a:fld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0" y="180000"/>
            <a:ext cx="10080000" cy="1080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4C4C4C"/>
              </a:gs>
            </a:gsLst>
            <a:lin ang="0"/>
          </a:gradFill>
          <a:ln>
            <a:noFill/>
          </a:ln>
        </p:spPr>
        <p:txBody>
          <a:bodyPr vert="horz" wrap="none" lIns="180000" tIns="0" rIns="18000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40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測繪成果加值利用規定同意書</a:t>
            </a:r>
            <a:r>
              <a:rPr lang="en-US" sz="40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-</a:t>
            </a:r>
            <a:r>
              <a:rPr lang="zh-TW" sz="40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節錄 </a:t>
            </a:r>
            <a:r>
              <a:rPr lang="en-US" sz="40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2/2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720000" y="1945440"/>
            <a:ext cx="8568000" cy="36478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576000" marR="0" lvl="0" indent="-576000" algn="l" rtl="0" hangingPunct="0">
              <a:lnSpc>
                <a:spcPct val="120000"/>
              </a:lnSpc>
              <a:spcBef>
                <a:spcPts val="0"/>
              </a:spcBef>
              <a:spcAft>
                <a:spcPts val="567"/>
              </a:spcAft>
              <a:buNone/>
              <a:tabLst/>
            </a:pPr>
            <a:r>
              <a:rPr lang="zh-TW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七、申請人進行本資料加值利用時，其</a:t>
            </a:r>
            <a:r>
              <a:rPr lang="zh-TW" sz="22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加值利用範圍以申請書所填加值利用目的為限，如有新增加值利用目的時，應另填具申請書通知內政部國土測繪中心備查</a:t>
            </a:r>
            <a:r>
              <a:rPr lang="zh-TW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。</a:t>
            </a:r>
          </a:p>
          <a:p>
            <a:pPr marL="576000" marR="0" lvl="0" indent="-576000" algn="l" rtl="0" hangingPunct="0">
              <a:lnSpc>
                <a:spcPct val="120000"/>
              </a:lnSpc>
              <a:spcBef>
                <a:spcPts val="0"/>
              </a:spcBef>
              <a:spcAft>
                <a:spcPts val="567"/>
              </a:spcAft>
              <a:buNone/>
              <a:tabLst/>
            </a:pPr>
            <a:r>
              <a:rPr lang="zh-TW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八、申請人應於所有加值產品適當處標示原始資料來源為：內政部國土測繪中心，並應於加值產品完成後無償提供三份予內政部國土測繪中心（屬無法以媒體承載提供者，得以可完整說明該加值之文件代之），且</a:t>
            </a:r>
            <a:r>
              <a:rPr lang="zh-TW" sz="22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應於每年六月及十二月底前主動提供加值產品名稱、內政部國土測繪中心供應之原始資料名稱、原始資料運用範圍、發售數量及產值等相關銷售資料予內政部國土測繪中心</a:t>
            </a:r>
            <a:r>
              <a:rPr lang="zh-TW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。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12000" y="6624360"/>
            <a:ext cx="9216000" cy="48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Times New Roman" pitchFamily="18"/>
                <a:ea typeface="Times New Roman" pitchFamily="18"/>
                <a:cs typeface="Bitstream Vera Sans" pitchFamily="2"/>
                <a:hlinkClick r:id="rId3"/>
              </a:rPr>
              <a:t>http://www.nlsc.gov.tw/websites/up_page/file/%E6%B8%AC%E7%B9%AA%E6%88%90%E6%9E%9C%E5%8A%A0%E5%80%BC%E5%88%A9%E7%94%A8%E8%A6%8F%E5%AE%9A%E5%90%8C%E6%84%8F%E6%9B%B8.pdf</a:t>
            </a:r>
            <a:r>
              <a:rPr lang="en-US" sz="1400" b="0" i="0" u="none" strike="noStrike" kern="1200">
                <a:ln>
                  <a:noFill/>
                </a:ln>
                <a:latin typeface="Times New Roman" pitchFamily="18"/>
                <a:ea typeface="Times New Roman" pitchFamily="18"/>
                <a:cs typeface="Bitstream Vera Sans" pitchFamily="2"/>
              </a:rPr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F5C8F6-D4BB-429B-99B1-DD27A6FEF0EA}" type="slidenum">
              <a:t>2</a:t>
            </a:fld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475999" y="6912360"/>
            <a:ext cx="7056000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Times New Roman" pitchFamily="18"/>
                <a:ea typeface="Bitstream Vera Sans" pitchFamily="2"/>
                <a:cs typeface="Bitstream Vera Sans" pitchFamily="2"/>
                <a:hlinkClick r:id="rId3"/>
              </a:rPr>
              <a:t>https://osmtw.hackpad.com/2014-07-27-Open-Geo-Data-for-Government-5YtEoKVphQF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150920" y="591840"/>
            <a:ext cx="7857720" cy="6076440"/>
          </a:xfrm>
          <a:prstGeom prst="rect">
            <a:avLst/>
          </a:prstGeom>
          <a:noFill/>
          <a:ln w="36000">
            <a:solidFill>
              <a:srgbClr val="DDDDDD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287FC6-0076-4236-85CA-8C3F154A9453}" type="slidenum">
              <a:t>20</a:t>
            </a:fld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376000" y="2088360"/>
            <a:ext cx="5292000" cy="3385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l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1. </a:t>
            </a:r>
            <a:r>
              <a:rPr lang="zh-TW" sz="4800" b="0" i="0" u="none" strike="noStrike" kern="120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限制用途</a:t>
            </a:r>
          </a:p>
          <a:p>
            <a:pPr marL="0" marR="0" lvl="0" indent="0" algn="l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2. </a:t>
            </a:r>
            <a:r>
              <a:rPr lang="zh-TW" sz="4800" b="0" i="0" u="none" strike="noStrike" kern="120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不得自由移轉</a:t>
            </a:r>
          </a:p>
          <a:p>
            <a:pPr marL="0" marR="0" lvl="0" indent="0" algn="l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3. </a:t>
            </a:r>
            <a:r>
              <a:rPr lang="zh-TW" sz="4800" b="0" i="0" u="none" strike="noStrike" kern="120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強制管制</a:t>
            </a:r>
          </a:p>
          <a:p>
            <a:pPr marL="0" marR="0" lvl="0" indent="0" algn="l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800" b="0" i="0" u="none" strike="noStrike" kern="1200">
              <a:ln>
                <a:noFill/>
              </a:ln>
              <a:solidFill>
                <a:srgbClr val="0000FF"/>
              </a:solidFill>
              <a:latin typeface="Times New Roman" pitchFamily="18"/>
              <a:ea typeface="文泉驛微米黑" pitchFamily="2"/>
              <a:cs typeface="Bitstream Vera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3B4D66-A492-4A98-801D-A9250FE4DDB3}" type="slidenum">
              <a:t>21</a:t>
            </a:fld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648000" y="2808720"/>
            <a:ext cx="8820000" cy="9849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6000" b="0" i="0" u="none" strike="noStrike" kern="1200">
                <a:ln>
                  <a:noFill/>
                </a:ln>
                <a:solidFill>
                  <a:srgbClr val="008000"/>
                </a:solidFill>
                <a:latin typeface="文泉驛微米黑" pitchFamily="18"/>
                <a:ea typeface="文泉驛微米黑" pitchFamily="2"/>
                <a:cs typeface="Bitstream Vera Sans" pitchFamily="2"/>
              </a:rPr>
              <a:t>費用呢？？？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DBC964-5FBA-409B-9C79-BEB63B92744E}" type="slidenum">
              <a:t>22</a:t>
            </a:fld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0" y="180000"/>
            <a:ext cx="10080000" cy="1080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4C4C4C"/>
              </a:gs>
            </a:gsLst>
            <a:lin ang="0"/>
          </a:gradFill>
          <a:ln>
            <a:noFill/>
          </a:ln>
        </p:spPr>
        <p:txBody>
          <a:bodyPr vert="horz" wrap="none" lIns="180000" tIns="0" rIns="18000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40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國土測繪成果資料收費標準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14479" y="1528200"/>
            <a:ext cx="8118000" cy="5400000"/>
          </a:xfrm>
          <a:prstGeom prst="rect">
            <a:avLst/>
          </a:prstGeom>
          <a:noFill/>
          <a:ln w="36000">
            <a:solidFill>
              <a:srgbClr val="DDDDDD"/>
            </a:solidFill>
            <a:prstDash val="solid"/>
          </a:ln>
        </p:spPr>
      </p:pic>
      <p:sp>
        <p:nvSpPr>
          <p:cNvPr id="4" name="文字方塊 3"/>
          <p:cNvSpPr txBox="1"/>
          <p:nvPr/>
        </p:nvSpPr>
        <p:spPr>
          <a:xfrm>
            <a:off x="503999" y="7020720"/>
            <a:ext cx="9216000" cy="323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Times New Roman" pitchFamily="18"/>
                <a:ea typeface="Times New Roman" pitchFamily="18"/>
                <a:cs typeface="Bitstream Vera Sans" pitchFamily="2"/>
                <a:hlinkClick r:id="rId4"/>
              </a:rPr>
              <a:t>http://law.moj.gov.tw/LawClass/LawAll.aspx?PCode=D0060114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4CAE8E-AD25-4072-B6D6-9CB4CC3EA2D1}" type="slidenum">
              <a:t>23</a:t>
            </a:fld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0" y="180000"/>
            <a:ext cx="10080000" cy="1080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4C4C4C"/>
              </a:gs>
            </a:gsLst>
            <a:lin ang="0"/>
          </a:gradFill>
          <a:ln>
            <a:noFill/>
          </a:ln>
        </p:spPr>
        <p:txBody>
          <a:bodyPr vert="horz" wrap="none" lIns="180000" tIns="0" rIns="18000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40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國土測繪成果資料收費標準</a:t>
            </a:r>
            <a:r>
              <a:rPr lang="en-US" sz="40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-</a:t>
            </a:r>
            <a:r>
              <a:rPr lang="zh-TW" sz="40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附件四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9920" y="1918800"/>
            <a:ext cx="9806400" cy="41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字方塊 3"/>
          <p:cNvSpPr txBox="1"/>
          <p:nvPr/>
        </p:nvSpPr>
        <p:spPr>
          <a:xfrm>
            <a:off x="503999" y="6372719"/>
            <a:ext cx="9216000" cy="323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Times New Roman" pitchFamily="18"/>
                <a:ea typeface="Times New Roman" pitchFamily="18"/>
                <a:cs typeface="Bitstream Vera Sans" pitchFamily="2"/>
                <a:hlinkClick r:id="rId4"/>
              </a:rPr>
              <a:t>http://law.moj.gov.tw/Law/law_getfile.ashx?FileId=0000109212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6F45D0-01FB-4F85-9B4F-AC66C22416B3}" type="slidenum">
              <a:t>24</a:t>
            </a:fld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376000" y="2088000"/>
            <a:ext cx="5292000" cy="3385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l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1. </a:t>
            </a:r>
            <a:r>
              <a:rPr lang="zh-TW" sz="4800" b="0" i="0" u="none" strike="noStrike" kern="120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限制用途</a:t>
            </a:r>
          </a:p>
          <a:p>
            <a:pPr marL="0" marR="0" lvl="0" indent="0" algn="l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2. </a:t>
            </a:r>
            <a:r>
              <a:rPr lang="zh-TW" sz="4800" b="0" i="0" u="none" strike="noStrike" kern="120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不得自由移轉</a:t>
            </a:r>
          </a:p>
          <a:p>
            <a:pPr marL="0" marR="0" lvl="0" indent="0" algn="l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3. </a:t>
            </a:r>
            <a:r>
              <a:rPr lang="zh-TW" sz="4800" b="0" i="0" u="none" strike="noStrike" kern="120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強制管制</a:t>
            </a:r>
          </a:p>
          <a:p>
            <a:pPr marL="0" marR="0" lvl="0" indent="0" algn="l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4. </a:t>
            </a:r>
            <a:r>
              <a:rPr lang="zh-TW" sz="4800" b="0" i="0" u="none" strike="noStrike" kern="120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收取費用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4FA11A-4F2B-4B47-BF1D-C6F35C50A23D}" type="slidenum">
              <a:t>25</a:t>
            </a:fld>
            <a:endParaRPr lang="en-US"/>
          </a:p>
        </p:txBody>
      </p:sp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08000" y="1558800"/>
            <a:ext cx="6728400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5E208A-9988-4E72-A1C9-60AA89C27C4F}" type="slidenum">
              <a:t>26</a:t>
            </a:fld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0" y="180000"/>
            <a:ext cx="10080000" cy="1080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4C4C4C"/>
              </a:gs>
            </a:gsLst>
            <a:lin ang="0"/>
          </a:gradFill>
          <a:ln>
            <a:noFill/>
          </a:ln>
        </p:spPr>
        <p:txBody>
          <a:bodyPr vert="horz" wrap="none" lIns="180000" tIns="0" rIns="18000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40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通用版電子地圖</a:t>
            </a:r>
            <a:r>
              <a:rPr lang="en-US" sz="40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-</a:t>
            </a:r>
            <a:r>
              <a:rPr lang="zh-TW" sz="40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法規初覽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84000" y="2088360"/>
            <a:ext cx="8856000" cy="4209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l" rtl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60000"/>
              <a:buFont typeface="StarSymbol"/>
              <a:buChar char="●"/>
              <a:tabLst/>
            </a:pPr>
            <a:r>
              <a:rPr lang="zh-TW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國土測繪法</a:t>
            </a:r>
          </a:p>
          <a:p>
            <a:pPr marL="0" marR="0" lvl="1" indent="0" algn="l" rtl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60000"/>
              <a:buFont typeface="StarSymbol"/>
              <a:buChar char="●"/>
              <a:tabLst/>
            </a:pPr>
            <a:r>
              <a:rPr lang="zh-TW" sz="3200" b="0" i="0" u="none" strike="noStrike" kern="120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內政部國土測繪中心成果電子資料流通要點</a:t>
            </a:r>
          </a:p>
          <a:p>
            <a:pPr marL="0" marR="0" lvl="2" indent="0" algn="l" rtl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ct val="60000"/>
              <a:buFont typeface="StarSymbol"/>
              <a:buChar char="●"/>
              <a:tabLst/>
            </a:pPr>
            <a:r>
              <a:rPr lang="zh-TW" sz="2800" b="0" i="0" u="none" strike="noStrike" kern="1200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附表十：通用版電子地圖成果檔申請書</a:t>
            </a:r>
          </a:p>
          <a:p>
            <a:pPr marL="0" marR="0" lvl="2" indent="0" algn="l" rtl="0" hangingPunct="0">
              <a:lnSpc>
                <a:spcPct val="130000"/>
              </a:lnSpc>
              <a:spcBef>
                <a:spcPts val="0"/>
              </a:spcBef>
              <a:spcAft>
                <a:spcPts val="1134"/>
              </a:spcAft>
              <a:buClr>
                <a:srgbClr val="009900"/>
              </a:buClr>
              <a:buSzPct val="60000"/>
              <a:buFont typeface="StarSymbol"/>
              <a:buChar char="●"/>
              <a:tabLst/>
            </a:pPr>
            <a:r>
              <a:rPr lang="zh-TW" sz="2800" b="0" i="0" u="none" strike="noStrike" kern="1200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附表十一：測繪成果加值利用規定同意書</a:t>
            </a:r>
          </a:p>
          <a:p>
            <a:pPr marL="0" marR="0" lvl="0" indent="0" algn="l" rtl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60000"/>
              <a:buFont typeface="StarSymbol"/>
              <a:buChar char="●"/>
              <a:tabLst/>
            </a:pPr>
            <a:r>
              <a: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 </a:t>
            </a:r>
          </a:p>
          <a:p>
            <a:pPr marL="0" marR="0" lvl="1" indent="0" algn="l" rtl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60000"/>
              <a:buFont typeface="StarSymbol"/>
              <a:buChar char="●"/>
              <a:tabLst/>
            </a:pPr>
            <a:r>
              <a:rPr lang="zh-TW" sz="3200" b="0" i="0" u="none" strike="noStrike" kern="120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國土測繪成果資料收費標準</a:t>
            </a:r>
          </a:p>
          <a:p>
            <a:pPr marL="0" marR="0" lvl="2" indent="0" algn="l" rtl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ct val="60000"/>
              <a:buFont typeface="StarSymbol"/>
              <a:buChar char="●"/>
              <a:tabLst/>
            </a:pPr>
            <a:r>
              <a:rPr lang="zh-TW" sz="2800" b="0" i="0" u="none" strike="noStrike" kern="1200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內政部國土測繪中心規費收費標準（不相關）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B58212-8E0E-4D5A-BC48-2B39A92389E2}" type="slidenum">
              <a:t>27</a:t>
            </a:fld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0" y="180000"/>
            <a:ext cx="10080000" cy="1080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4C4C4C"/>
              </a:gs>
            </a:gsLst>
            <a:lin ang="0"/>
          </a:gradFill>
          <a:ln>
            <a:noFill/>
          </a:ln>
        </p:spPr>
        <p:txBody>
          <a:bodyPr vert="horz" wrap="none" lIns="180000" tIns="0" rIns="18000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40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通用版電子地圖</a:t>
            </a:r>
            <a:r>
              <a:rPr lang="en-US" sz="40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-</a:t>
            </a:r>
            <a:r>
              <a:rPr lang="zh-TW" sz="40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法規總覽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84000" y="2088360"/>
            <a:ext cx="8856000" cy="4209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l" rtl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StarSymbol"/>
              <a:buChar char="●"/>
              <a:tabLst/>
            </a:pPr>
            <a:r>
              <a:rPr lang="zh-TW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國土測繪法</a:t>
            </a:r>
          </a:p>
          <a:p>
            <a:pPr marL="0" marR="0" lvl="1" indent="0" algn="l" rtl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60000"/>
              <a:buFont typeface="StarSymbol"/>
              <a:buChar char="●"/>
              <a:tabLst/>
            </a:pPr>
            <a:r>
              <a:rPr lang="zh-TW" sz="3200" b="0" i="0" u="none" strike="noStrike" kern="120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內政部國土測繪中心成果電子資料流通要點</a:t>
            </a:r>
          </a:p>
          <a:p>
            <a:pPr marL="0" marR="0" lvl="2" indent="0" algn="l" rtl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ct val="60000"/>
              <a:buFont typeface="StarSymbol"/>
              <a:buChar char="●"/>
              <a:tabLst/>
            </a:pPr>
            <a:r>
              <a:rPr lang="zh-TW" sz="2800" b="0" i="0" u="none" strike="noStrike" kern="1200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附表十：通用版電子地圖成果檔申請書</a:t>
            </a:r>
          </a:p>
          <a:p>
            <a:pPr marL="0" marR="0" lvl="2" indent="0" algn="l" rtl="0" hangingPunct="0">
              <a:lnSpc>
                <a:spcPct val="130000"/>
              </a:lnSpc>
              <a:spcBef>
                <a:spcPts val="0"/>
              </a:spcBef>
              <a:spcAft>
                <a:spcPts val="1134"/>
              </a:spcAft>
              <a:buClr>
                <a:srgbClr val="009900"/>
              </a:buClr>
              <a:buSzPct val="60000"/>
              <a:buFont typeface="StarSymbol"/>
              <a:buChar char="●"/>
              <a:tabLst/>
            </a:pPr>
            <a:r>
              <a:rPr lang="zh-TW" sz="2800" b="0" i="0" u="none" strike="noStrike" kern="1200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附表十一：測繪成果加值利用規定同意書</a:t>
            </a:r>
          </a:p>
          <a:p>
            <a:pPr marL="0" marR="0" lvl="0" indent="0" algn="l" rtl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StarSymbol"/>
              <a:buChar char="●"/>
              <a:tabLst/>
            </a:pPr>
            <a:r>
              <a:rPr lang="zh-TW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規費法、國土測繪法</a:t>
            </a:r>
          </a:p>
          <a:p>
            <a:pPr marL="0" marR="0" lvl="1" indent="0" algn="l" rtl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60000"/>
              <a:buFont typeface="StarSymbol"/>
              <a:buChar char="●"/>
              <a:tabLst/>
            </a:pPr>
            <a:r>
              <a:rPr lang="zh-TW" sz="3200" b="0" i="0" u="none" strike="noStrike" kern="120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國土測繪成果資料收費標準</a:t>
            </a:r>
          </a:p>
          <a:p>
            <a:pPr marL="0" marR="0" lvl="2" indent="0" algn="l" rtl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ct val="60000"/>
              <a:buFont typeface="StarSymbol"/>
              <a:buChar char="●"/>
              <a:tabLst/>
            </a:pPr>
            <a:r>
              <a:rPr lang="zh-TW" sz="2800" b="0" i="0" u="none" strike="noStrike" kern="1200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內政部國土測繪中心規費收費標準（不相關）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0BB0CA-959F-45ED-91FC-78EB8939CC7B}" type="slidenum">
              <a:t>28</a:t>
            </a:fld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0" y="180000"/>
            <a:ext cx="10080000" cy="1080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4C4C4C"/>
              </a:gs>
            </a:gsLst>
            <a:lin ang="0"/>
          </a:gradFill>
          <a:ln>
            <a:noFill/>
          </a:ln>
        </p:spPr>
        <p:txBody>
          <a:bodyPr vert="horz" wrap="none" lIns="180000" tIns="0" rIns="18000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40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國土測繪法第</a:t>
            </a:r>
            <a:r>
              <a:rPr lang="en-US" sz="40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54</a:t>
            </a:r>
            <a:r>
              <a:rPr lang="zh-TW" sz="40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條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432000" y="6120000"/>
            <a:ext cx="9216000" cy="48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Times New Roman" pitchFamily="18"/>
                <a:ea typeface="Times New Roman" pitchFamily="18"/>
                <a:cs typeface="Bitstream Vera Sans" pitchFamily="2"/>
                <a:hlinkClick r:id="rId3"/>
              </a:rPr>
              <a:t>http://law.moj.gov.tw/LawClass/LawAll.aspx?PCode=D0060090</a:t>
            </a:r>
            <a:r>
              <a:rPr lang="en-US" sz="1400" b="0" i="0" u="none" strike="noStrike" kern="1200">
                <a:ln>
                  <a:noFill/>
                </a:ln>
                <a:latin typeface="Times New Roman" pitchFamily="18"/>
                <a:ea typeface="Times New Roman" pitchFamily="18"/>
                <a:cs typeface="Bitstream Vera Sans" pitchFamily="2"/>
              </a:rPr>
              <a:t> 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20000" y="2305080"/>
            <a:ext cx="8568000" cy="2281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l" rtl="0" hangingPunct="0">
              <a:lnSpc>
                <a:spcPct val="130000"/>
              </a:lnSpc>
              <a:spcBef>
                <a:spcPts val="0"/>
              </a:spcBef>
              <a:spcAft>
                <a:spcPts val="2268"/>
              </a:spcAft>
              <a:buNone/>
              <a:tabLst/>
            </a:pPr>
            <a:r>
              <a:rPr lang="zh-TW" sz="26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Lohit Hindi" pitchFamily="2"/>
              </a:rPr>
              <a:t>政府機關依本法所為之測繪成果，除法規另有規定不得提供者外，機關、團體或個人得申請使用。</a:t>
            </a:r>
          </a:p>
          <a:p>
            <a:pPr marL="0" marR="0" lvl="0" indent="0" algn="l" rtl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2600" b="0" i="0" u="none" strike="noStrike" kern="1200">
                <a:ln>
                  <a:noFill/>
                </a:ln>
                <a:latin typeface="Bitstream Vera Sans" pitchFamily="18"/>
                <a:ea typeface="Bitstream Vera Sans" pitchFamily="2"/>
                <a:cs typeface="Bitstream Vera Sans" pitchFamily="2"/>
              </a:rPr>
              <a:t>前項測繪成果申請</a:t>
            </a:r>
            <a:r>
              <a:rPr lang="zh-TW" sz="2600" b="0" i="0" u="none" strike="noStrike" kern="1200">
                <a:ln>
                  <a:noFill/>
                </a:ln>
                <a:solidFill>
                  <a:srgbClr val="FF0000"/>
                </a:solidFill>
                <a:latin typeface="Bitstream Vera Sans" pitchFamily="18"/>
                <a:ea typeface="Bitstream Vera Sans" pitchFamily="2"/>
                <a:cs typeface="Bitstream Vera Sans" pitchFamily="2"/>
              </a:rPr>
              <a:t>使用程序</a:t>
            </a:r>
            <a:r>
              <a:rPr lang="zh-TW" sz="2600" b="0" i="0" u="none" strike="noStrike" kern="1200">
                <a:ln>
                  <a:noFill/>
                </a:ln>
                <a:latin typeface="Bitstream Vera Sans" pitchFamily="18"/>
                <a:ea typeface="Bitstream Vera Sans" pitchFamily="2"/>
                <a:cs typeface="Bitstream Vera Sans" pitchFamily="2"/>
              </a:rPr>
              <a:t>、</a:t>
            </a:r>
            <a:r>
              <a:rPr lang="zh-TW" sz="2600" b="0" i="0" u="none" strike="noStrike" kern="1200">
                <a:ln>
                  <a:noFill/>
                </a:ln>
                <a:solidFill>
                  <a:srgbClr val="FF0000"/>
                </a:solidFill>
                <a:latin typeface="Bitstream Vera Sans" pitchFamily="18"/>
                <a:ea typeface="Bitstream Vera Sans" pitchFamily="2"/>
                <a:cs typeface="Bitstream Vera Sans" pitchFamily="2"/>
              </a:rPr>
              <a:t>收費基準</a:t>
            </a:r>
            <a:r>
              <a:rPr lang="zh-TW" sz="2600" b="0" i="0" u="none" strike="noStrike" kern="1200">
                <a:ln>
                  <a:noFill/>
                </a:ln>
                <a:latin typeface="Bitstream Vera Sans" pitchFamily="18"/>
                <a:ea typeface="Bitstream Vera Sans" pitchFamily="2"/>
                <a:cs typeface="Bitstream Vera Sans" pitchFamily="2"/>
              </a:rPr>
              <a:t>及其他應遵行事項之辦法，由中央主管機關會商目的事業主管機關定之。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4E7080-DAE7-417E-9A10-DD9A62BCB5C3}" type="slidenum">
              <a:t>29</a:t>
            </a:fld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648000" y="2484360"/>
            <a:ext cx="8820000" cy="1881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4800" b="0" i="0" u="none" strike="noStrike" kern="1200">
                <a:ln>
                  <a:noFill/>
                </a:ln>
                <a:solidFill>
                  <a:srgbClr val="0000CC"/>
                </a:solidFill>
                <a:latin typeface="文泉驛微米黑" pitchFamily="18"/>
                <a:ea typeface="文泉驛微米黑" pitchFamily="2"/>
                <a:cs typeface="Bitstream Vera Sans" pitchFamily="2"/>
              </a:rPr>
              <a:t>空白的法條內容</a:t>
            </a:r>
          </a:p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4800" b="0" i="0" u="none" strike="noStrike" kern="1200">
                <a:ln>
                  <a:noFill/>
                </a:ln>
                <a:solidFill>
                  <a:srgbClr val="0000CC"/>
                </a:solidFill>
                <a:latin typeface="文泉驛微米黑" pitchFamily="18"/>
                <a:ea typeface="文泉驛微米黑" pitchFamily="2"/>
                <a:cs typeface="Bitstream Vera Sans" pitchFamily="2"/>
              </a:rPr>
              <a:t>給予政府機關高度的權力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386F16-E895-47F4-8094-DD59D3F08DBD}" type="slidenum">
              <a:t>3</a:t>
            </a:fld>
            <a:endParaRPr lang="en-US"/>
          </a:p>
        </p:txBody>
      </p:sp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50920" y="1029600"/>
            <a:ext cx="7857720" cy="5057279"/>
          </a:xfrm>
          <a:prstGeom prst="rect">
            <a:avLst/>
          </a:prstGeom>
          <a:noFill/>
          <a:ln w="36000">
            <a:solidFill>
              <a:srgbClr val="DDDDDD"/>
            </a:solidFill>
            <a:prstDash val="solid"/>
          </a:ln>
        </p:spPr>
      </p:pic>
      <p:sp>
        <p:nvSpPr>
          <p:cNvPr id="3" name="文字方塊 2"/>
          <p:cNvSpPr txBox="1"/>
          <p:nvPr/>
        </p:nvSpPr>
        <p:spPr>
          <a:xfrm>
            <a:off x="216000" y="6696720"/>
            <a:ext cx="9648000" cy="48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Times New Roman" pitchFamily="18"/>
                <a:ea typeface="Times New Roman" pitchFamily="18"/>
                <a:cs typeface="Bitstream Vera Sans" pitchFamily="2"/>
                <a:hlinkClick r:id="rId4"/>
              </a:rPr>
              <a:t>https://osmtw.hackpad.com/2014-07-27-Open-Geo-Data-for-Government-5YtEoKVphQF#:h=三、彙整關於所需圖資之法規限制</a:t>
            </a:r>
          </a:p>
        </p:txBody>
      </p:sp>
      <p:sp>
        <p:nvSpPr>
          <p:cNvPr id="4" name="手繪多邊形 3"/>
          <p:cNvSpPr/>
          <p:nvPr/>
        </p:nvSpPr>
        <p:spPr>
          <a:xfrm>
            <a:off x="1584000" y="2124000"/>
            <a:ext cx="684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FF0000"/>
            </a:solidFill>
            <a:prstDash val="solid"/>
          </a:ln>
        </p:spPr>
        <p:txBody>
          <a:bodyPr vert="horz" wrap="none" lIns="72720" tIns="27720" rIns="72720" bIns="27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Bitstream Vera Sans" pitchFamily="18"/>
              <a:ea typeface="Bitstream Vera Sans" pitchFamily="2"/>
              <a:cs typeface="Bitstream Vera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C2C8BD-3348-4632-AE9A-C85E177C6972}" type="slidenum">
              <a:t>30</a:t>
            </a:fld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0" y="180000"/>
            <a:ext cx="10080000" cy="1080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4C4C4C"/>
              </a:gs>
            </a:gsLst>
            <a:lin ang="0"/>
          </a:gradFill>
          <a:ln>
            <a:noFill/>
          </a:ln>
        </p:spPr>
        <p:txBody>
          <a:bodyPr vert="horz" wrap="none" lIns="180000" tIns="0" rIns="18000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40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規費法第</a:t>
            </a:r>
            <a:r>
              <a:rPr lang="en-US" sz="40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8</a:t>
            </a:r>
            <a:r>
              <a:rPr lang="zh-TW" sz="40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條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432000" y="6300000"/>
            <a:ext cx="9216000" cy="48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Times New Roman" pitchFamily="18"/>
                <a:ea typeface="Times New Roman" pitchFamily="18"/>
                <a:cs typeface="Bitstream Vera Sans" pitchFamily="2"/>
                <a:hlinkClick r:id="rId3"/>
              </a:rPr>
              <a:t>http://law.moj.gov.tw/LawClass/LawAll.aspx?PCode=G0340107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12000" y="2305080"/>
            <a:ext cx="8856000" cy="3524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l" rtl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26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Lohit Hindi" pitchFamily="2"/>
              </a:rPr>
              <a:t>各</a:t>
            </a:r>
            <a:r>
              <a:rPr lang="zh-TW" sz="26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Lohit Hindi" pitchFamily="2"/>
              </a:rPr>
              <a:t>機關</a:t>
            </a:r>
            <a:r>
              <a:rPr lang="zh-TW" sz="26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Lohit Hindi" pitchFamily="2"/>
              </a:rPr>
              <a:t>學校</a:t>
            </a:r>
            <a:r>
              <a:rPr lang="zh-TW" sz="26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Lohit Hindi" pitchFamily="2"/>
              </a:rPr>
              <a:t>交付特定對象或提供其使用下列項目，應徵收使用規費</a:t>
            </a:r>
            <a:r>
              <a:rPr lang="zh-TW" sz="26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Lohit Hindi" pitchFamily="2"/>
              </a:rPr>
              <a:t>：</a:t>
            </a:r>
          </a:p>
          <a:p>
            <a:pPr marL="684000" marR="0" lvl="0" indent="-684000" algn="l" rtl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26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Lohit Hindi" pitchFamily="2"/>
              </a:rPr>
              <a:t>一、公有道路、設施、設備及場所。</a:t>
            </a:r>
          </a:p>
          <a:p>
            <a:pPr marL="684000" marR="0" lvl="0" indent="-684000" algn="l" rtl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26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Lohit Hindi" pitchFamily="2"/>
              </a:rPr>
              <a:t>二、標誌、</a:t>
            </a:r>
            <a:r>
              <a:rPr lang="zh-TW" sz="26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Lohit Hindi" pitchFamily="2"/>
              </a:rPr>
              <a:t>資料 </a:t>
            </a:r>
            <a:r>
              <a:rPr lang="en-US" sz="26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Lohit Hindi" pitchFamily="2"/>
              </a:rPr>
              <a:t>(</a:t>
            </a:r>
            <a:r>
              <a:rPr lang="zh-TW" sz="26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Lohit Hindi" pitchFamily="2"/>
              </a:rPr>
              <a:t>訊</a:t>
            </a:r>
            <a:r>
              <a:rPr lang="en-US" sz="26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Lohit Hindi" pitchFamily="2"/>
              </a:rPr>
              <a:t>) </a:t>
            </a:r>
            <a:r>
              <a:rPr lang="zh-TW" sz="26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Lohit Hindi" pitchFamily="2"/>
              </a:rPr>
              <a:t>、謄本、影本、抄件、公報、書刊、書狀、書表、簡章及圖說。</a:t>
            </a:r>
          </a:p>
          <a:p>
            <a:pPr marL="684000" marR="0" lvl="0" indent="-684000" algn="l" rtl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26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Lohit Hindi" pitchFamily="2"/>
              </a:rPr>
              <a:t>三、</a:t>
            </a:r>
            <a:r>
              <a:rPr lang="zh-TW" sz="26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Lohit Hindi" pitchFamily="2"/>
              </a:rPr>
              <a:t>資料 </a:t>
            </a:r>
            <a:r>
              <a:rPr lang="en-US" sz="26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Lohit Hindi" pitchFamily="2"/>
              </a:rPr>
              <a:t>(</a:t>
            </a:r>
            <a:r>
              <a:rPr lang="zh-TW" sz="26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Lohit Hindi" pitchFamily="2"/>
              </a:rPr>
              <a:t>訊</a:t>
            </a:r>
            <a:r>
              <a:rPr lang="en-US" sz="26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Lohit Hindi" pitchFamily="2"/>
              </a:rPr>
              <a:t>) </a:t>
            </a:r>
            <a:r>
              <a:rPr lang="zh-TW" sz="26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Lohit Hindi" pitchFamily="2"/>
              </a:rPr>
              <a:t>之抄錄、郵寄、傳輸或檔案之閱覽。</a:t>
            </a:r>
          </a:p>
          <a:p>
            <a:pPr marL="684000" marR="0" lvl="0" indent="-684000" algn="l" rtl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26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Lohit Hindi" pitchFamily="2"/>
              </a:rPr>
              <a:t>四、依其他法律規定應徵收使用規費之項目。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694D06-0DC3-477C-89E8-D150B4143826}" type="slidenum">
              <a:t>31</a:t>
            </a:fld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0" y="180000"/>
            <a:ext cx="10080000" cy="1080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4C4C4C"/>
              </a:gs>
            </a:gsLst>
            <a:lin ang="0"/>
          </a:gradFill>
          <a:ln>
            <a:noFill/>
          </a:ln>
        </p:spPr>
        <p:txBody>
          <a:bodyPr vert="horz" wrap="none" lIns="180000" tIns="0" rIns="18000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40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規費法第</a:t>
            </a:r>
            <a:r>
              <a:rPr lang="en-US" sz="40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13</a:t>
            </a:r>
            <a:r>
              <a:rPr lang="zh-TW" sz="40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條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432000" y="6300000"/>
            <a:ext cx="9216000" cy="48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Times New Roman" pitchFamily="18"/>
                <a:ea typeface="Times New Roman" pitchFamily="18"/>
                <a:cs typeface="Bitstream Vera Sans" pitchFamily="2"/>
                <a:hlinkClick r:id="rId3"/>
              </a:rPr>
              <a:t>http://law.moj.gov.tw/LawClass/LawAll.aspx?PCode=G0340107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12000" y="2305080"/>
            <a:ext cx="8856000" cy="3016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l" rtl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26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Lohit Hindi" pitchFamily="2"/>
              </a:rPr>
              <a:t>有下列各款情事之一者，</a:t>
            </a:r>
            <a:r>
              <a:rPr lang="zh-TW" sz="26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Lohit Hindi" pitchFamily="2"/>
              </a:rPr>
              <a:t>規費主管機關</a:t>
            </a:r>
            <a:r>
              <a:rPr lang="zh-TW" sz="26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Lohit Hindi" pitchFamily="2"/>
              </a:rPr>
              <a:t>得免徵、減徵或停徵應徵收之規費：</a:t>
            </a:r>
          </a:p>
          <a:p>
            <a:pPr marL="684000" marR="0" lvl="0" indent="-684000" algn="l" rtl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26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Lohit Hindi" pitchFamily="2"/>
              </a:rPr>
              <a:t>一、為維護財政、經濟、金融穩定、社會秩序或工作安全所辦理之事項。</a:t>
            </a:r>
          </a:p>
          <a:p>
            <a:pPr marL="684000" marR="0" lvl="0" indent="-684000" algn="l" rtl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26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Lohit Hindi" pitchFamily="2"/>
              </a:rPr>
              <a:t>二、</a:t>
            </a:r>
            <a:r>
              <a:rPr lang="zh-TW" sz="26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Lohit Hindi" pitchFamily="2"/>
              </a:rPr>
              <a:t>不合時宜</a:t>
            </a:r>
            <a:r>
              <a:rPr lang="zh-TW" sz="26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Lohit Hindi" pitchFamily="2"/>
              </a:rPr>
              <a:t>或不具徵收效益之規費。</a:t>
            </a:r>
          </a:p>
          <a:p>
            <a:pPr marL="684000" marR="0" lvl="0" indent="-684000" algn="l" rtl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26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Lohit Hindi" pitchFamily="2"/>
              </a:rPr>
              <a:t>三、</a:t>
            </a:r>
            <a:r>
              <a:rPr lang="zh-TW" sz="26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Lohit Hindi" pitchFamily="2"/>
              </a:rPr>
              <a:t>基於公共利益</a:t>
            </a:r>
            <a:r>
              <a:rPr lang="zh-TW" sz="26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Lohit Hindi" pitchFamily="2"/>
              </a:rPr>
              <a:t>或特殊需要考量。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662BE4-EB2D-4011-9297-68EE76C30340}" type="slidenum">
              <a:t>32</a:t>
            </a:fld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396000" y="2484360"/>
            <a:ext cx="9324000" cy="1579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4000" b="0" i="0" u="none" strike="noStrike" kern="1200">
                <a:ln>
                  <a:noFill/>
                </a:ln>
                <a:solidFill>
                  <a:srgbClr val="0000CC"/>
                </a:solidFill>
                <a:latin typeface="文泉驛微米黑" pitchFamily="18"/>
                <a:ea typeface="文泉驛微米黑" pitchFamily="2"/>
                <a:cs typeface="Bitstream Vera Sans" pitchFamily="2"/>
              </a:rPr>
              <a:t>財政主管機關</a:t>
            </a:r>
            <a:r>
              <a:rPr lang="en-US" sz="4000" b="0" i="0" u="none" strike="noStrike" kern="1200">
                <a:ln>
                  <a:noFill/>
                </a:ln>
                <a:solidFill>
                  <a:srgbClr val="0000CC"/>
                </a:solidFill>
                <a:latin typeface="文泉驛微米黑" pitchFamily="18"/>
                <a:ea typeface="文泉驛微米黑" pitchFamily="2"/>
                <a:cs typeface="Bitstream Vera Sans" pitchFamily="2"/>
              </a:rPr>
              <a:t>-</a:t>
            </a:r>
            <a:r>
              <a:rPr lang="zh-TW" sz="4000" b="0" i="0" u="none" strike="noStrike" kern="1200">
                <a:ln>
                  <a:noFill/>
                </a:ln>
                <a:solidFill>
                  <a:srgbClr val="0000CC"/>
                </a:solidFill>
                <a:latin typeface="文泉驛微米黑" pitchFamily="18"/>
                <a:ea typeface="文泉驛微米黑" pitchFamily="2"/>
                <a:cs typeface="Bitstream Vera Sans" pitchFamily="2"/>
              </a:rPr>
              <a:t>國庫署</a:t>
            </a:r>
          </a:p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4000" b="0" i="0" u="none" strike="noStrike" kern="1200">
                <a:ln>
                  <a:noFill/>
                </a:ln>
                <a:solidFill>
                  <a:srgbClr val="0000CC"/>
                </a:solidFill>
                <a:latin typeface="文泉驛微米黑" pitchFamily="18"/>
                <a:ea typeface="文泉驛微米黑" pitchFamily="2"/>
                <a:cs typeface="Bitstream Vera Sans" pitchFamily="2"/>
              </a:rPr>
              <a:t>衡量社會現狀與公共利益而免徵圖資規費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0192CA-4F89-4A4F-B0DF-AD262CEA8893}" type="slidenum">
              <a:t>33</a:t>
            </a:fld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0" y="180000"/>
            <a:ext cx="10080000" cy="1080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4C4C4C"/>
              </a:gs>
            </a:gsLst>
            <a:lin ang="0"/>
          </a:gradFill>
          <a:ln>
            <a:noFill/>
          </a:ln>
        </p:spPr>
        <p:txBody>
          <a:bodyPr vert="horz" wrap="none" lIns="180000" tIns="0" rIns="18000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40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規費法第</a:t>
            </a:r>
            <a:r>
              <a:rPr lang="en-US" sz="40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8</a:t>
            </a:r>
            <a:r>
              <a:rPr lang="zh-TW" sz="40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條 → 規費法自始不適用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432000" y="6588000"/>
            <a:ext cx="9216000" cy="30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Times New Roman" pitchFamily="18"/>
                <a:ea typeface="Times New Roman" pitchFamily="18"/>
                <a:cs typeface="Bitstream Vera Sans" pitchFamily="2"/>
                <a:hlinkClick r:id="rId3"/>
              </a:rPr>
              <a:t>https://osmtw.hackpad.com/Open-Geo-Data-for-Government-legal-issues#:h=前言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12000" y="2089080"/>
            <a:ext cx="8856000" cy="40312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l" rtl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26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Lohit Hindi" pitchFamily="2"/>
              </a:rPr>
              <a:t>其 </a:t>
            </a:r>
            <a:r>
              <a:rPr lang="en-US" sz="26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Lohit Hindi" pitchFamily="2"/>
              </a:rPr>
              <a:t>(</a:t>
            </a:r>
            <a:r>
              <a:rPr lang="zh-TW" sz="26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Lohit Hindi" pitchFamily="2"/>
              </a:rPr>
              <a:t>規費法第</a:t>
            </a:r>
            <a:r>
              <a:rPr lang="en-US" sz="26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Lohit Hindi" pitchFamily="2"/>
              </a:rPr>
              <a:t>8</a:t>
            </a:r>
            <a:r>
              <a:rPr lang="zh-TW" sz="26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Lohit Hindi" pitchFamily="2"/>
              </a:rPr>
              <a:t>條</a:t>
            </a:r>
            <a:r>
              <a:rPr lang="en-US" sz="26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Lohit Hindi" pitchFamily="2"/>
              </a:rPr>
              <a:t>) </a:t>
            </a:r>
            <a:r>
              <a:rPr lang="zh-TW" sz="26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Lohit Hindi" pitchFamily="2"/>
              </a:rPr>
              <a:t>規範效果發動的前提乃是針對特定對象之服務，設以</a:t>
            </a:r>
            <a:r>
              <a:rPr lang="en-US" sz="26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Lohit Hindi" pitchFamily="2"/>
              </a:rPr>
              <a:t>Open Data</a:t>
            </a:r>
            <a:r>
              <a:rPr lang="zh-TW" sz="26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Lohit Hindi" pitchFamily="2"/>
              </a:rPr>
              <a:t>原則在資料的提供上是：不限制使用對象、不限制使用地域、不限制使用目的，並可日後自由傳散與加值改用。則</a:t>
            </a:r>
            <a:r>
              <a:rPr lang="zh-TW" sz="26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Lohit Hindi" pitchFamily="2"/>
              </a:rPr>
              <a:t>規費法自始不該適用在</a:t>
            </a:r>
            <a:r>
              <a:rPr lang="en-US" sz="26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Lohit Hindi" pitchFamily="2"/>
              </a:rPr>
              <a:t>Open Data</a:t>
            </a:r>
            <a:r>
              <a:rPr lang="zh-TW" sz="26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Lohit Hindi" pitchFamily="2"/>
              </a:rPr>
              <a:t>的推動與運作領域裡</a:t>
            </a:r>
            <a:r>
              <a:rPr lang="zh-TW" sz="26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Lohit Hindi" pitchFamily="2"/>
              </a:rPr>
              <a:t>，因前者</a:t>
            </a:r>
            <a:r>
              <a:rPr lang="en-US" sz="26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Lohit Hindi" pitchFamily="2"/>
              </a:rPr>
              <a:t>-</a:t>
            </a:r>
            <a:r>
              <a:rPr lang="zh-TW" sz="26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Lohit Hindi" pitchFamily="2"/>
              </a:rPr>
              <a:t>規費收取的發動前提是針對特定對象，後者</a:t>
            </a:r>
            <a:r>
              <a:rPr lang="en-US" sz="26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Lohit Hindi" pitchFamily="2"/>
              </a:rPr>
              <a:t>Open Data</a:t>
            </a:r>
            <a:r>
              <a:rPr lang="zh-TW" sz="26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Lohit Hindi" pitchFamily="2"/>
              </a:rPr>
              <a:t>推廣的範圍在於對不特定對象予以資訊、資料上的輔裨，以提升政府施政透明度及促進產業革新性，二者實質上不該混為一談</a:t>
            </a:r>
            <a:r>
              <a:rPr lang="zh-TW" sz="26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Lohit Hindi" pitchFamily="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4A375A-2553-49F1-9B97-30E24314A259}" type="slidenum">
              <a:t>34</a:t>
            </a:fld>
            <a:endParaRPr lang="en-US"/>
          </a:p>
        </p:txBody>
      </p:sp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33119" y="1575000"/>
            <a:ext cx="8063999" cy="5184000"/>
          </a:xfrm>
          <a:prstGeom prst="rect">
            <a:avLst/>
          </a:prstGeom>
          <a:noFill/>
          <a:ln w="36000">
            <a:solidFill>
              <a:srgbClr val="DDDDDD"/>
            </a:solidFill>
            <a:prstDash val="solid"/>
          </a:ln>
        </p:spPr>
      </p:pic>
      <p:sp>
        <p:nvSpPr>
          <p:cNvPr id="3" name="文字方塊 2"/>
          <p:cNvSpPr txBox="1"/>
          <p:nvPr/>
        </p:nvSpPr>
        <p:spPr>
          <a:xfrm>
            <a:off x="0" y="180000"/>
            <a:ext cx="10080000" cy="1080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4C4C4C"/>
              </a:gs>
            </a:gsLst>
            <a:lin ang="0"/>
          </a:gradFill>
          <a:ln>
            <a:noFill/>
          </a:ln>
        </p:spPr>
        <p:txBody>
          <a:bodyPr vert="horz" wrap="none" lIns="180000" tIns="0" rIns="18000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38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行政院及所屬各級機關政府資料開放作業原則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32000" y="6948360"/>
            <a:ext cx="9216000" cy="30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Times New Roman" pitchFamily="18"/>
                <a:ea typeface="Times New Roman" pitchFamily="18"/>
                <a:cs typeface="Bitstream Vera Sans" pitchFamily="2"/>
                <a:hlinkClick r:id="rId4"/>
              </a:rPr>
              <a:t>https://osmtw.hackpad.com/Open-Geo-Data-for-Government-legal-issues#:h=前言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E46B70-ACD4-4EFB-A368-19E33554D158}" type="slidenum">
              <a:t>35</a:t>
            </a:fld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396000" y="2484360"/>
            <a:ext cx="9324000" cy="232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6000" b="0" i="0" u="none" strike="noStrike" kern="1200">
                <a:ln>
                  <a:noFill/>
                </a:ln>
                <a:solidFill>
                  <a:srgbClr val="0000CC"/>
                </a:solidFill>
                <a:latin typeface="文泉驛微米黑" pitchFamily="18"/>
                <a:ea typeface="文泉驛微米黑" pitchFamily="2"/>
                <a:cs typeface="Bitstream Vera Sans" pitchFamily="2"/>
              </a:rPr>
              <a:t>政策方針</a:t>
            </a:r>
          </a:p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6000" b="0" i="0" u="none" strike="noStrike" kern="1200">
                <a:ln>
                  <a:noFill/>
                </a:ln>
                <a:solidFill>
                  <a:srgbClr val="0000CC"/>
                </a:solidFill>
                <a:latin typeface="文泉驛微米黑" pitchFamily="18"/>
                <a:ea typeface="文泉驛微米黑" pitchFamily="2"/>
                <a:cs typeface="Bitstream Vera Sans" pitchFamily="2"/>
              </a:rPr>
              <a:t>作業方向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344CEB-C1B6-4717-A292-535766DC9E3C}" type="slidenum">
              <a:t>36</a:t>
            </a:fld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648000" y="1980000"/>
            <a:ext cx="8856000" cy="4554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l" rtl="0" hangingPunct="0">
              <a:lnSpc>
                <a:spcPct val="130000"/>
              </a:lnSpc>
              <a:spcBef>
                <a:spcPts val="0"/>
              </a:spcBef>
              <a:spcAft>
                <a:spcPts val="2268"/>
              </a:spcAft>
              <a:buNone/>
              <a:tabLst/>
            </a:pPr>
            <a:r>
              <a:rPr lang="en-US" sz="26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Lohit Hindi" pitchFamily="2"/>
              </a:rPr>
              <a:t>[......]</a:t>
            </a:r>
          </a:p>
          <a:p>
            <a:pPr marL="0" marR="0" lvl="0" indent="0" algn="l" rtl="0" hangingPunct="0">
              <a:lnSpc>
                <a:spcPct val="130000"/>
              </a:lnSpc>
              <a:spcBef>
                <a:spcPts val="0"/>
              </a:spcBef>
              <a:spcAft>
                <a:spcPts val="2268"/>
              </a:spcAft>
              <a:buNone/>
              <a:tabLst/>
            </a:pPr>
            <a:r>
              <a:rPr lang="zh-TW" sz="26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Lohit Hindi" pitchFamily="2"/>
              </a:rPr>
              <a:t>四、</a:t>
            </a:r>
            <a:r>
              <a:rPr lang="zh-TW" sz="26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Lohit Hindi" pitchFamily="2"/>
              </a:rPr>
              <a:t>政府資料以開放為原則</a:t>
            </a:r>
            <a:r>
              <a:rPr lang="zh-TW" sz="26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Lohit Hindi" pitchFamily="2"/>
              </a:rPr>
              <a:t>。但敏感性資料或有其他特殊情形，各機關得敘明理由經首長核可不予開放。</a:t>
            </a:r>
            <a:r>
              <a:rPr lang="en-US" sz="26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Lohit Hindi" pitchFamily="2"/>
              </a:rPr>
              <a:t>[......]</a:t>
            </a:r>
          </a:p>
          <a:p>
            <a:pPr marL="0" marR="0" lvl="0" indent="0" algn="l" rtl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26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Lohit Hindi" pitchFamily="2"/>
              </a:rPr>
              <a:t>八、使用者依前點使用規範之約定利用政府資料者，各機關</a:t>
            </a:r>
            <a:r>
              <a:rPr lang="zh-TW" sz="26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Lohit Hindi" pitchFamily="2"/>
              </a:rPr>
              <a:t>以無償提供為原則</a:t>
            </a:r>
            <a:r>
              <a:rPr lang="zh-TW" sz="26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Lohit Hindi" pitchFamily="2"/>
              </a:rPr>
              <a:t>。但有特殊業務需求者，得約定收費方式及金額，並定期檢討該約定；其收費，並得依資料使用目的或使用模式約定不同費率。</a:t>
            </a:r>
          </a:p>
          <a:p>
            <a:pPr marL="0" marR="0" lvl="0" indent="0" algn="l" rtl="0" hangingPunct="0">
              <a:lnSpc>
                <a:spcPct val="130000"/>
              </a:lnSpc>
              <a:spcBef>
                <a:spcPts val="0"/>
              </a:spcBef>
              <a:spcAft>
                <a:spcPts val="2268"/>
              </a:spcAft>
              <a:buNone/>
              <a:tabLst/>
            </a:pPr>
            <a:r>
              <a:rPr lang="en-US" sz="26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Lohit Hindi" pitchFamily="2"/>
              </a:rPr>
              <a:t>[......]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0" y="180000"/>
            <a:ext cx="10080000" cy="1080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4C4C4C"/>
              </a:gs>
            </a:gsLst>
            <a:lin ang="0"/>
          </a:gradFill>
          <a:ln>
            <a:noFill/>
          </a:ln>
        </p:spPr>
        <p:txBody>
          <a:bodyPr vert="horz" wrap="none" lIns="180000" tIns="0" rIns="18000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38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開放、無償兩大原則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EA1388-08F8-495A-960C-55C41B32E2DE}" type="slidenum">
              <a:t>37</a:t>
            </a:fld>
            <a:endParaRPr lang="en-US"/>
          </a:p>
        </p:txBody>
      </p:sp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4400" y="868679"/>
            <a:ext cx="9886680" cy="5695560"/>
          </a:xfrm>
          <a:prstGeom prst="rect">
            <a:avLst/>
          </a:prstGeom>
          <a:noFill/>
          <a:ln w="36000">
            <a:solidFill>
              <a:srgbClr val="DDDDDD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161263-DE0E-49CA-8EBE-B188D81490D5}" type="slidenum">
              <a:t>38</a:t>
            </a:fld>
            <a:endParaRPr lang="en-US"/>
          </a:p>
        </p:txBody>
      </p:sp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28359" y="850319"/>
            <a:ext cx="8410320" cy="5847840"/>
          </a:xfrm>
          <a:prstGeom prst="rect">
            <a:avLst/>
          </a:prstGeom>
          <a:noFill/>
          <a:ln w="36000">
            <a:solidFill>
              <a:srgbClr val="DDDDDD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81C298-AB20-461B-AA9D-530616332961}" type="slidenum">
              <a:t>39</a:t>
            </a:fld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396000" y="2484360"/>
            <a:ext cx="9324000" cy="232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6000" b="0" i="0" u="none" strike="noStrike" kern="1200">
                <a:ln>
                  <a:noFill/>
                </a:ln>
                <a:solidFill>
                  <a:srgbClr val="0000CC"/>
                </a:solidFill>
                <a:latin typeface="文泉驛微米黑" pitchFamily="18"/>
                <a:ea typeface="文泉驛微米黑" pitchFamily="2"/>
                <a:cs typeface="Bitstream Vera Sans" pitchFamily="2"/>
              </a:rPr>
              <a:t>下級機關作業方向</a:t>
            </a:r>
          </a:p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6000" b="0" i="0" u="none" strike="noStrike" kern="1200">
                <a:ln>
                  <a:noFill/>
                </a:ln>
                <a:solidFill>
                  <a:srgbClr val="0000CC"/>
                </a:solidFill>
                <a:latin typeface="文泉驛微米黑" pitchFamily="18"/>
                <a:ea typeface="文泉驛微米黑" pitchFamily="2"/>
                <a:cs typeface="Bitstream Vera Sans" pitchFamily="2"/>
              </a:rPr>
              <a:t>與當前政府政策不相符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717630-3E04-42A6-8B9D-F08F35C165F6}" type="slidenum">
              <a:t>4</a:t>
            </a:fld>
            <a:endParaRPr lang="en-US"/>
          </a:p>
        </p:txBody>
      </p:sp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41560" y="323280"/>
            <a:ext cx="7876800" cy="6476760"/>
          </a:xfrm>
          <a:prstGeom prst="rect">
            <a:avLst/>
          </a:prstGeom>
          <a:noFill/>
          <a:ln w="36000">
            <a:solidFill>
              <a:srgbClr val="DDDDDD"/>
            </a:solidFill>
            <a:prstDash val="solid"/>
          </a:ln>
        </p:spPr>
      </p:pic>
      <p:sp>
        <p:nvSpPr>
          <p:cNvPr id="3" name="文字方塊 2"/>
          <p:cNvSpPr txBox="1"/>
          <p:nvPr/>
        </p:nvSpPr>
        <p:spPr>
          <a:xfrm>
            <a:off x="216000" y="7012079"/>
            <a:ext cx="9648000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Times New Roman" pitchFamily="18"/>
                <a:ea typeface="Times New Roman" pitchFamily="18"/>
                <a:cs typeface="Bitstream Vera Sans" pitchFamily="2"/>
                <a:hlinkClick r:id="rId4"/>
              </a:rPr>
              <a:t>https://osmtw.hackpad.com/2014-07-27-Open-Geo-Data-for-Government-5YtEoKVphQF#:h=%E8%AD%B0%E9%A1%8C</a:t>
            </a:r>
          </a:p>
        </p:txBody>
      </p:sp>
      <p:sp>
        <p:nvSpPr>
          <p:cNvPr id="4" name="手繪多邊形 3"/>
          <p:cNvSpPr/>
          <p:nvPr/>
        </p:nvSpPr>
        <p:spPr>
          <a:xfrm>
            <a:off x="1944000" y="6146640"/>
            <a:ext cx="158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FF0000"/>
            </a:solidFill>
            <a:prstDash val="solid"/>
          </a:ln>
        </p:spPr>
        <p:txBody>
          <a:bodyPr vert="horz" wrap="none" lIns="72720" tIns="27720" rIns="72720" bIns="27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Bitstream Vera Sans" pitchFamily="18"/>
              <a:ea typeface="Bitstream Vera Sans" pitchFamily="2"/>
              <a:cs typeface="Bitstream Vera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71D119-13B8-41FD-AAF3-9E985B1526B9}" type="slidenum">
              <a:t>40</a:t>
            </a:fld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0" y="179640"/>
            <a:ext cx="10080000" cy="1080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4C4C4C"/>
              </a:gs>
            </a:gsLst>
            <a:lin ang="0"/>
          </a:gradFill>
          <a:ln>
            <a:noFill/>
          </a:ln>
        </p:spPr>
        <p:txBody>
          <a:bodyPr vert="horz" wrap="none" lIns="180000" tIns="0" rIns="18000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35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與國際「開放定義</a:t>
            </a:r>
            <a:r>
              <a:rPr lang="en-US" sz="35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(Open Definition)</a:t>
            </a:r>
            <a:r>
              <a:rPr lang="zh-TW" sz="35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」不相符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86680" y="1616400"/>
            <a:ext cx="7988400" cy="5112000"/>
          </a:xfrm>
          <a:prstGeom prst="rect">
            <a:avLst/>
          </a:prstGeom>
          <a:noFill/>
          <a:ln w="36000">
            <a:solidFill>
              <a:srgbClr val="DDDDDD"/>
            </a:solidFill>
            <a:prstDash val="solid"/>
          </a:ln>
        </p:spPr>
      </p:pic>
      <p:sp>
        <p:nvSpPr>
          <p:cNvPr id="4" name="文字方塊 3"/>
          <p:cNvSpPr txBox="1"/>
          <p:nvPr/>
        </p:nvSpPr>
        <p:spPr>
          <a:xfrm>
            <a:off x="432000" y="6948720"/>
            <a:ext cx="9216000" cy="30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Times New Roman" pitchFamily="18"/>
                <a:ea typeface="Times New Roman" pitchFamily="18"/>
                <a:cs typeface="Bitstream Vera Sans" pitchFamily="2"/>
                <a:hlinkClick r:id="rId4"/>
              </a:rPr>
              <a:t>http://opendefinition.org/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>
          <a:xfrm>
            <a:off x="577080" y="1511640"/>
            <a:ext cx="9071640" cy="38811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lnSpc>
                <a:spcPct val="150000"/>
              </a:lnSpc>
              <a:buNone/>
            </a:pPr>
            <a:r>
              <a:rPr lang="en-US" sz="4800"/>
              <a:t>1. </a:t>
            </a:r>
            <a:r>
              <a:rPr lang="en-US" sz="4800">
                <a:solidFill>
                  <a:srgbClr val="0000FF"/>
                </a:solidFill>
              </a:rPr>
              <a:t>Nonexclusive</a:t>
            </a:r>
            <a:r>
              <a:rPr lang="en-US" sz="4800"/>
              <a:t> / </a:t>
            </a:r>
            <a:r>
              <a:rPr lang="zh-TW" altLang="en-US" sz="4800"/>
              <a:t>非專屬</a:t>
            </a:r>
            <a:r>
              <a:rPr lang="en-US" sz="4800"/>
              <a:t/>
            </a:r>
            <a:br>
              <a:rPr lang="en-US" sz="4800"/>
            </a:br>
            <a:r>
              <a:rPr lang="en-US" sz="4800"/>
              <a:t>2. </a:t>
            </a:r>
            <a:r>
              <a:rPr lang="en-US" sz="4800">
                <a:solidFill>
                  <a:srgbClr val="FF0000"/>
                </a:solidFill>
              </a:rPr>
              <a:t>Irrevocable</a:t>
            </a:r>
            <a:r>
              <a:rPr lang="en-US" sz="4800"/>
              <a:t> / </a:t>
            </a:r>
            <a:r>
              <a:rPr lang="zh-TW" altLang="en-US" sz="4800"/>
              <a:t>不可撤回</a:t>
            </a:r>
            <a:r>
              <a:rPr lang="en-US" sz="4800"/>
              <a:t/>
            </a:r>
            <a:br>
              <a:rPr lang="en-US" sz="4800"/>
            </a:br>
            <a:r>
              <a:rPr lang="en-US" sz="4800"/>
              <a:t>3. Permitted for a </a:t>
            </a:r>
            <a:r>
              <a:rPr lang="en-US" sz="4800">
                <a:solidFill>
                  <a:srgbClr val="00CC00"/>
                </a:solidFill>
              </a:rPr>
              <a:t>sublicense</a:t>
            </a:r>
            <a:br>
              <a:rPr lang="en-US" sz="4800">
                <a:solidFill>
                  <a:srgbClr val="00CC00"/>
                </a:solidFill>
              </a:rPr>
            </a:br>
            <a:r>
              <a:rPr lang="zh-TW" altLang="en-US" sz="4800"/>
              <a:t>（容許再授權／轉授權）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3D0424-DEBF-470C-A1E5-CE4CF2B2BA30}" type="slidenum">
              <a:t>42</a:t>
            </a:fld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648000" y="2808720"/>
            <a:ext cx="8820000" cy="7473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4400" b="0" i="0" u="none" strike="noStrike" kern="1200">
                <a:ln>
                  <a:noFill/>
                </a:ln>
                <a:solidFill>
                  <a:srgbClr val="FF0000"/>
                </a:solidFill>
                <a:latin typeface="文泉驛微米黑" pitchFamily="18"/>
                <a:ea typeface="文泉驛微米黑" pitchFamily="2"/>
                <a:cs typeface="Bitstream Vera Sans" pitchFamily="2"/>
              </a:rPr>
              <a:t>限制台灣圖資與國際圖資結合應用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FFEB76-AE76-4950-BA4B-036DA5391E3C}" type="slidenum">
              <a:t>43</a:t>
            </a:fld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0" y="180000"/>
            <a:ext cx="10080000" cy="1080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4C4C4C"/>
              </a:gs>
            </a:gsLst>
            <a:lin ang="0"/>
          </a:gradFill>
          <a:ln>
            <a:noFill/>
          </a:ln>
        </p:spPr>
        <p:txBody>
          <a:bodyPr vert="horz" wrap="none" lIns="180000" tIns="0" rIns="18000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40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那些框住政府圖資的法規制度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503999" y="2516400"/>
            <a:ext cx="9288000" cy="25775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l" rtl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400" b="0" i="0" u="none" strike="noStrike" kern="12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1. </a:t>
            </a:r>
            <a:r>
              <a:rPr lang="zh-TW" sz="3400" b="0" i="0" u="none" strike="noStrike" kern="12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與國際「開放定義</a:t>
            </a:r>
            <a:r>
              <a:rPr lang="en-US" sz="3400" b="0" i="0" u="none" strike="noStrike" kern="12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(Open Definition)</a:t>
            </a:r>
            <a:r>
              <a:rPr lang="zh-TW" sz="3400" b="0" i="0" u="none" strike="noStrike" kern="12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」不相符</a:t>
            </a:r>
          </a:p>
          <a:p>
            <a:pPr marL="0" marR="0" lvl="0" indent="0" algn="l" rtl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400" b="0" i="0" u="none" strike="noStrike" kern="12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2. </a:t>
            </a:r>
            <a:r>
              <a:rPr lang="zh-TW" sz="3400" b="0" i="0" u="none" strike="noStrike" kern="12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與當前政府政策不相符</a:t>
            </a:r>
          </a:p>
          <a:p>
            <a:pPr marL="0" marR="0" lvl="0" indent="0" algn="l" rtl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400" b="0" i="0" u="none" strike="noStrike" kern="12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3. </a:t>
            </a:r>
            <a:r>
              <a:rPr lang="zh-TW" sz="3400" b="0" i="0" u="none" strike="noStrike" kern="12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有著申請收費的限制</a:t>
            </a:r>
          </a:p>
          <a:p>
            <a:pPr marL="0" marR="0" lvl="0" indent="0" algn="l" rtl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400" b="0" i="0" u="none" strike="noStrike" kern="12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4. </a:t>
            </a:r>
            <a:r>
              <a:rPr lang="zh-TW" sz="3400" b="0" i="0" u="none" strike="noStrike" kern="12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有著管制利用方式的限制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9A33EE-F569-40B0-8618-DB65E021C50D}" type="slidenum">
              <a:t>44</a:t>
            </a:fld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360000" y="2953080"/>
            <a:ext cx="9108000" cy="1064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1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Open Geo Data for Government - legal issues</a:t>
            </a:r>
          </a:p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  <a:hlinkClick r:id="rId3"/>
              </a:rPr>
              <a:t>https://osmtw.hackpad.com/Open-Geo-Data-for-Government-legal-issues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F007AF-01B5-4AA5-80EF-83306164DF69}" type="slidenum">
              <a:t>45</a:t>
            </a:fld>
            <a:endParaRPr lang="en-US"/>
          </a:p>
        </p:txBody>
      </p:sp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>
          <a:xfrm>
            <a:off x="930600" y="2138760"/>
            <a:ext cx="8412120" cy="347436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8800"/>
              <a:t>OpenFoundry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3780000" y="6187320"/>
            <a:ext cx="5400000" cy="464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latin typeface="Times New Roman" pitchFamily="18"/>
                <a:ea typeface="Times New Roman" pitchFamily="18"/>
                <a:cs typeface="Bitstream Vera Sans" pitchFamily="2"/>
              </a:rPr>
              <a:t>(02)27883799 EXT.1474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74240" y="1224360"/>
            <a:ext cx="3910320" cy="430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latin typeface="Times New Roman" pitchFamily="18"/>
                <a:ea typeface="Bitstream Vera Sans" pitchFamily="2"/>
                <a:cs typeface="Bitstream Vera Sans" pitchFamily="2"/>
              </a:rPr>
              <a:t>contact@openfoundry.org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999CF5-A5F8-4E8B-867E-1C4292C508E1}" type="slidenum">
              <a:t>46</a:t>
            </a:fld>
            <a:endParaRPr lang="en-US"/>
          </a:p>
        </p:txBody>
      </p:sp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 amt="96000"/>
          </a:blip>
          <a:srcRect/>
          <a:stretch>
            <a:fillRect/>
          </a:stretch>
        </p:blipFill>
        <p:spPr>
          <a:xfrm>
            <a:off x="1762199" y="2160000"/>
            <a:ext cx="6556680" cy="272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手繪多邊形 2"/>
          <p:cNvSpPr/>
          <p:nvPr/>
        </p:nvSpPr>
        <p:spPr>
          <a:xfrm>
            <a:off x="1440360" y="4843080"/>
            <a:ext cx="7200000" cy="502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43200">
            <a:solidFill>
              <a:srgbClr val="808080"/>
            </a:solidFill>
            <a:prstDash val="solid"/>
          </a:ln>
        </p:spPr>
        <p:txBody>
          <a:bodyPr vert="horz" wrap="none" lIns="111600" tIns="66600" rIns="111600" bIns="666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Bitstream Vera Sans" pitchFamily="18"/>
              <a:ea typeface="Bitstream Vera Sans" pitchFamily="2"/>
              <a:cs typeface="Bitstream Vera Sans" pitchFamily="2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440360" y="4900680"/>
            <a:ext cx="2543039" cy="374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>
                <a:ln>
                  <a:noFill/>
                </a:ln>
                <a:latin typeface="Times New Roman" pitchFamily="18"/>
                <a:ea typeface="文泉驛正黑" pitchFamily="2"/>
                <a:cs typeface="Bitstream Vera Sans" pitchFamily="2"/>
              </a:rPr>
              <a:t>openlegal openfoundry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CABD68-FA25-41C9-A734-A96DBCB8E4D2}" type="slidenum">
              <a:t>47</a:t>
            </a:fld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3996000" y="6480000"/>
            <a:ext cx="5478120" cy="541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1" i="0" u="none" strike="noStrike" kern="1200">
                <a:ln>
                  <a:noFill/>
                </a:ln>
                <a:latin typeface="Times New Roman" pitchFamily="18"/>
                <a:ea typeface="文泉驛正黑" pitchFamily="2"/>
                <a:cs typeface="Bitstream Vera Sans" pitchFamily="2"/>
              </a:rPr>
              <a:t>Ctrl+F: 20140927_geogovlegal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9360" y="1048319"/>
            <a:ext cx="9219960" cy="5019480"/>
          </a:xfrm>
          <a:prstGeom prst="rect">
            <a:avLst/>
          </a:prstGeom>
          <a:noFill/>
          <a:ln w="36000">
            <a:solidFill>
              <a:srgbClr val="DDDDDD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294C12-DCD3-4CB7-9F3D-8FC706CD1096}" type="slidenum">
              <a:t>48</a:t>
            </a:fld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3060000" y="5616000"/>
            <a:ext cx="3600000" cy="597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1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正黑" pitchFamily="2"/>
                <a:cs typeface="Bitstream Vera Sans" pitchFamily="2"/>
              </a:rPr>
              <a:t>THANK YOU!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152000" y="1835999"/>
            <a:ext cx="7703999" cy="19151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36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Bitstream Vera Sans" pitchFamily="2"/>
              </a:rPr>
              <a:t>除截圖內容外，</a:t>
            </a:r>
          </a:p>
          <a:p>
            <a:pPr marL="0" marR="0" lvl="0" indent="0" algn="ctr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36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Bitstream Vera Sans" pitchFamily="2"/>
              </a:rPr>
              <a:t>本簡報採用「</a:t>
            </a:r>
            <a:r>
              <a:rPr lang="en-US" sz="36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Bitstream Vera Sans" pitchFamily="2"/>
                <a:hlinkClick r:id="rId3"/>
              </a:rPr>
              <a:t>CC0 1.0 通用版</a:t>
            </a:r>
            <a:r>
              <a:rPr lang="zh-TW" sz="36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Bitstream Vera Sans" pitchFamily="2"/>
              </a:rPr>
              <a:t>」</a:t>
            </a:r>
          </a:p>
          <a:p>
            <a:pPr marL="0" marR="0" lvl="0" indent="0" algn="ctr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36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Bitstream Vera Sans" pitchFamily="2"/>
              </a:rPr>
              <a:t>將內容貢獻至公眾領域。</a:t>
            </a:r>
          </a:p>
        </p:txBody>
      </p:sp>
      <p:pic>
        <p:nvPicPr>
          <p:cNvPr id="4" name="">
            <a:hlinkClick r:id="rId3"/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376440" y="4067640"/>
            <a:ext cx="30672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CA8553-0AA6-419F-8AAC-017799A6231B}" type="slidenum">
              <a:t>5</a:t>
            </a:fld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648000" y="2880720"/>
            <a:ext cx="8820000" cy="80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4800" b="0" i="0" u="none" strike="noStrike" kern="12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文泉驛微米黑" pitchFamily="2"/>
                <a:cs typeface="Bitstream Vera Sans" pitchFamily="2"/>
                <a:hlinkClick r:id="rId3"/>
              </a:rPr>
              <a:t>通用版電子地圖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ACAD9C-A9CC-4115-A6EE-0D4A77059C04}" type="slidenum">
              <a:t>6</a:t>
            </a:fld>
            <a:endParaRPr lang="en-US"/>
          </a:p>
        </p:txBody>
      </p:sp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5320" y="667440"/>
            <a:ext cx="9629280" cy="6076440"/>
          </a:xfrm>
          <a:prstGeom prst="rect">
            <a:avLst/>
          </a:prstGeom>
          <a:noFill/>
          <a:ln w="36000">
            <a:solidFill>
              <a:srgbClr val="DDDDDD"/>
            </a:solidFill>
            <a:prstDash val="solid"/>
          </a:ln>
        </p:spPr>
      </p:pic>
      <p:sp>
        <p:nvSpPr>
          <p:cNvPr id="3" name="文字方塊 2"/>
          <p:cNvSpPr txBox="1"/>
          <p:nvPr/>
        </p:nvSpPr>
        <p:spPr>
          <a:xfrm>
            <a:off x="3564000" y="6914160"/>
            <a:ext cx="2951999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Times New Roman" pitchFamily="18"/>
                <a:ea typeface="Times New Roman" pitchFamily="18"/>
                <a:cs typeface="Bitstream Vera Sans" pitchFamily="2"/>
                <a:hlinkClick r:id="rId4"/>
              </a:rPr>
              <a:t>http://emap.nlsc.gov.tw/emap25/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B4B5CC-7410-4E10-A459-5A09E9E9AF6F}" type="slidenum">
              <a:t>7</a:t>
            </a:fld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900000" y="5328000"/>
            <a:ext cx="8964000" cy="1261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23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Bitstream Vera Sans" pitchFamily="2"/>
              </a:rPr>
              <a:t>利用方式 → </a:t>
            </a:r>
            <a:r>
              <a:rPr lang="zh-TW" sz="23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Bitstream Vera Sans" pitchFamily="2"/>
                <a:hlinkClick r:id="rId3"/>
              </a:rPr>
              <a:t>內政部國土測繪中心成果電子資料流通要點</a:t>
            </a:r>
          </a:p>
          <a:p>
            <a:pPr marL="0" marR="0" lvl="0" indent="0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23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Bitstream Vera Sans" pitchFamily="2"/>
              </a:rPr>
              <a:t>收費標準 → </a:t>
            </a:r>
            <a:r>
              <a:rPr lang="zh-TW" sz="23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Bitstream Vera Sans" pitchFamily="2"/>
                <a:hlinkClick r:id="rId4"/>
              </a:rPr>
              <a:t>內政部國土測繪中心規費收費標準</a:t>
            </a:r>
          </a:p>
          <a:p>
            <a:pPr marL="0" marR="0" lvl="0" indent="0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23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Bitstream Vera Sans" pitchFamily="2"/>
              </a:rPr>
              <a:t>實際申請 → </a:t>
            </a:r>
            <a:r>
              <a:rPr lang="zh-TW" sz="2300" b="0" i="0" u="none" strike="noStrike" kern="1200">
                <a:ln>
                  <a:noFill/>
                </a:ln>
                <a:latin typeface="Times New Roman" pitchFamily="18"/>
                <a:ea typeface="文泉驛微米黑" pitchFamily="2"/>
                <a:cs typeface="Bitstream Vera Sans" pitchFamily="2"/>
                <a:hlinkClick r:id="rId5"/>
              </a:rPr>
              <a:t>本中心全球資訊網站-線上服務-測繪資料-測繪圖資供應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12000" y="4574160"/>
            <a:ext cx="7416000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Times New Roman" pitchFamily="18"/>
                <a:ea typeface="Times New Roman" pitchFamily="18"/>
                <a:cs typeface="Bitstream Vera Sans" pitchFamily="2"/>
                <a:hlinkClick r:id="rId6"/>
              </a:rPr>
              <a:t>http://emap.nlsc.gov.tw/emap25/index.php?option=com_content&amp;view=article&amp;id=106&amp;Itemid=110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701640" y="914760"/>
            <a:ext cx="6524280" cy="3543120"/>
          </a:xfrm>
          <a:prstGeom prst="rect">
            <a:avLst/>
          </a:prstGeom>
          <a:noFill/>
          <a:ln w="36000">
            <a:solidFill>
              <a:srgbClr val="DDDDDD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5D9C66-B5B3-4EAD-B522-2250EFA01A0B}" type="slidenum">
              <a:t>8</a:t>
            </a:fld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0" y="180000"/>
            <a:ext cx="10080000" cy="1080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4C4C4C"/>
              </a:gs>
            </a:gsLst>
            <a:lin ang="0"/>
          </a:gradFill>
          <a:ln>
            <a:noFill/>
          </a:ln>
        </p:spPr>
        <p:txBody>
          <a:bodyPr vert="horz" wrap="none" lIns="180000" tIns="0" rIns="18000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40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內政部國土測繪中心成果電子資料流通要點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568440" y="2016719"/>
            <a:ext cx="9259560" cy="4347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l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[…...]</a:t>
            </a:r>
          </a:p>
          <a:p>
            <a:pPr marL="0" marR="0" lvl="0" indent="0" algn="l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200" b="0" i="0" u="none" strike="noStrike" kern="1200">
              <a:ln>
                <a:noFill/>
              </a:ln>
              <a:solidFill>
                <a:srgbClr val="000000"/>
              </a:solidFill>
              <a:latin typeface="Times New Roman" pitchFamily="18"/>
              <a:ea typeface="文泉驛微米黑" pitchFamily="2"/>
              <a:cs typeface="Bitstream Vera Sans" pitchFamily="2"/>
            </a:endParaRPr>
          </a:p>
          <a:p>
            <a:pPr marL="503999" marR="0" lvl="0" indent="-503999" algn="l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九、申請使用測繪成果電子資料應依</a:t>
            </a:r>
            <a:r>
              <a:rPr lang="zh-TW" sz="2200" b="0" i="0" u="none" strike="noStrike" kern="1200">
                <a:ln>
                  <a:noFill/>
                </a:ln>
                <a:solidFill>
                  <a:srgbClr val="FF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國土測繪成果資料收費標準</a:t>
            </a:r>
            <a:r>
              <a:rPr lang="zh-TW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繳費。</a:t>
            </a:r>
          </a:p>
          <a:p>
            <a:pPr marL="576000" marR="0" lvl="0" indent="0" algn="l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文泉驛微米黑" pitchFamily="18"/>
                <a:ea typeface="文泉驛微米黑" pitchFamily="2"/>
                <a:cs typeface="Bitstream Vera Sans" pitchFamily="2"/>
              </a:rPr>
              <a:t>繳費方式得以臨櫃、電信網路線上付款或金融機構代收等方式辦理。</a:t>
            </a:r>
          </a:p>
          <a:p>
            <a:pPr marL="576000" marR="0" lvl="0" indent="0" algn="l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文泉驛微米黑" pitchFamily="18"/>
                <a:ea typeface="文泉驛微米黑" pitchFamily="2"/>
                <a:cs typeface="Bitstream Vera Sans" pitchFamily="2"/>
              </a:rPr>
              <a:t>變更非加值型申請案為加值型申請案，應另繳差額。</a:t>
            </a:r>
          </a:p>
          <a:p>
            <a:pPr marL="576000" marR="0" lvl="0" indent="0" algn="l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200" b="0" i="0" u="none" strike="noStrike" kern="1200">
              <a:ln>
                <a:noFill/>
              </a:ln>
              <a:solidFill>
                <a:srgbClr val="000000"/>
              </a:solidFill>
              <a:latin typeface="文泉驛微米黑" pitchFamily="18"/>
              <a:ea typeface="文泉驛微米黑" pitchFamily="2"/>
              <a:cs typeface="Bitstream Vera Sans" pitchFamily="2"/>
            </a:endParaRPr>
          </a:p>
          <a:p>
            <a:pPr marL="576000" marR="0" lvl="0" indent="-576000" algn="l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文泉驛微米黑" pitchFamily="18"/>
                <a:ea typeface="文泉驛微米黑" pitchFamily="2"/>
                <a:cs typeface="Bitstream Vera Sans" pitchFamily="2"/>
              </a:rPr>
              <a:t>十、申請使用測繪成果電子資料應簽署</a:t>
            </a:r>
            <a:r>
              <a:rPr lang="zh-TW" sz="2200" b="0" i="0" u="none" strike="noStrike" kern="1200">
                <a:ln>
                  <a:noFill/>
                </a:ln>
                <a:solidFill>
                  <a:srgbClr val="FF0000"/>
                </a:solidFill>
                <a:latin typeface="文泉驛微米黑" pitchFamily="18"/>
                <a:ea typeface="文泉驛微米黑" pitchFamily="2"/>
                <a:cs typeface="Bitstream Vera Sans" pitchFamily="2"/>
              </a:rPr>
              <a:t>同意資料使用注意事項</a:t>
            </a:r>
            <a:r>
              <a:rPr lang="zh-TW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文泉驛微米黑" pitchFamily="18"/>
                <a:ea typeface="文泉驛微米黑" pitchFamily="2"/>
                <a:cs typeface="Bitstream Vera Sans" pitchFamily="2"/>
              </a:rPr>
              <a:t>，其方式如下：</a:t>
            </a:r>
          </a:p>
          <a:p>
            <a:pPr marL="1475999" marR="0" lvl="0" indent="-936000" algn="l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文泉驛微米黑" pitchFamily="18"/>
                <a:ea typeface="文泉驛微米黑" pitchFamily="2"/>
                <a:cs typeface="Bitstream Vera Sans" pitchFamily="2"/>
              </a:rPr>
              <a:t>（一） 非加值型申請案應於申請書簽名同意遵守所載資料使用注意事項，經線上申請確定者視同完成簽署。</a:t>
            </a:r>
          </a:p>
          <a:p>
            <a:pPr marL="1475999" marR="0" lvl="0" indent="-900000" algn="l" rtl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文泉驛微米黑" pitchFamily="18"/>
                <a:ea typeface="文泉驛微米黑" pitchFamily="2"/>
                <a:cs typeface="Bitstream Vera Sans" pitchFamily="2"/>
              </a:rPr>
              <a:t>（二） 加值型申請案應簽訂加值利用規定同意書。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900000" y="6806520"/>
            <a:ext cx="8424000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Times New Roman" pitchFamily="18"/>
                <a:ea typeface="Times New Roman" pitchFamily="18"/>
                <a:cs typeface="Bitstream Vera Sans" pitchFamily="2"/>
                <a:hlinkClick r:id="rId3"/>
              </a:rPr>
              <a:t>http://www.nlsc.gov.tw/websites/12_law/01_class_view.aspx?lt=2&amp;sno=403&amp;la=1&amp;le=2&amp;li=13&amp;le2=3&amp;li2=144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2014/09/27</a:t>
            </a:r>
            <a:endParaRPr 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5CF94F-D9FA-483E-8081-0A9F768A251B}" type="slidenum">
              <a:t>9</a:t>
            </a:fld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0" y="180000"/>
            <a:ext cx="10080000" cy="1080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4C4C4C"/>
              </a:gs>
            </a:gsLst>
            <a:lin ang="0"/>
          </a:gradFill>
          <a:ln>
            <a:noFill/>
          </a:ln>
        </p:spPr>
        <p:txBody>
          <a:bodyPr vert="horz" wrap="none" lIns="180000" tIns="0" rIns="18000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TW" sz="40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內政部國土測繪中心規費收費標準 </a:t>
            </a:r>
            <a:r>
              <a:rPr lang="en-US" sz="40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文泉驛微米黑" pitchFamily="2"/>
                <a:cs typeface="Bitstream Vera Sans" pitchFamily="2"/>
              </a:rPr>
              <a:t>1/3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16000" y="6807240"/>
            <a:ext cx="9756000" cy="48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Times New Roman" pitchFamily="18"/>
                <a:ea typeface="Times New Roman" pitchFamily="18"/>
                <a:cs typeface="Bitstream Vera Sans" pitchFamily="2"/>
                <a:hlinkClick r:id="rId3"/>
              </a:rPr>
              <a:t>http://glrs-int.moi.gov.tw/LawContent.aspx?id=GL000077&amp;KeyWord=%e5%9c%8b%e5%9c%9f%e6%b8%ac%e7%b9%aa%e6%88%90%e6%9e%9c%e8%b3%87%e6%96%99%e6%94%b6%e8%b2%bb%e6%a8%99%e6%ba%96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36679" y="1603080"/>
            <a:ext cx="9286560" cy="4781160"/>
          </a:xfrm>
          <a:prstGeom prst="rect">
            <a:avLst/>
          </a:prstGeom>
          <a:noFill/>
          <a:ln w="36000">
            <a:solidFill>
              <a:srgbClr val="DDDDDD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8337</TotalTime>
  <Words>1874</Words>
  <Application>Microsoft Office PowerPoint</Application>
  <PresentationFormat>如螢幕大小 (4:3)</PresentationFormat>
  <Paragraphs>240</Paragraphs>
  <Slides>48</Slides>
  <Notes>48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49" baseType="lpstr">
      <vt:lpstr>預設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1. Nonexclusive / 非專屬 2. Irrevocable / 不可撤回 3. Permitted for a sublicense （容許再授權／轉授權）</vt:lpstr>
      <vt:lpstr>PowerPoint 簡報</vt:lpstr>
      <vt:lpstr>PowerPoint 簡報</vt:lpstr>
      <vt:lpstr>PowerPoint 簡報</vt:lpstr>
      <vt:lpstr>OpenFoundry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碧慧 Pinky</dc:creator>
  <cp:lastModifiedBy>碧慧 Pinky</cp:lastModifiedBy>
  <cp:revision>703</cp:revision>
  <dcterms:created xsi:type="dcterms:W3CDTF">2011-09-08T11:54:59Z</dcterms:created>
  <dcterms:modified xsi:type="dcterms:W3CDTF">2014-09-29T00:29:59Z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資訊 1">
    <vt:lpwstr/>
  </property>
  <property fmtid="{D5CDD505-2E9C-101B-9397-08002B2CF9AE}" pid="3" name="資訊 2">
    <vt:lpwstr/>
  </property>
  <property fmtid="{D5CDD505-2E9C-101B-9397-08002B2CF9AE}" pid="4" name="資訊 3">
    <vt:lpwstr/>
  </property>
  <property fmtid="{D5CDD505-2E9C-101B-9397-08002B2CF9AE}" pid="5" name="資訊 4">
    <vt:lpwstr/>
  </property>
</Properties>
</file>