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43" r:id="rId2"/>
    <p:sldId id="399" r:id="rId3"/>
    <p:sldId id="365" r:id="rId4"/>
    <p:sldId id="417" r:id="rId5"/>
    <p:sldId id="444" r:id="rId6"/>
    <p:sldId id="382" r:id="rId7"/>
    <p:sldId id="383" r:id="rId8"/>
    <p:sldId id="411" r:id="rId9"/>
    <p:sldId id="450" r:id="rId10"/>
    <p:sldId id="440" r:id="rId11"/>
    <p:sldId id="412" r:id="rId12"/>
    <p:sldId id="441" r:id="rId13"/>
    <p:sldId id="449" r:id="rId14"/>
    <p:sldId id="426" r:id="rId15"/>
    <p:sldId id="447" r:id="rId16"/>
    <p:sldId id="448" r:id="rId17"/>
    <p:sldId id="414" r:id="rId18"/>
    <p:sldId id="434" r:id="rId19"/>
    <p:sldId id="435" r:id="rId20"/>
    <p:sldId id="415" r:id="rId21"/>
    <p:sldId id="436" r:id="rId22"/>
    <p:sldId id="442" r:id="rId23"/>
    <p:sldId id="451" r:id="rId24"/>
    <p:sldId id="385" r:id="rId25"/>
    <p:sldId id="386" r:id="rId2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63300"/>
    <a:srgbClr val="FFCC00"/>
    <a:srgbClr val="FFCC66"/>
    <a:srgbClr val="FFFFEF"/>
    <a:srgbClr val="FFFFE7"/>
    <a:srgbClr val="FFFFCC"/>
    <a:srgbClr val="4F81BD"/>
    <a:srgbClr val="99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40" autoAdjust="0"/>
    <p:restoredTop sz="94670" autoAdjust="0"/>
  </p:normalViewPr>
  <p:slideViewPr>
    <p:cSldViewPr>
      <p:cViewPr>
        <p:scale>
          <a:sx n="120" d="100"/>
          <a:sy n="120" d="100"/>
        </p:scale>
        <p:origin x="-161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5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A33A7-925B-4C16-A4ED-75490A92E6DA}" type="doc">
      <dgm:prSet loTypeId="urn:microsoft.com/office/officeart/2005/8/layout/cycle8" loCatId="cycle" qsTypeId="urn:microsoft.com/office/officeart/2005/8/quickstyle/3d6" qsCatId="3D" csTypeId="urn:microsoft.com/office/officeart/2005/8/colors/colorful5" csCatId="colorful" phldr="1"/>
      <dgm:spPr/>
    </dgm:pt>
    <dgm:pt modelId="{C9929401-5378-44D7-9FC6-50D792F74CA0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型塑臺灣數位生活型態的未來願景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C664A24-F964-418F-B40F-299B98B92F22}" type="parTrans" cxnId="{10F71A26-0362-46BD-A4A2-9F4BF4B00AA5}">
      <dgm:prSet/>
      <dgm:spPr/>
      <dgm:t>
        <a:bodyPr/>
        <a:lstStyle/>
        <a:p>
          <a:endParaRPr lang="zh-TW" altLang="en-US"/>
        </a:p>
      </dgm:t>
    </dgm:pt>
    <dgm:pt modelId="{2C76ED0E-9AA3-4522-B013-D1FA4EF6E09A}" type="sibTrans" cxnId="{10F71A26-0362-46BD-A4A2-9F4BF4B00AA5}">
      <dgm:prSet/>
      <dgm:spPr/>
      <dgm:t>
        <a:bodyPr/>
        <a:lstStyle/>
        <a:p>
          <a:endParaRPr lang="zh-TW" altLang="en-US"/>
        </a:p>
      </dgm:t>
    </dgm:pt>
    <dgm:pt modelId="{85F96EDE-A2DB-4D7A-AB06-4380E8D0FB0A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促進電子商務環境的安全與安心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4279E6D-06CC-454E-A05B-FC8ABB47D8EB}" type="parTrans" cxnId="{C80C192A-E09D-4835-92A8-E955E7B9FFBD}">
      <dgm:prSet/>
      <dgm:spPr/>
      <dgm:t>
        <a:bodyPr/>
        <a:lstStyle/>
        <a:p>
          <a:endParaRPr lang="zh-TW" altLang="en-US"/>
        </a:p>
      </dgm:t>
    </dgm:pt>
    <dgm:pt modelId="{32A1633E-29AD-43E0-BF13-72A09B6EF68A}" type="sibTrans" cxnId="{C80C192A-E09D-4835-92A8-E955E7B9FFBD}">
      <dgm:prSet/>
      <dgm:spPr/>
      <dgm:t>
        <a:bodyPr/>
        <a:lstStyle/>
        <a:p>
          <a:endParaRPr lang="zh-TW" altLang="en-US"/>
        </a:p>
      </dgm:t>
    </dgm:pt>
    <dgm:pt modelId="{E2C40A35-DE6E-4E0D-8B5A-BA5F3A04B93C}">
      <dgm:prSet phldrT="[文字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打造臺灣成為</a:t>
          </a:r>
          <a:endParaRPr lang="en-US" altLang="zh-TW" sz="2000" b="1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網路公司</a:t>
          </a:r>
          <a:endParaRPr lang="en-US" altLang="zh-TW" sz="2000" b="1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的樞紐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230A624-1CC8-49EA-8D31-ADEB38AA566B}" type="parTrans" cxnId="{81C4FA3C-4AA7-47E5-A84D-5A39CC881172}">
      <dgm:prSet/>
      <dgm:spPr/>
      <dgm:t>
        <a:bodyPr/>
        <a:lstStyle/>
        <a:p>
          <a:endParaRPr lang="zh-TW" altLang="en-US"/>
        </a:p>
      </dgm:t>
    </dgm:pt>
    <dgm:pt modelId="{B22555C1-DE68-4B38-9BBE-6F49A9D2EC36}" type="sibTrans" cxnId="{81C4FA3C-4AA7-47E5-A84D-5A39CC881172}">
      <dgm:prSet/>
      <dgm:spPr/>
      <dgm:t>
        <a:bodyPr/>
        <a:lstStyle/>
        <a:p>
          <a:endParaRPr lang="zh-TW" altLang="en-US"/>
        </a:p>
      </dgm:t>
    </dgm:pt>
    <dgm:pt modelId="{66F4B0F4-D417-4BCA-B37B-133E974288A8}" type="pres">
      <dgm:prSet presAssocID="{6ECA33A7-925B-4C16-A4ED-75490A92E6DA}" presName="compositeShape" presStyleCnt="0">
        <dgm:presLayoutVars>
          <dgm:chMax val="7"/>
          <dgm:dir/>
          <dgm:resizeHandles val="exact"/>
        </dgm:presLayoutVars>
      </dgm:prSet>
      <dgm:spPr/>
    </dgm:pt>
    <dgm:pt modelId="{201E0BE5-A141-4D76-A0D1-6B02385C5DB5}" type="pres">
      <dgm:prSet presAssocID="{6ECA33A7-925B-4C16-A4ED-75490A92E6DA}" presName="wedge1" presStyleLbl="node1" presStyleIdx="0" presStyleCnt="3"/>
      <dgm:spPr/>
      <dgm:t>
        <a:bodyPr/>
        <a:lstStyle/>
        <a:p>
          <a:endParaRPr lang="zh-TW" altLang="en-US"/>
        </a:p>
      </dgm:t>
    </dgm:pt>
    <dgm:pt modelId="{AD06F074-1A4D-4590-8774-50873070DDDF}" type="pres">
      <dgm:prSet presAssocID="{6ECA33A7-925B-4C16-A4ED-75490A92E6DA}" presName="dummy1a" presStyleCnt="0"/>
      <dgm:spPr/>
    </dgm:pt>
    <dgm:pt modelId="{C795DF2F-EEA9-48B7-81E4-D9B85D9F0F8F}" type="pres">
      <dgm:prSet presAssocID="{6ECA33A7-925B-4C16-A4ED-75490A92E6DA}" presName="dummy1b" presStyleCnt="0"/>
      <dgm:spPr/>
    </dgm:pt>
    <dgm:pt modelId="{BAB7BF8C-50E3-415D-BAD4-94265D82DA4A}" type="pres">
      <dgm:prSet presAssocID="{6ECA33A7-925B-4C16-A4ED-75490A92E6D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229FFF-A695-4B1B-A82F-0C3056E38DC6}" type="pres">
      <dgm:prSet presAssocID="{6ECA33A7-925B-4C16-A4ED-75490A92E6DA}" presName="wedge2" presStyleLbl="node1" presStyleIdx="1" presStyleCnt="3"/>
      <dgm:spPr/>
      <dgm:t>
        <a:bodyPr/>
        <a:lstStyle/>
        <a:p>
          <a:endParaRPr lang="zh-TW" altLang="en-US"/>
        </a:p>
      </dgm:t>
    </dgm:pt>
    <dgm:pt modelId="{9B7B12C0-DE9C-4149-A131-79DB749F85DA}" type="pres">
      <dgm:prSet presAssocID="{6ECA33A7-925B-4C16-A4ED-75490A92E6DA}" presName="dummy2a" presStyleCnt="0"/>
      <dgm:spPr/>
    </dgm:pt>
    <dgm:pt modelId="{03D17E1A-34D7-4686-B341-4F13C308FCB1}" type="pres">
      <dgm:prSet presAssocID="{6ECA33A7-925B-4C16-A4ED-75490A92E6DA}" presName="dummy2b" presStyleCnt="0"/>
      <dgm:spPr/>
    </dgm:pt>
    <dgm:pt modelId="{7AB0305B-E288-495D-B974-C7379EAD2366}" type="pres">
      <dgm:prSet presAssocID="{6ECA33A7-925B-4C16-A4ED-75490A92E6D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658FEC-AE76-426D-A1B0-2B9051D0B24B}" type="pres">
      <dgm:prSet presAssocID="{6ECA33A7-925B-4C16-A4ED-75490A92E6DA}" presName="wedge3" presStyleLbl="node1" presStyleIdx="2" presStyleCnt="3"/>
      <dgm:spPr/>
      <dgm:t>
        <a:bodyPr/>
        <a:lstStyle/>
        <a:p>
          <a:endParaRPr lang="zh-TW" altLang="en-US"/>
        </a:p>
      </dgm:t>
    </dgm:pt>
    <dgm:pt modelId="{2A195580-E928-4A25-B139-204E292C6386}" type="pres">
      <dgm:prSet presAssocID="{6ECA33A7-925B-4C16-A4ED-75490A92E6DA}" presName="dummy3a" presStyleCnt="0"/>
      <dgm:spPr/>
    </dgm:pt>
    <dgm:pt modelId="{79AF51FC-2EAD-4CE9-B3BB-6940FAEF206D}" type="pres">
      <dgm:prSet presAssocID="{6ECA33A7-925B-4C16-A4ED-75490A92E6DA}" presName="dummy3b" presStyleCnt="0"/>
      <dgm:spPr/>
    </dgm:pt>
    <dgm:pt modelId="{2B75AC6F-39D1-4784-9CDE-FE9F17241DAA}" type="pres">
      <dgm:prSet presAssocID="{6ECA33A7-925B-4C16-A4ED-75490A92E6D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9CA331D-8D80-4CC7-88D6-FCD93E76DE00}" type="pres">
      <dgm:prSet presAssocID="{2C76ED0E-9AA3-4522-B013-D1FA4EF6E09A}" presName="arrowWedge1" presStyleLbl="fgSibTrans2D1" presStyleIdx="0" presStyleCnt="3"/>
      <dgm:spPr/>
    </dgm:pt>
    <dgm:pt modelId="{CC00864F-48F1-451D-ACE8-54DD99FE3127}" type="pres">
      <dgm:prSet presAssocID="{32A1633E-29AD-43E0-BF13-72A09B6EF68A}" presName="arrowWedge2" presStyleLbl="fgSibTrans2D1" presStyleIdx="1" presStyleCnt="3"/>
      <dgm:spPr/>
    </dgm:pt>
    <dgm:pt modelId="{7ECF7680-DAFF-4776-A25C-0C75EC5D8568}" type="pres">
      <dgm:prSet presAssocID="{B22555C1-DE68-4B38-9BBE-6F49A9D2EC36}" presName="arrowWedge3" presStyleLbl="fgSibTrans2D1" presStyleIdx="2" presStyleCnt="3"/>
      <dgm:spPr/>
    </dgm:pt>
  </dgm:ptLst>
  <dgm:cxnLst>
    <dgm:cxn modelId="{81C4FA3C-4AA7-47E5-A84D-5A39CC881172}" srcId="{6ECA33A7-925B-4C16-A4ED-75490A92E6DA}" destId="{E2C40A35-DE6E-4E0D-8B5A-BA5F3A04B93C}" srcOrd="2" destOrd="0" parTransId="{0230A624-1CC8-49EA-8D31-ADEB38AA566B}" sibTransId="{B22555C1-DE68-4B38-9BBE-6F49A9D2EC36}"/>
    <dgm:cxn modelId="{70253AB7-7CAF-470C-AF59-9BCAC0DA7713}" type="presOf" srcId="{E2C40A35-DE6E-4E0D-8B5A-BA5F3A04B93C}" destId="{48658FEC-AE76-426D-A1B0-2B9051D0B24B}" srcOrd="0" destOrd="0" presId="urn:microsoft.com/office/officeart/2005/8/layout/cycle8"/>
    <dgm:cxn modelId="{3035E34B-91CB-469F-9A6E-71508FFB7AA1}" type="presOf" srcId="{C9929401-5378-44D7-9FC6-50D792F74CA0}" destId="{201E0BE5-A141-4D76-A0D1-6B02385C5DB5}" srcOrd="0" destOrd="0" presId="urn:microsoft.com/office/officeart/2005/8/layout/cycle8"/>
    <dgm:cxn modelId="{4E59FA61-A740-4B61-88D8-27568E2D869F}" type="presOf" srcId="{E2C40A35-DE6E-4E0D-8B5A-BA5F3A04B93C}" destId="{2B75AC6F-39D1-4784-9CDE-FE9F17241DAA}" srcOrd="1" destOrd="0" presId="urn:microsoft.com/office/officeart/2005/8/layout/cycle8"/>
    <dgm:cxn modelId="{0EB47CB2-7CE9-4DDB-81AE-C153D761C489}" type="presOf" srcId="{85F96EDE-A2DB-4D7A-AB06-4380E8D0FB0A}" destId="{7AB0305B-E288-495D-B974-C7379EAD2366}" srcOrd="1" destOrd="0" presId="urn:microsoft.com/office/officeart/2005/8/layout/cycle8"/>
    <dgm:cxn modelId="{7ACC8B21-BA37-4BF5-87C9-75C9830951F2}" type="presOf" srcId="{6ECA33A7-925B-4C16-A4ED-75490A92E6DA}" destId="{66F4B0F4-D417-4BCA-B37B-133E974288A8}" srcOrd="0" destOrd="0" presId="urn:microsoft.com/office/officeart/2005/8/layout/cycle8"/>
    <dgm:cxn modelId="{10F71A26-0362-46BD-A4A2-9F4BF4B00AA5}" srcId="{6ECA33A7-925B-4C16-A4ED-75490A92E6DA}" destId="{C9929401-5378-44D7-9FC6-50D792F74CA0}" srcOrd="0" destOrd="0" parTransId="{4C664A24-F964-418F-B40F-299B98B92F22}" sibTransId="{2C76ED0E-9AA3-4522-B013-D1FA4EF6E09A}"/>
    <dgm:cxn modelId="{4055F504-8334-4E3E-9024-81D71678C51D}" type="presOf" srcId="{85F96EDE-A2DB-4D7A-AB06-4380E8D0FB0A}" destId="{E1229FFF-A695-4B1B-A82F-0C3056E38DC6}" srcOrd="0" destOrd="0" presId="urn:microsoft.com/office/officeart/2005/8/layout/cycle8"/>
    <dgm:cxn modelId="{C80C192A-E09D-4835-92A8-E955E7B9FFBD}" srcId="{6ECA33A7-925B-4C16-A4ED-75490A92E6DA}" destId="{85F96EDE-A2DB-4D7A-AB06-4380E8D0FB0A}" srcOrd="1" destOrd="0" parTransId="{34279E6D-06CC-454E-A05B-FC8ABB47D8EB}" sibTransId="{32A1633E-29AD-43E0-BF13-72A09B6EF68A}"/>
    <dgm:cxn modelId="{445D804D-8361-4962-962C-54A87BA2A2BB}" type="presOf" srcId="{C9929401-5378-44D7-9FC6-50D792F74CA0}" destId="{BAB7BF8C-50E3-415D-BAD4-94265D82DA4A}" srcOrd="1" destOrd="0" presId="urn:microsoft.com/office/officeart/2005/8/layout/cycle8"/>
    <dgm:cxn modelId="{074EA58E-2AC8-40B2-ADBB-A7CA61DE3638}" type="presParOf" srcId="{66F4B0F4-D417-4BCA-B37B-133E974288A8}" destId="{201E0BE5-A141-4D76-A0D1-6B02385C5DB5}" srcOrd="0" destOrd="0" presId="urn:microsoft.com/office/officeart/2005/8/layout/cycle8"/>
    <dgm:cxn modelId="{583478C6-424B-46DE-A389-90B9290AE138}" type="presParOf" srcId="{66F4B0F4-D417-4BCA-B37B-133E974288A8}" destId="{AD06F074-1A4D-4590-8774-50873070DDDF}" srcOrd="1" destOrd="0" presId="urn:microsoft.com/office/officeart/2005/8/layout/cycle8"/>
    <dgm:cxn modelId="{8A282E85-B1D1-4D58-B67A-BEA75063855E}" type="presParOf" srcId="{66F4B0F4-D417-4BCA-B37B-133E974288A8}" destId="{C795DF2F-EEA9-48B7-81E4-D9B85D9F0F8F}" srcOrd="2" destOrd="0" presId="urn:microsoft.com/office/officeart/2005/8/layout/cycle8"/>
    <dgm:cxn modelId="{73D79CE3-0B5A-478B-80FC-E38F20037155}" type="presParOf" srcId="{66F4B0F4-D417-4BCA-B37B-133E974288A8}" destId="{BAB7BF8C-50E3-415D-BAD4-94265D82DA4A}" srcOrd="3" destOrd="0" presId="urn:microsoft.com/office/officeart/2005/8/layout/cycle8"/>
    <dgm:cxn modelId="{CBE17F06-0F97-4438-B00C-232913AF8D26}" type="presParOf" srcId="{66F4B0F4-D417-4BCA-B37B-133E974288A8}" destId="{E1229FFF-A695-4B1B-A82F-0C3056E38DC6}" srcOrd="4" destOrd="0" presId="urn:microsoft.com/office/officeart/2005/8/layout/cycle8"/>
    <dgm:cxn modelId="{C3D0698C-74BF-4485-8354-159E2D7F5F5D}" type="presParOf" srcId="{66F4B0F4-D417-4BCA-B37B-133E974288A8}" destId="{9B7B12C0-DE9C-4149-A131-79DB749F85DA}" srcOrd="5" destOrd="0" presId="urn:microsoft.com/office/officeart/2005/8/layout/cycle8"/>
    <dgm:cxn modelId="{6FDDAA17-7980-4E2B-AED4-952BDBCD8E36}" type="presParOf" srcId="{66F4B0F4-D417-4BCA-B37B-133E974288A8}" destId="{03D17E1A-34D7-4686-B341-4F13C308FCB1}" srcOrd="6" destOrd="0" presId="urn:microsoft.com/office/officeart/2005/8/layout/cycle8"/>
    <dgm:cxn modelId="{2B89EC85-BBE6-4347-A8CA-6C0329D6FCF5}" type="presParOf" srcId="{66F4B0F4-D417-4BCA-B37B-133E974288A8}" destId="{7AB0305B-E288-495D-B974-C7379EAD2366}" srcOrd="7" destOrd="0" presId="urn:microsoft.com/office/officeart/2005/8/layout/cycle8"/>
    <dgm:cxn modelId="{D69CC677-53C6-4CDA-90BD-E048320FA49E}" type="presParOf" srcId="{66F4B0F4-D417-4BCA-B37B-133E974288A8}" destId="{48658FEC-AE76-426D-A1B0-2B9051D0B24B}" srcOrd="8" destOrd="0" presId="urn:microsoft.com/office/officeart/2005/8/layout/cycle8"/>
    <dgm:cxn modelId="{B5C92493-B6D5-436C-8B80-FE686BFCC6BB}" type="presParOf" srcId="{66F4B0F4-D417-4BCA-B37B-133E974288A8}" destId="{2A195580-E928-4A25-B139-204E292C6386}" srcOrd="9" destOrd="0" presId="urn:microsoft.com/office/officeart/2005/8/layout/cycle8"/>
    <dgm:cxn modelId="{DD54A4C8-349C-4A9F-89A6-56ED16C02E08}" type="presParOf" srcId="{66F4B0F4-D417-4BCA-B37B-133E974288A8}" destId="{79AF51FC-2EAD-4CE9-B3BB-6940FAEF206D}" srcOrd="10" destOrd="0" presId="urn:microsoft.com/office/officeart/2005/8/layout/cycle8"/>
    <dgm:cxn modelId="{8A959258-6370-4E2A-8F12-F295F3176DCD}" type="presParOf" srcId="{66F4B0F4-D417-4BCA-B37B-133E974288A8}" destId="{2B75AC6F-39D1-4784-9CDE-FE9F17241DAA}" srcOrd="11" destOrd="0" presId="urn:microsoft.com/office/officeart/2005/8/layout/cycle8"/>
    <dgm:cxn modelId="{D874F59C-B0B4-4E1E-9F70-9573024B9C83}" type="presParOf" srcId="{66F4B0F4-D417-4BCA-B37B-133E974288A8}" destId="{29CA331D-8D80-4CC7-88D6-FCD93E76DE00}" srcOrd="12" destOrd="0" presId="urn:microsoft.com/office/officeart/2005/8/layout/cycle8"/>
    <dgm:cxn modelId="{76FB3EA2-166B-463D-B5FF-CC91474ECB35}" type="presParOf" srcId="{66F4B0F4-D417-4BCA-B37B-133E974288A8}" destId="{CC00864F-48F1-451D-ACE8-54DD99FE3127}" srcOrd="13" destOrd="0" presId="urn:microsoft.com/office/officeart/2005/8/layout/cycle8"/>
    <dgm:cxn modelId="{D49E3B30-D268-4A2A-BFDF-BA7035E1711B}" type="presParOf" srcId="{66F4B0F4-D417-4BCA-B37B-133E974288A8}" destId="{7ECF7680-DAFF-4776-A25C-0C75EC5D8568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E0BE5-A141-4D76-A0D1-6B02385C5DB5}">
      <dsp:nvSpPr>
        <dsp:cNvPr id="0" name=""/>
        <dsp:cNvSpPr/>
      </dsp:nvSpPr>
      <dsp:spPr>
        <a:xfrm>
          <a:off x="1771607" y="341677"/>
          <a:ext cx="4415530" cy="441553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型塑臺灣數位生活型態的未來願景</a:t>
          </a:r>
          <a:endParaRPr lang="zh-TW" altLang="en-US" sz="2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98696" y="1277349"/>
        <a:ext cx="1576975" cy="1314145"/>
      </dsp:txXfrm>
    </dsp:sp>
    <dsp:sp modelId="{E1229FFF-A695-4B1B-A82F-0C3056E38DC6}">
      <dsp:nvSpPr>
        <dsp:cNvPr id="0" name=""/>
        <dsp:cNvSpPr/>
      </dsp:nvSpPr>
      <dsp:spPr>
        <a:xfrm>
          <a:off x="1680668" y="499375"/>
          <a:ext cx="4415530" cy="441553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促進電子商務環境的安全與安心</a:t>
          </a:r>
          <a:endParaRPr lang="zh-TW" altLang="en-US" sz="2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731985" y="3364213"/>
        <a:ext cx="2365462" cy="1156448"/>
      </dsp:txXfrm>
    </dsp:sp>
    <dsp:sp modelId="{48658FEC-AE76-426D-A1B0-2B9051D0B24B}">
      <dsp:nvSpPr>
        <dsp:cNvPr id="0" name=""/>
        <dsp:cNvSpPr/>
      </dsp:nvSpPr>
      <dsp:spPr>
        <a:xfrm>
          <a:off x="1589729" y="341677"/>
          <a:ext cx="4415530" cy="441553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打造臺灣成為</a:t>
          </a:r>
          <a:endParaRPr lang="en-US" altLang="zh-TW" sz="2000" b="1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網路公司</a:t>
          </a:r>
          <a:endParaRPr lang="en-US" altLang="zh-TW" sz="2000" b="1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的樞紐</a:t>
          </a:r>
          <a:endParaRPr lang="zh-TW" altLang="en-US" sz="2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101194" y="1277349"/>
        <a:ext cx="1576975" cy="1314145"/>
      </dsp:txXfrm>
    </dsp:sp>
    <dsp:sp modelId="{29CA331D-8D80-4CC7-88D6-FCD93E76DE00}">
      <dsp:nvSpPr>
        <dsp:cNvPr id="0" name=""/>
        <dsp:cNvSpPr/>
      </dsp:nvSpPr>
      <dsp:spPr>
        <a:xfrm>
          <a:off x="1498629" y="68335"/>
          <a:ext cx="4962215" cy="496221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0864F-48F1-451D-ACE8-54DD99FE3127}">
      <dsp:nvSpPr>
        <dsp:cNvPr id="0" name=""/>
        <dsp:cNvSpPr/>
      </dsp:nvSpPr>
      <dsp:spPr>
        <a:xfrm>
          <a:off x="1407325" y="225753"/>
          <a:ext cx="4962215" cy="496221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CF7680-DAFF-4776-A25C-0C75EC5D8568}">
      <dsp:nvSpPr>
        <dsp:cNvPr id="0" name=""/>
        <dsp:cNvSpPr/>
      </dsp:nvSpPr>
      <dsp:spPr>
        <a:xfrm>
          <a:off x="1316022" y="68335"/>
          <a:ext cx="4962215" cy="496221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C16BB-179F-4F27-B631-028122481E13}" type="datetimeFigureOut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6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DEC07-D2E0-475D-AAAE-D4E7102A7F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57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E81DA-6196-42CD-8D4A-524CC883FDEA}" type="datetimeFigureOut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6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87359-6A9D-48B4-8A46-D3E11775A1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87359-6A9D-48B4-8A46-D3E11775A1A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04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7F717-B4F8-480D-8F67-B2D87ACBAC15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5193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7F717-B4F8-480D-8F67-B2D87ACBAC15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5193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EB84-A78F-4289-A46B-F9141456B21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0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EB84-A78F-4289-A46B-F9141456B21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30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EB84-A78F-4289-A46B-F9141456B21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30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F0AA-C569-41A6-901A-AC49BFB520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38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EB84-A78F-4289-A46B-F9141456B214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4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37F717-B4F8-480D-8F67-B2D87ACBAC1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325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1760B-38E4-4955-AB3E-2A4E51F6CFD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58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87359-6A9D-48B4-8A46-D3E11775A1A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1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044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EE9E533-DFBB-4D12-BB0E-04E67D151D8E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61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3083-63BE-4DC3-9282-5BC21FC41D4A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12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800D-55DD-44BE-9747-4783DB47E8BE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8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CC47-3A1A-4F74-86E5-E21B005F458F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72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772400" cy="6667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755650" y="1052513"/>
            <a:ext cx="7773988" cy="518477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68287"/>
          </a:xfrm>
        </p:spPr>
        <p:txBody>
          <a:bodyPr/>
          <a:lstStyle>
            <a:lvl1pPr>
              <a:defRPr/>
            </a:lvl1pPr>
          </a:lstStyle>
          <a:p>
            <a:fld id="{C5A0143D-5C50-4176-A652-575BCCFCCA6B}" type="datetime1">
              <a:rPr lang="zh-TW" altLang="en-US" smtClean="0"/>
              <a:pPr/>
              <a:t>2015/7/9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27313" y="6453188"/>
            <a:ext cx="273685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2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16913" y="6524625"/>
            <a:ext cx="765175" cy="2174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D67ABC2-CCE1-4673-88DF-BECE1D4C9B1E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105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21C4-BDE9-490B-B794-1CEBA3D9CF44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82092" y="6490495"/>
            <a:ext cx="21336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160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8E92-EBB2-4BAD-A6CA-097702E64C67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78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89F-42CA-42A0-8AF8-8E3527B7075F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23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B737-F4CA-4097-AA8F-5CC0BFD3AF3F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95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30D-A676-49CA-BFFB-2A3FAE8BF807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2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E313-AEF4-4444-9495-FCA938C388FE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19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2881-5F91-44FE-B046-3BF8409E50FE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49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7CF4-F14D-4257-ACCB-DF073155B8FA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A382ACD-46F7-4FA2-9C5B-AAC07B5107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91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0136-1042-45AD-BBFC-90266A82EE6E}" type="datetime1">
              <a:rPr lang="zh-TW" altLang="en-US" smtClean="0"/>
              <a:pPr/>
              <a:t>2015/7/9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DE53384C-4A70-4A20-9885-47F16A57129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23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0" y="1598805"/>
            <a:ext cx="9143999" cy="16141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網路政策白皮書與行動計畫</a:t>
            </a:r>
            <a:endParaRPr lang="zh-TW" altLang="en-US" sz="44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509121"/>
            <a:ext cx="9143999" cy="1493260"/>
          </a:xfrm>
          <a:prstGeom prst="rect">
            <a:avLst/>
          </a:prstGeom>
        </p:spPr>
        <p:txBody>
          <a:bodyPr anchor="b"/>
          <a:lstStyle>
            <a:defPPr>
              <a:defRPr lang="zh-TW"/>
            </a:defPPr>
            <a:lvl1pPr indent="-2063750" algn="ctr" eaLnBrk="1" hangingPunct="1">
              <a:lnSpc>
                <a:spcPct val="120000"/>
              </a:lnSpc>
              <a:spcAft>
                <a:spcPts val="600"/>
              </a:spcAft>
              <a:defRPr sz="4000" b="0">
                <a:solidFill>
                  <a:srgbClr val="3A1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文鼎圓體M"/>
                <a:cs typeface="Arial" pitchFamily="34" charset="0"/>
              </a:defRPr>
            </a:lvl1pPr>
            <a:lvl2pPr algn="ctr" eaLnBrk="0" hangingPunct="0">
              <a:defRPr sz="4400">
                <a:ea typeface="新細明體" charset="-120"/>
              </a:defRPr>
            </a:lvl2pPr>
            <a:lvl3pPr algn="ctr" eaLnBrk="0" hangingPunct="0">
              <a:defRPr sz="4400">
                <a:ea typeface="新細明體" charset="-120"/>
              </a:defRPr>
            </a:lvl3pPr>
            <a:lvl4pPr algn="ctr" eaLnBrk="0" hangingPunct="0">
              <a:defRPr sz="4400">
                <a:ea typeface="新細明體" charset="-120"/>
              </a:defRPr>
            </a:lvl4pPr>
            <a:lvl5pPr algn="ctr" eaLnBrk="0" hangingPunct="0">
              <a:defRPr sz="4400"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ea typeface="新細明體" charset="-120"/>
              </a:defRPr>
            </a:lvl9pPr>
          </a:lstStyle>
          <a:p>
            <a:r>
              <a:rPr lang="zh-TW" altLang="en-US" sz="2400" b="1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國家發展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委員會</a:t>
            </a:r>
            <a:endParaRPr lang="en-US" altLang="zh-TW" sz="2400" b="1" dirty="0" smtClean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104 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 </a:t>
            </a:r>
            <a:r>
              <a:rPr lang="en-US" altLang="zh-TW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 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 </a:t>
            </a:r>
            <a:r>
              <a:rPr lang="en-US" altLang="zh-TW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</a:t>
            </a:r>
            <a:r>
              <a:rPr lang="zh-TW" altLang="en-US" sz="24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endParaRPr lang="zh-TW" altLang="en-US" sz="2400" b="1" dirty="0">
              <a:solidFill>
                <a:schemeClr val="bg2">
                  <a:lumMod val="10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5656" y="157769"/>
            <a:ext cx="313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提報行政院</a:t>
            </a:r>
            <a:r>
              <a:rPr lang="zh-TW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 </a:t>
            </a:r>
            <a:r>
              <a:rPr lang="en-US" altLang="zh-TW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Arial Unicode MS" panose="020B0604020202020204" pitchFamily="34" charset="-120"/>
                <a:cs typeface="Times New Roman" panose="02020603050405020304" pitchFamily="18" charset="0"/>
              </a:rPr>
              <a:t>3455 </a:t>
            </a:r>
            <a:r>
              <a:rPr lang="zh-TW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r>
              <a:rPr lang="zh-TW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院會</a:t>
            </a:r>
            <a:endParaRPr lang="zh-TW" altLang="zh-TW" sz="2000" b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738261" y="2780482"/>
            <a:ext cx="7650163" cy="0"/>
          </a:xfrm>
          <a:prstGeom prst="line">
            <a:avLst/>
          </a:prstGeom>
          <a:noFill/>
          <a:ln w="25400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4932424" y="2924944"/>
            <a:ext cx="3456000" cy="0"/>
          </a:xfrm>
          <a:prstGeom prst="line">
            <a:avLst/>
          </a:prstGeom>
          <a:noFill/>
          <a:ln w="127000">
            <a:solidFill>
              <a:srgbClr val="6633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36000" bIns="360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10" name="Picture 2" descr="D:\Users\ltchiu\Desktop\banner020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8" r="24712" b="7637"/>
          <a:stretch/>
        </p:blipFill>
        <p:spPr bwMode="auto">
          <a:xfrm>
            <a:off x="0" y="-4524"/>
            <a:ext cx="1490870" cy="1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5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58290-6F46-4215-BC94-B48C84E64865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5" name="圖片 4" descr="green-homes-green-home-building-for-eco-friendly-living-way-to-2400x240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l="11151" t="36350" r="33200" b="44750"/>
          <a:stretch>
            <a:fillRect/>
          </a:stretch>
        </p:blipFill>
        <p:spPr>
          <a:xfrm>
            <a:off x="467544" y="1052735"/>
            <a:ext cx="8424936" cy="648073"/>
          </a:xfrm>
          <a:prstGeom prst="rect">
            <a:avLst/>
          </a:prstGeom>
        </p:spPr>
      </p:pic>
      <p:sp>
        <p:nvSpPr>
          <p:cNvPr id="6" name="投影片編號版面配置區 1"/>
          <p:cNvSpPr txBox="1">
            <a:spLocks/>
          </p:cNvSpPr>
          <p:nvPr/>
        </p:nvSpPr>
        <p:spPr>
          <a:xfrm>
            <a:off x="878904" y="6212334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E16DCB-AEB6-48A8-A274-C21BC4CFB552}" type="slidenum">
              <a:rPr kumimoji="0" lang="en-US" altLang="zh-TW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05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1381117" y="4663529"/>
            <a:ext cx="7295340" cy="1848088"/>
          </a:xfrm>
          <a:prstGeom prst="bevel">
            <a:avLst>
              <a:gd name="adj" fmla="val 6829"/>
            </a:avLst>
          </a:prstGeom>
          <a:solidFill>
            <a:srgbClr val="002060"/>
          </a:solidFill>
          <a:ln w="9525">
            <a:solidFill>
              <a:srgbClr val="99FF99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88900" indent="-88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zh-TW" altLang="en-US" sz="2200" b="1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  <a:r>
              <a:rPr kumimoji="0" lang="en-US" altLang="zh-TW" sz="2200" b="1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4G</a:t>
            </a:r>
            <a:r>
              <a:rPr kumimoji="0" lang="zh-TW" altLang="en-US" sz="2200" b="1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行動寬頻</a:t>
            </a:r>
            <a:r>
              <a:rPr lang="zh-TW" altLang="en-US" sz="2200" b="1" kern="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普及並應用至智慧城鄉建設，</a:t>
            </a:r>
            <a:r>
              <a:rPr kumimoji="0" lang="zh-TW" altLang="en-US" sz="2200" b="1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讓全民都能隨時、隨地的快速聯網，享受豐富的智慧生活服務</a:t>
            </a:r>
            <a:endParaRPr kumimoji="0" lang="en-US" altLang="zh-TW" sz="2200" b="1" kern="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8900" indent="-88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zh-TW" altLang="en-US" sz="2200" b="1" kern="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掌握最新行動通訊技術並參與國際標準制定，増強我國資通訊產業之國際競爭力，拓展全球智慧聯網之商機</a:t>
            </a:r>
            <a:endParaRPr kumimoji="0" lang="zh-TW" altLang="en-US" sz="2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539552" y="2204864"/>
            <a:ext cx="785501" cy="1448530"/>
          </a:xfrm>
          <a:prstGeom prst="roundRect">
            <a:avLst>
              <a:gd name="adj" fmla="val 9108"/>
            </a:avLst>
          </a:prstGeom>
          <a:ln>
            <a:solidFill>
              <a:srgbClr val="FF9933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應用願景</a:t>
            </a:r>
          </a:p>
        </p:txBody>
      </p:sp>
      <p:sp>
        <p:nvSpPr>
          <p:cNvPr id="12" name="圓角矩形 11"/>
          <p:cNvSpPr/>
          <p:nvPr/>
        </p:nvSpPr>
        <p:spPr bwMode="auto">
          <a:xfrm>
            <a:off x="539552" y="4653137"/>
            <a:ext cx="785501" cy="1872208"/>
          </a:xfrm>
          <a:prstGeom prst="roundRect">
            <a:avLst>
              <a:gd name="adj" fmla="val 9108"/>
            </a:avLst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zh-TW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資通基礎建設</a:t>
            </a:r>
            <a:endParaRPr lang="zh-TW" alt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539552" y="3734358"/>
            <a:ext cx="785501" cy="846770"/>
          </a:xfrm>
          <a:prstGeom prst="roundRect">
            <a:avLst>
              <a:gd name="adj" fmla="val 91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進階發展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619672" y="1700808"/>
            <a:ext cx="6624736" cy="432048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建設優質行動寬頻網路，掌握全球智慧聯網商機</a:t>
            </a:r>
            <a:endParaRPr kumimoji="0" lang="en-US" altLang="zh-TW" sz="2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381115" y="3722704"/>
            <a:ext cx="7280254" cy="930432"/>
          </a:xfrm>
          <a:prstGeom prst="bevel">
            <a:avLst>
              <a:gd name="adj" fmla="val 4409"/>
            </a:avLst>
          </a:prstGeom>
          <a:solidFill>
            <a:schemeClr val="bg1"/>
          </a:solidFill>
          <a:ln w="9525">
            <a:solidFill>
              <a:srgbClr val="6666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6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圓角矩形 18"/>
          <p:cNvSpPr/>
          <p:nvPr/>
        </p:nvSpPr>
        <p:spPr bwMode="auto">
          <a:xfrm>
            <a:off x="3046804" y="3861049"/>
            <a:ext cx="1231047" cy="648072"/>
          </a:xfrm>
          <a:prstGeom prst="roundRect">
            <a:avLst>
              <a:gd name="adj" fmla="val 99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智慧聯網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5781408" y="3861049"/>
            <a:ext cx="1194781" cy="648072"/>
          </a:xfrm>
          <a:prstGeom prst="roundRect">
            <a:avLst>
              <a:gd name="adj" fmla="val 1106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巨量雲端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1636562" y="3861049"/>
            <a:ext cx="1208086" cy="648072"/>
          </a:xfrm>
          <a:prstGeom prst="roundRect">
            <a:avLst>
              <a:gd name="adj" fmla="val 88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創意創新 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群聚</a:t>
            </a:r>
            <a:endParaRPr kumimoji="0"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7171393" y="3861049"/>
            <a:ext cx="1212225" cy="648072"/>
          </a:xfrm>
          <a:prstGeom prst="roundRect">
            <a:avLst>
              <a:gd name="adj" fmla="val 88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數位匯流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圓角矩形 22"/>
          <p:cNvSpPr/>
          <p:nvPr/>
        </p:nvSpPr>
        <p:spPr bwMode="auto">
          <a:xfrm>
            <a:off x="4461383" y="3862014"/>
            <a:ext cx="1120600" cy="648072"/>
          </a:xfrm>
          <a:prstGeom prst="roundRect">
            <a:avLst>
              <a:gd name="adj" fmla="val 88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服務工程</a:t>
            </a:r>
            <a:endParaRPr kumimoji="0"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改造</a:t>
            </a:r>
            <a:endParaRPr kumimoji="0" lang="en-US" altLang="zh-TW" sz="1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402274" y="2228857"/>
            <a:ext cx="3447414" cy="1447699"/>
          </a:xfrm>
          <a:prstGeom prst="roundRect">
            <a:avLst>
              <a:gd name="adj" fmla="val 0"/>
            </a:avLst>
          </a:prstGeom>
          <a:solidFill>
            <a:srgbClr val="FFDDDD"/>
          </a:solidFill>
          <a:ln w="9525" algn="ctr">
            <a:noFill/>
            <a:round/>
            <a:headEnd/>
            <a:tailEnd/>
          </a:ln>
          <a:effectLst/>
          <a:scene3d>
            <a:camera prst="legacyObliqueTopRight"/>
            <a:lightRig rig="sunset" dir="b"/>
          </a:scene3d>
          <a:sp3d extrusionH="201600" prstMaterial="softEdge">
            <a:bevelT w="13500" h="13500" prst="angle"/>
            <a:bevelB w="13500" h="13500" prst="angle"/>
            <a:extrusionClr>
              <a:srgbClr val="FFB9B9"/>
            </a:extrusionClr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6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圓角矩形 24"/>
          <p:cNvSpPr/>
          <p:nvPr/>
        </p:nvSpPr>
        <p:spPr bwMode="auto">
          <a:xfrm>
            <a:off x="1537321" y="2298704"/>
            <a:ext cx="1021790" cy="3448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智慧政府</a:t>
            </a:r>
          </a:p>
        </p:txBody>
      </p:sp>
      <p:sp>
        <p:nvSpPr>
          <p:cNvPr id="26" name="圓角矩形 25"/>
          <p:cNvSpPr/>
          <p:nvPr/>
        </p:nvSpPr>
        <p:spPr bwMode="auto">
          <a:xfrm>
            <a:off x="3746336" y="2305706"/>
            <a:ext cx="1021790" cy="3448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創新社會</a:t>
            </a:r>
          </a:p>
        </p:txBody>
      </p:sp>
      <p:pic>
        <p:nvPicPr>
          <p:cNvPr id="27" name="Picture 4" descr="http://www.whitehouse.gov/sites/default/files/home_page/wh_home_engage_hub.jpg"/>
          <p:cNvPicPr preferRelativeResize="0">
            <a:picLocks noChangeArrowheads="1"/>
          </p:cNvPicPr>
          <p:nvPr/>
        </p:nvPicPr>
        <p:blipFill>
          <a:blip r:embed="rId3" cstate="print"/>
          <a:srcRect l="51974" b="7241"/>
          <a:stretch>
            <a:fillRect/>
          </a:stretch>
        </p:blipFill>
        <p:spPr bwMode="auto">
          <a:xfrm>
            <a:off x="1537320" y="2671398"/>
            <a:ext cx="1021676" cy="93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13" descr="http://luxurysociety.com/attachments/article_images/2734_innovations_medium.jpeg?1405955035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6336" y="2678400"/>
            <a:ext cx="1021676" cy="93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5065712" y="2236397"/>
            <a:ext cx="3519423" cy="1447699"/>
          </a:xfrm>
          <a:prstGeom prst="roundRect">
            <a:avLst>
              <a:gd name="adj" fmla="val 0"/>
            </a:avLst>
          </a:prstGeom>
          <a:solidFill>
            <a:srgbClr val="FFAFB1"/>
          </a:solidFill>
          <a:ln w="9525" algn="ctr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wrap="none" anchor="ctr">
            <a:flatTx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6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5182520" y="2305707"/>
            <a:ext cx="1021790" cy="3448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網路經濟</a:t>
            </a:r>
          </a:p>
        </p:txBody>
      </p:sp>
      <p:sp>
        <p:nvSpPr>
          <p:cNvPr id="31" name="圓角矩形 30"/>
          <p:cNvSpPr/>
          <p:nvPr/>
        </p:nvSpPr>
        <p:spPr bwMode="auto">
          <a:xfrm>
            <a:off x="2649339" y="2298704"/>
            <a:ext cx="1021790" cy="3448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智慧生活</a:t>
            </a:r>
          </a:p>
        </p:txBody>
      </p:sp>
      <p:sp>
        <p:nvSpPr>
          <p:cNvPr id="32" name="圓角矩形 31"/>
          <p:cNvSpPr/>
          <p:nvPr/>
        </p:nvSpPr>
        <p:spPr bwMode="auto">
          <a:xfrm>
            <a:off x="7429585" y="2305707"/>
            <a:ext cx="1021790" cy="3448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偏鄉關懷</a:t>
            </a:r>
          </a:p>
        </p:txBody>
      </p:sp>
      <p:pic>
        <p:nvPicPr>
          <p:cNvPr id="33" name="Picture 11" descr="http://www.oceanmedia.in/ebooks/wp-content/uploads/2012/09/9788132325307.jpg"/>
          <p:cNvPicPr preferRelativeResize="0">
            <a:picLocks noChangeArrowheads="1"/>
          </p:cNvPicPr>
          <p:nvPr/>
        </p:nvPicPr>
        <p:blipFill>
          <a:blip r:embed="rId5" cstate="print"/>
          <a:srcRect l="6176" t="3306" r="6119" b="8348"/>
          <a:stretch>
            <a:fillRect/>
          </a:stretch>
        </p:blipFill>
        <p:spPr bwMode="auto">
          <a:xfrm>
            <a:off x="5216224" y="2713930"/>
            <a:ext cx="1021676" cy="93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8" descr="http://itaiwan.moe.gov.tw/epaper/103_06/images/v1_03.jpg"/>
          <p:cNvPicPr preferRelativeResize="0">
            <a:picLocks noChangeArrowheads="1"/>
          </p:cNvPicPr>
          <p:nvPr/>
        </p:nvPicPr>
        <p:blipFill>
          <a:blip r:embed="rId6" cstate="print"/>
          <a:srcRect l="61424" t="11117" r="7391" b="11060"/>
          <a:stretch>
            <a:fillRect/>
          </a:stretch>
        </p:blipFill>
        <p:spPr bwMode="auto">
          <a:xfrm>
            <a:off x="2649339" y="2671398"/>
            <a:ext cx="1021676" cy="93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Picture 9" descr="T:\服務創新力組\歷年成果\2011\01-智慧台灣計畫\D-出版\2011資訊國力年鑑封面.jpg"/>
          <p:cNvPicPr preferRelativeResize="0">
            <a:picLocks noChangeArrowheads="1"/>
          </p:cNvPicPr>
          <p:nvPr/>
        </p:nvPicPr>
        <p:blipFill>
          <a:blip r:embed="rId7" cstate="print"/>
          <a:srcRect t="19550" b="27950"/>
          <a:stretch>
            <a:fillRect/>
          </a:stretch>
        </p:blipFill>
        <p:spPr bwMode="auto">
          <a:xfrm>
            <a:off x="7429698" y="2678401"/>
            <a:ext cx="1021676" cy="93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2" name="圓角矩形 41"/>
          <p:cNvSpPr/>
          <p:nvPr/>
        </p:nvSpPr>
        <p:spPr bwMode="auto">
          <a:xfrm>
            <a:off x="6308691" y="2325593"/>
            <a:ext cx="1021790" cy="3448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1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智慧國土</a:t>
            </a:r>
          </a:p>
        </p:txBody>
      </p:sp>
      <p:pic>
        <p:nvPicPr>
          <p:cNvPr id="43" name="Picture 2" descr="http://www.twwtn.com/Upload/13/7/18132609956.jpg"/>
          <p:cNvPicPr preferRelativeResize="0"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8691" y="2698287"/>
            <a:ext cx="1021676" cy="931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0" y="6613573"/>
            <a:ext cx="3240360" cy="2718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86301" tIns="43151" rIns="86301" bIns="4315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TW" altLang="en-US" sz="1200" dirty="0">
                <a:solidFill>
                  <a:prstClr val="black"/>
                </a:solidFill>
                <a:latin typeface="新細明體"/>
                <a:ea typeface="新細明體"/>
                <a:cs typeface="Times New Roman" pitchFamily="18" charset="0"/>
              </a:rPr>
              <a:t>資料來源</a:t>
            </a:r>
            <a:r>
              <a:rPr lang="zh-TW" altLang="en-US" sz="1200" dirty="0" smtClean="0">
                <a:solidFill>
                  <a:prstClr val="black"/>
                </a:solidFill>
                <a:latin typeface="新細明體"/>
                <a:ea typeface="新細明體"/>
                <a:cs typeface="Times New Roman" pitchFamily="18" charset="0"/>
              </a:rPr>
              <a:t>：行政院科技會報辦公室</a:t>
            </a:r>
            <a:endParaRPr lang="zh-TW" altLang="en-US" sz="1200" dirty="0">
              <a:solidFill>
                <a:prstClr val="black"/>
              </a:solidFill>
              <a:latin typeface="新細明體"/>
              <a:ea typeface="新細明體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16224" y="2713930"/>
            <a:ext cx="988086" cy="139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流程圖: 結束點 35"/>
          <p:cNvSpPr/>
          <p:nvPr/>
        </p:nvSpPr>
        <p:spPr>
          <a:xfrm>
            <a:off x="919867" y="320502"/>
            <a:ext cx="7283294" cy="44576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亮點二：資通訊環境整備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－打造智慧型資通訊基礎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建設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37535" y="692696"/>
            <a:ext cx="41344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面二：</a:t>
            </a: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開放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的透明治理</a:t>
            </a:r>
            <a:endParaRPr lang="zh-TW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11</a:t>
            </a:fld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80648" y="1192307"/>
            <a:ext cx="7200000" cy="1284587"/>
          </a:xfrm>
          <a:prstGeom prst="round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 anchor="ctr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打造友善互信的政府資料開放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建構全民參與的公共政策諮詢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機制</a:t>
            </a:r>
            <a:endParaRPr lang="en-US" altLang="zh-TW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建立民本創新的政府數位服務模式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336648" y="2564904"/>
            <a:ext cx="7488000" cy="4285001"/>
          </a:xfrm>
          <a:prstGeom prst="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>
            <a:spAutoFit/>
          </a:bodyPr>
          <a:lstStyle/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政府資料開放</a:t>
            </a:r>
            <a:endParaRPr lang="en-US" altLang="zh-TW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 algn="just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資料開放諮詢二級制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，邀集民間代表建立資料分級標準，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確立開放優先項目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，優化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品質，加速資料開放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 algn="just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完備資料開放之法制環境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調適「資訊公開法」與「規費法」等相關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法規，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並與民間資料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中心合作，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提供跨域整合之各式創新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公共政策參與</a:t>
            </a:r>
            <a:endParaRPr lang="en-US" altLang="zh-TW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 algn="just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建置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政府政策網路參與單一平台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，串聯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網路、實體以及社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群多元管道，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運用群眾外包引進民間智慧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，優化施政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 algn="just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完備網路參與程序與法令，研議網路連署及網路投票可行性，完備民意回應機制</a:t>
            </a:r>
          </a:p>
          <a:p>
            <a:pPr marL="342900" indent="-342900" algn="just" hangingPunct="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數位政府服務</a:t>
            </a:r>
            <a:endParaRPr lang="en-US" altLang="zh-TW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 algn="just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設立巨量資料指導小組，運用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巨量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資料分析主動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挖掘民眾需求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，建置虛實合一網路分身與個人資料雲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，提供全民一致性創新主動服務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參、</a:t>
            </a: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五大構面目標與施政重點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(2/5)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圓柱 14"/>
          <p:cNvSpPr/>
          <p:nvPr/>
        </p:nvSpPr>
        <p:spPr>
          <a:xfrm>
            <a:off x="271386" y="3572482"/>
            <a:ext cx="906763" cy="2023624"/>
          </a:xfrm>
          <a:prstGeom prst="ca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施政重點</a:t>
            </a:r>
          </a:p>
        </p:txBody>
      </p:sp>
      <p:sp>
        <p:nvSpPr>
          <p:cNvPr id="16" name="手繪多邊形 15"/>
          <p:cNvSpPr/>
          <p:nvPr/>
        </p:nvSpPr>
        <p:spPr>
          <a:xfrm>
            <a:off x="231329" y="1340768"/>
            <a:ext cx="936103" cy="940049"/>
          </a:xfrm>
          <a:custGeom>
            <a:avLst/>
            <a:gdLst>
              <a:gd name="connsiteX0" fmla="*/ 0 w 1428392"/>
              <a:gd name="connsiteY0" fmla="*/ 142839 h 1428392"/>
              <a:gd name="connsiteX1" fmla="*/ 142839 w 1428392"/>
              <a:gd name="connsiteY1" fmla="*/ 0 h 1428392"/>
              <a:gd name="connsiteX2" fmla="*/ 1285553 w 1428392"/>
              <a:gd name="connsiteY2" fmla="*/ 0 h 1428392"/>
              <a:gd name="connsiteX3" fmla="*/ 1428392 w 1428392"/>
              <a:gd name="connsiteY3" fmla="*/ 142839 h 1428392"/>
              <a:gd name="connsiteX4" fmla="*/ 1428392 w 1428392"/>
              <a:gd name="connsiteY4" fmla="*/ 1285553 h 1428392"/>
              <a:gd name="connsiteX5" fmla="*/ 1285553 w 1428392"/>
              <a:gd name="connsiteY5" fmla="*/ 1428392 h 1428392"/>
              <a:gd name="connsiteX6" fmla="*/ 142839 w 1428392"/>
              <a:gd name="connsiteY6" fmla="*/ 1428392 h 1428392"/>
              <a:gd name="connsiteX7" fmla="*/ 0 w 1428392"/>
              <a:gd name="connsiteY7" fmla="*/ 1285553 h 1428392"/>
              <a:gd name="connsiteX8" fmla="*/ 0 w 1428392"/>
              <a:gd name="connsiteY8" fmla="*/ 142839 h 14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392" h="1428392">
                <a:moveTo>
                  <a:pt x="0" y="142839"/>
                </a:moveTo>
                <a:cubicBezTo>
                  <a:pt x="0" y="63951"/>
                  <a:pt x="63951" y="0"/>
                  <a:pt x="142839" y="0"/>
                </a:cubicBezTo>
                <a:lnTo>
                  <a:pt x="1285553" y="0"/>
                </a:lnTo>
                <a:cubicBezTo>
                  <a:pt x="1364441" y="0"/>
                  <a:pt x="1428392" y="63951"/>
                  <a:pt x="1428392" y="142839"/>
                </a:cubicBezTo>
                <a:lnTo>
                  <a:pt x="1428392" y="1285553"/>
                </a:lnTo>
                <a:cubicBezTo>
                  <a:pt x="1428392" y="1364441"/>
                  <a:pt x="1364441" y="1428392"/>
                  <a:pt x="1285553" y="1428392"/>
                </a:cubicBezTo>
                <a:lnTo>
                  <a:pt x="142839" y="1428392"/>
                </a:lnTo>
                <a:cubicBezTo>
                  <a:pt x="63951" y="1428392"/>
                  <a:pt x="0" y="1364441"/>
                  <a:pt x="0" y="1285553"/>
                </a:cubicBezTo>
                <a:lnTo>
                  <a:pt x="0" y="142839"/>
                </a:ln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33276" tIns="133276" rIns="133276" bIns="133276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9459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99284" y="4382523"/>
            <a:ext cx="3630105" cy="108012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96188" y="2061221"/>
            <a:ext cx="2319024" cy="4532922"/>
          </a:xfrm>
          <a:prstGeom prst="rect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805716" y="2072546"/>
            <a:ext cx="3084821" cy="4526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96114" y="1094462"/>
            <a:ext cx="5689570" cy="9179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804025" y="6454545"/>
            <a:ext cx="2133600" cy="292330"/>
          </a:xfrm>
        </p:spPr>
        <p:txBody>
          <a:bodyPr/>
          <a:lstStyle/>
          <a:p>
            <a:fld id="{BE3F6629-F0D1-4C30-BB88-853A4F62747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222015" y="1136525"/>
            <a:ext cx="3251256" cy="86064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引入公共參與</a:t>
            </a:r>
            <a:r>
              <a:rPr lang="zh-TW" altLang="en-US" sz="1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endParaRPr lang="en-US" altLang="zh-TW" sz="16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政府資料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開放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諮詢二級制</a:t>
            </a:r>
            <a:endParaRPr lang="en-US" altLang="zh-TW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73528" y="13519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行政院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3911725" y="2140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各部會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324171" y="2724117"/>
            <a:ext cx="2342888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訂定資料開放行動策略</a:t>
            </a:r>
            <a:endParaRPr lang="zh-TW" altLang="en-US" sz="1600" dirty="0"/>
          </a:p>
        </p:txBody>
      </p:sp>
      <p:sp>
        <p:nvSpPr>
          <p:cNvPr id="58" name="圓角矩形 57"/>
          <p:cNvSpPr/>
          <p:nvPr/>
        </p:nvSpPr>
        <p:spPr>
          <a:xfrm>
            <a:off x="3461827" y="3531760"/>
            <a:ext cx="2342888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年度資料開放指標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3389715" y="4421827"/>
            <a:ext cx="2342888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資料與法規盤點</a:t>
            </a:r>
          </a:p>
        </p:txBody>
      </p:sp>
      <p:sp>
        <p:nvSpPr>
          <p:cNvPr id="38" name="五邊形 37"/>
          <p:cNvSpPr/>
          <p:nvPr/>
        </p:nvSpPr>
        <p:spPr>
          <a:xfrm>
            <a:off x="2490086" y="2072546"/>
            <a:ext cx="879145" cy="4544641"/>
          </a:xfrm>
          <a:prstGeom prst="homePlate">
            <a:avLst/>
          </a:prstGeom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圓角矩形 68"/>
          <p:cNvSpPr/>
          <p:nvPr/>
        </p:nvSpPr>
        <p:spPr>
          <a:xfrm>
            <a:off x="491735" y="2689805"/>
            <a:ext cx="2125926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hangingPunct="0">
              <a:buSzPct val="80000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政府資料開放諮詢小組設置要點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500430" y="5858259"/>
            <a:ext cx="2127354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hangingPunct="0">
              <a:buSzPct val="80000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資料開放跨平臺介接規範</a:t>
            </a:r>
            <a:endParaRPr lang="zh-TW" altLang="en-US" sz="1600" dirty="0"/>
          </a:p>
        </p:txBody>
      </p:sp>
      <p:sp>
        <p:nvSpPr>
          <p:cNvPr id="80" name="圓角矩形 79"/>
          <p:cNvSpPr/>
          <p:nvPr/>
        </p:nvSpPr>
        <p:spPr>
          <a:xfrm>
            <a:off x="3262239" y="5277212"/>
            <a:ext cx="2342888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深植資料開放文化</a:t>
            </a:r>
            <a:endParaRPr lang="zh-TW" altLang="en-US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50"/>
          <a:stretch/>
        </p:blipFill>
        <p:spPr>
          <a:xfrm>
            <a:off x="4872178" y="919553"/>
            <a:ext cx="1119103" cy="1171289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6777389" y="4612929"/>
            <a:ext cx="2188223" cy="18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政府資料開放平臺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Data.gov.tw</a:t>
            </a: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年達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30,000</a:t>
            </a:r>
            <a:r>
              <a:rPr lang="zh-TW" altLang="en-US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88" y="956728"/>
            <a:ext cx="1078508" cy="1073715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32" y="2008922"/>
            <a:ext cx="944886" cy="940686"/>
          </a:xfrm>
          <a:prstGeom prst="rect">
            <a:avLst/>
          </a:prstGeom>
        </p:spPr>
      </p:pic>
      <p:pic>
        <p:nvPicPr>
          <p:cNvPr id="119" name="圖片 1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993147"/>
            <a:ext cx="837669" cy="833946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6954397" y="2924944"/>
            <a:ext cx="2079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buSzPct val="80000"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建立政府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民間資料中心介接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859894" y="2161638"/>
            <a:ext cx="1893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buSzPct val="80000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建立民間資料中心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應用回饋機制</a:t>
            </a:r>
          </a:p>
        </p:txBody>
      </p:sp>
      <p:sp>
        <p:nvSpPr>
          <p:cNvPr id="52" name="矩形 51"/>
          <p:cNvSpPr/>
          <p:nvPr/>
        </p:nvSpPr>
        <p:spPr>
          <a:xfrm>
            <a:off x="7347789" y="1066862"/>
            <a:ext cx="16857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buSzPct val="80000"/>
            </a:pP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政府與民間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合作發展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國際典範</a:t>
            </a:r>
          </a:p>
        </p:txBody>
      </p:sp>
      <p:sp>
        <p:nvSpPr>
          <p:cNvPr id="62" name="圓角矩形 61"/>
          <p:cNvSpPr/>
          <p:nvPr/>
        </p:nvSpPr>
        <p:spPr>
          <a:xfrm>
            <a:off x="500430" y="3942331"/>
            <a:ext cx="2125926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hangingPunct="0">
              <a:buSzPct val="80000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資料開放授權條款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500430" y="4562115"/>
            <a:ext cx="2125926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hangingPunct="0">
              <a:buSzPct val="80000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資料集詮釋資料標準規範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500430" y="5210187"/>
            <a:ext cx="2127354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hangingPunct="0">
              <a:buSzPct val="80000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資料存取應用程式介面規範</a:t>
            </a:r>
            <a:endParaRPr lang="zh-TW" altLang="en-US" sz="1600" dirty="0"/>
          </a:p>
        </p:txBody>
      </p:sp>
      <p:sp>
        <p:nvSpPr>
          <p:cNvPr id="61" name="圓角矩形 60"/>
          <p:cNvSpPr/>
          <p:nvPr/>
        </p:nvSpPr>
        <p:spPr>
          <a:xfrm>
            <a:off x="500430" y="3301924"/>
            <a:ext cx="2125926" cy="523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hangingPunct="0">
              <a:buSzPct val="80000"/>
            </a:pPr>
            <a:r>
              <a:rPr lang="zh-TW" altLang="en-US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資料分類暨收費原則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五邊形 53"/>
          <p:cNvSpPr/>
          <p:nvPr/>
        </p:nvSpPr>
        <p:spPr>
          <a:xfrm rot="5400000">
            <a:off x="1243915" y="1017693"/>
            <a:ext cx="668396" cy="270063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19841" y="206084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完備資料</a:t>
            </a:r>
            <a:r>
              <a:rPr lang="zh-TW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開放法制</a:t>
            </a:r>
            <a:r>
              <a: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</a:t>
            </a:r>
            <a:endParaRPr lang="zh-TW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t="32361" r="6531" b="32360"/>
          <a:stretch/>
        </p:blipFill>
        <p:spPr>
          <a:xfrm>
            <a:off x="6571503" y="3877440"/>
            <a:ext cx="2470463" cy="7001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0" t="20601" r="25850" b="26900"/>
          <a:stretch/>
        </p:blipFill>
        <p:spPr>
          <a:xfrm>
            <a:off x="6018055" y="5699974"/>
            <a:ext cx="864096" cy="990338"/>
          </a:xfrm>
          <a:prstGeom prst="rect">
            <a:avLst/>
          </a:prstGeom>
        </p:spPr>
      </p:pic>
      <p:sp>
        <p:nvSpPr>
          <p:cNvPr id="36" name="流程圖: 結束點 35"/>
          <p:cNvSpPr/>
          <p:nvPr/>
        </p:nvSpPr>
        <p:spPr>
          <a:xfrm>
            <a:off x="919867" y="320502"/>
            <a:ext cx="7283294" cy="44576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亮點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：政府資料開放－政府資料開放進階行動方案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6629-F0D1-4C30-BB88-853A4F62747C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41514" y="320502"/>
            <a:ext cx="8640000" cy="2129881"/>
            <a:chOff x="241514" y="320502"/>
            <a:chExt cx="8640000" cy="2129881"/>
          </a:xfrm>
        </p:grpSpPr>
        <p:sp>
          <p:nvSpPr>
            <p:cNvPr id="2" name="矩形 1"/>
            <p:cNvSpPr/>
            <p:nvPr/>
          </p:nvSpPr>
          <p:spPr>
            <a:xfrm>
              <a:off x="241514" y="620688"/>
              <a:ext cx="8640000" cy="1829695"/>
            </a:xfrm>
            <a:prstGeom prst="rect">
              <a:avLst/>
            </a:prstGeom>
            <a:solidFill>
              <a:srgbClr val="FFCC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72000" tIns="216000" rIns="72000" bIns="72000">
              <a:spAutoFit/>
            </a:bodyPr>
            <a:lstStyle/>
            <a:p>
              <a:pPr marL="428625" lvl="2" indent="-342900">
                <a:buFont typeface="Wingdings" panose="05000000000000000000" pitchFamily="2" charset="2"/>
                <a:buChar char="l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「公共政策網路提議試辦實施要點」</a:t>
              </a:r>
              <a:r>
                <a:rPr lang="en-US" altLang="zh-TW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104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年</a:t>
              </a:r>
              <a:r>
                <a:rPr lang="en-US" altLang="zh-TW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6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月提報行政院核定後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實施</a:t>
              </a:r>
              <a:endParaRPr lang="zh-TW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28625" lvl="2" indent="-342900">
                <a:buFont typeface="Wingdings" panose="05000000000000000000" pitchFamily="2" charset="2"/>
                <a:buChar char="ü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網路提議程序包含認證、提議、檢核、附議及回應等五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步驟</a:t>
              </a:r>
              <a:endParaRPr lang="zh-TW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28625" lvl="2" indent="-342900">
                <a:buFont typeface="Wingdings" panose="05000000000000000000" pitchFamily="2" charset="2"/>
                <a:buChar char="ü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須經過二階段附議，第一階段</a:t>
              </a:r>
              <a:r>
                <a:rPr lang="en-US" altLang="zh-TW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15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日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取得</a:t>
              </a:r>
              <a:r>
                <a:rPr lang="en-US" altLang="zh-TW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250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份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附議，第二階段</a:t>
              </a:r>
              <a:r>
                <a:rPr lang="en-US" altLang="zh-TW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30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日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取得</a:t>
              </a:r>
              <a:r>
                <a:rPr lang="en-US" altLang="zh-TW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5,000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份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附議</a:t>
              </a:r>
              <a:endParaRPr lang="zh-TW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28625" lvl="2" indent="-342900">
                <a:buFont typeface="Wingdings" panose="05000000000000000000" pitchFamily="2" charset="2"/>
                <a:buChar char="ü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權責機關須於</a:t>
              </a:r>
              <a:r>
                <a:rPr lang="en-US" altLang="zh-TW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個月內研擬具體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回應</a:t>
              </a:r>
              <a:endParaRPr lang="zh-TW" alt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流程圖: 結束點 2"/>
            <p:cNvSpPr/>
            <p:nvPr/>
          </p:nvSpPr>
          <p:spPr>
            <a:xfrm>
              <a:off x="919867" y="320502"/>
              <a:ext cx="7283294" cy="445768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亮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點二：公共政策參與－公共政策網路提議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國民提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點子</a:t>
              </a:r>
              <a:r>
                <a:rPr lang="en-US" altLang="zh-TW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) </a:t>
              </a: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564904"/>
            <a:ext cx="828092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028547" y="6488873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14</a:t>
            </a:fld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56606" y="1032283"/>
            <a:ext cx="7200000" cy="1659158"/>
          </a:xfrm>
          <a:prstGeom prst="round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 anchor="ctr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打造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全人全程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的智慧化健康照護</a:t>
            </a:r>
          </a:p>
          <a:p>
            <a:pPr marL="342900" indent="-342900">
              <a:buBlip>
                <a:blip r:embed="rId3"/>
              </a:buBlip>
            </a:pPr>
            <a:r>
              <a:rPr lang="zh-TW" altLang="zh-TW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實現數位時代的普及、開放及適性學習的理念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拓展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民眾在藝術文化與影視音的新感受</a:t>
            </a: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創造多元、易用及以人為本的使用者體驗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1259632" y="2772000"/>
            <a:ext cx="7704856" cy="3915669"/>
          </a:xfrm>
          <a:prstGeom prst="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>
            <a:spAutoFit/>
          </a:bodyPr>
          <a:lstStyle/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智慧健康照護</a:t>
            </a: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建構健康妙管家平台，推動健康存摺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，提升民眾自我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健康管理意識</a:t>
            </a: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建置社區遠距智慧遠距照顧服務體制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，完備獨居老人緊急救援系統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強化食品雲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，整合跨部會資料，並運用巨量分析工具，提高稽查能量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數位學習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健全校園數位學習發展環境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強化資訊教育及資訊管理人力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機制</a:t>
            </a: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鼓勵公私協力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完備雲端數位教材、創新數位課程與教學模式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建立個人化學習歷程系統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，促進學子適性化學習發展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媒體與文化娛樂</a:t>
            </a: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建置公共藝術普查網及藝文資源整合雲端平台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，提升藝文可親性</a:t>
            </a: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推動虛實整合科技產製多元影視內容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，促進產業轉型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智慧體驗服務</a:t>
            </a: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成立巨量資料產業服務團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，輔導業者建立典範案例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，帶動產業優化升級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在六都十六縣巿投入智慧生活應用服務，挖掘在地特色主題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參、</a:t>
            </a: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五大構面目標</a:t>
            </a:r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與施政重點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(3/5)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534" y="620688"/>
            <a:ext cx="41344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面三：</a:t>
            </a: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豐富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的智慧生活</a:t>
            </a:r>
            <a:endParaRPr lang="zh-TW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圓柱 10"/>
          <p:cNvSpPr/>
          <p:nvPr/>
        </p:nvSpPr>
        <p:spPr>
          <a:xfrm>
            <a:off x="251520" y="3771883"/>
            <a:ext cx="906763" cy="2023624"/>
          </a:xfrm>
          <a:prstGeom prst="ca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施政重點</a:t>
            </a:r>
          </a:p>
        </p:txBody>
      </p:sp>
      <p:sp>
        <p:nvSpPr>
          <p:cNvPr id="12" name="手繪多邊形 11"/>
          <p:cNvSpPr/>
          <p:nvPr/>
        </p:nvSpPr>
        <p:spPr>
          <a:xfrm>
            <a:off x="231329" y="1412776"/>
            <a:ext cx="936103" cy="940049"/>
          </a:xfrm>
          <a:custGeom>
            <a:avLst/>
            <a:gdLst>
              <a:gd name="connsiteX0" fmla="*/ 0 w 1428392"/>
              <a:gd name="connsiteY0" fmla="*/ 142839 h 1428392"/>
              <a:gd name="connsiteX1" fmla="*/ 142839 w 1428392"/>
              <a:gd name="connsiteY1" fmla="*/ 0 h 1428392"/>
              <a:gd name="connsiteX2" fmla="*/ 1285553 w 1428392"/>
              <a:gd name="connsiteY2" fmla="*/ 0 h 1428392"/>
              <a:gd name="connsiteX3" fmla="*/ 1428392 w 1428392"/>
              <a:gd name="connsiteY3" fmla="*/ 142839 h 1428392"/>
              <a:gd name="connsiteX4" fmla="*/ 1428392 w 1428392"/>
              <a:gd name="connsiteY4" fmla="*/ 1285553 h 1428392"/>
              <a:gd name="connsiteX5" fmla="*/ 1285553 w 1428392"/>
              <a:gd name="connsiteY5" fmla="*/ 1428392 h 1428392"/>
              <a:gd name="connsiteX6" fmla="*/ 142839 w 1428392"/>
              <a:gd name="connsiteY6" fmla="*/ 1428392 h 1428392"/>
              <a:gd name="connsiteX7" fmla="*/ 0 w 1428392"/>
              <a:gd name="connsiteY7" fmla="*/ 1285553 h 1428392"/>
              <a:gd name="connsiteX8" fmla="*/ 0 w 1428392"/>
              <a:gd name="connsiteY8" fmla="*/ 142839 h 14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392" h="1428392">
                <a:moveTo>
                  <a:pt x="0" y="142839"/>
                </a:moveTo>
                <a:cubicBezTo>
                  <a:pt x="0" y="63951"/>
                  <a:pt x="63951" y="0"/>
                  <a:pt x="142839" y="0"/>
                </a:cubicBezTo>
                <a:lnTo>
                  <a:pt x="1285553" y="0"/>
                </a:lnTo>
                <a:cubicBezTo>
                  <a:pt x="1364441" y="0"/>
                  <a:pt x="1428392" y="63951"/>
                  <a:pt x="1428392" y="142839"/>
                </a:cubicBezTo>
                <a:lnTo>
                  <a:pt x="1428392" y="1285553"/>
                </a:lnTo>
                <a:cubicBezTo>
                  <a:pt x="1428392" y="1364441"/>
                  <a:pt x="1364441" y="1428392"/>
                  <a:pt x="1285553" y="1428392"/>
                </a:cubicBezTo>
                <a:lnTo>
                  <a:pt x="142839" y="1428392"/>
                </a:lnTo>
                <a:cubicBezTo>
                  <a:pt x="63951" y="1428392"/>
                  <a:pt x="0" y="1364441"/>
                  <a:pt x="0" y="1285553"/>
                </a:cubicBezTo>
                <a:lnTo>
                  <a:pt x="0" y="142839"/>
                </a:ln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33276" tIns="133276" rIns="133276" bIns="133276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21691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247574" y="2752387"/>
            <a:ext cx="4334822" cy="1964999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50000">
                <a:srgbClr val="5E5E76"/>
              </a:gs>
              <a:gs pos="100000">
                <a:srgbClr val="CCCCFF"/>
              </a:gs>
            </a:gsLst>
            <a:lin ang="189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75930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zh-TW" alt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適性學習、快樂成長</a:t>
            </a:r>
            <a:endParaRPr lang="en-US" altLang="zh-TW" sz="3600" dirty="0" smtClean="0">
              <a:solidFill>
                <a:srgbClr val="FFFF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/>
            <a:r>
              <a:rPr lang="zh-TW" altLang="en-US" sz="2000" dirty="0">
                <a:solidFill>
                  <a:srgbClr val="FFCC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完備最後一哩校園網路基礎建設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367743" y="2700695"/>
            <a:ext cx="284378" cy="6186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4" name="Picture 14" descr="yellowish_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86" y="1352574"/>
            <a:ext cx="1399814" cy="139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Purple_bal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13" y="1268760"/>
            <a:ext cx="1430400" cy="143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群組 15"/>
          <p:cNvGrpSpPr/>
          <p:nvPr/>
        </p:nvGrpSpPr>
        <p:grpSpPr>
          <a:xfrm>
            <a:off x="2247574" y="5130416"/>
            <a:ext cx="1611905" cy="1394928"/>
            <a:chOff x="2522826" y="4159972"/>
            <a:chExt cx="1620955" cy="1477962"/>
          </a:xfrm>
        </p:grpSpPr>
        <p:pic>
          <p:nvPicPr>
            <p:cNvPr id="17" name="Picture 16" descr="yellow_b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5521" y="4159972"/>
              <a:ext cx="1479550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522826" y="4314118"/>
              <a:ext cx="1620955" cy="1271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zh-TW" alt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優質</a:t>
              </a:r>
              <a:endParaRPr lang="en-US" altLang="zh-TW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 eaLnBrk="1" hangingPunct="1"/>
              <a:r>
                <a:rPr lang="zh-TW" alt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數位學習</a:t>
              </a:r>
              <a:endParaRPr lang="en-US" altLang="zh-TW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 eaLnBrk="1" hangingPunct="1"/>
              <a:r>
                <a:rPr lang="zh-TW" alt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環境</a:t>
              </a:r>
              <a:endParaRPr lang="zh-TW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044816" y="5130416"/>
            <a:ext cx="1423374" cy="1421277"/>
            <a:chOff x="9200885" y="3983885"/>
            <a:chExt cx="1477963" cy="1477962"/>
          </a:xfrm>
        </p:grpSpPr>
        <p:pic>
          <p:nvPicPr>
            <p:cNvPr id="20" name="Picture 15" descr="cobalt blue_b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0885" y="3983885"/>
              <a:ext cx="1477963" cy="1477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9200885" y="4082832"/>
              <a:ext cx="1470070" cy="124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0033CC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hangingPunct="1"/>
              <a:r>
                <a:rPr lang="zh-TW" alt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完備</a:t>
              </a:r>
              <a:endParaRPr lang="en-US" altLang="zh-TW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 eaLnBrk="1" hangingPunct="1"/>
              <a:r>
                <a:rPr lang="zh-TW" alt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雲端學習</a:t>
              </a:r>
              <a:endParaRPr lang="en-US" altLang="zh-TW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 eaLnBrk="1" hangingPunct="1"/>
              <a:r>
                <a:rPr lang="zh-TW" altLang="en-US" sz="24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資源</a:t>
              </a:r>
              <a:endParaRPr lang="en-US" altLang="zh-TW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114467" y="1699578"/>
            <a:ext cx="14034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zh-TW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個人化</a:t>
            </a:r>
            <a:endParaRPr lang="en-US" altLang="zh-TW" sz="2400" dirty="0" smtClean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/>
            <a:r>
              <a:rPr lang="zh-TW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學習機制</a:t>
            </a:r>
            <a:endParaRPr lang="en-US" altLang="ko-KR" sz="24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051720" y="1617690"/>
            <a:ext cx="20819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33CC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lang="zh-TW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創新</a:t>
            </a:r>
            <a:r>
              <a:rPr lang="zh-TW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課堂</a:t>
            </a:r>
            <a:endParaRPr lang="en-US" altLang="zh-TW" sz="2400" dirty="0" smtClean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/>
            <a:r>
              <a:rPr lang="zh-TW" altLang="en-US" sz="2400" dirty="0" smtClean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教學模式</a:t>
            </a:r>
            <a:endParaRPr lang="en-US" altLang="ko-KR" sz="24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3223154" y="4359842"/>
            <a:ext cx="340731" cy="7441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H="1" flipV="1">
            <a:off x="3347864" y="2636912"/>
            <a:ext cx="205538" cy="6824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H="1" flipV="1">
            <a:off x="5367743" y="4359842"/>
            <a:ext cx="284377" cy="7441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112749" y="2365164"/>
            <a:ext cx="298540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kumimoji="0" lang="zh-TW" altLang="en-US" sz="2400" dirty="0" smtClean="0">
                <a:solidFill>
                  <a:srgbClr val="0000FF"/>
                </a:solidFill>
              </a:rPr>
              <a:t>課前</a:t>
            </a:r>
            <a:r>
              <a:rPr kumimoji="0" lang="zh-TW" altLang="en-US" sz="2400" dirty="0">
                <a:solidFill>
                  <a:srgbClr val="0000FF"/>
                </a:solidFill>
              </a:rPr>
              <a:t>、</a:t>
            </a:r>
            <a:r>
              <a:rPr kumimoji="0" lang="zh-TW" altLang="en-US" sz="2400" dirty="0" smtClean="0">
                <a:solidFill>
                  <a:srgbClr val="0000FF"/>
                </a:solidFill>
              </a:rPr>
              <a:t>課中、課後</a:t>
            </a:r>
            <a:endParaRPr kumimoji="0"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kumimoji="0" lang="zh-TW" altLang="en-US" sz="2400" dirty="0" smtClean="0">
                <a:solidFill>
                  <a:srgbClr val="0000FF"/>
                </a:solidFill>
              </a:rPr>
              <a:t>數位科技應用</a:t>
            </a:r>
            <a:r>
              <a:rPr kumimoji="0" lang="zh-TW" altLang="en-US" sz="2400" dirty="0">
                <a:solidFill>
                  <a:srgbClr val="0000FF"/>
                </a:solidFill>
              </a:rPr>
              <a:t>教學</a:t>
            </a:r>
            <a:endParaRPr kumimoji="0"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ts val="2500"/>
              </a:lnSpc>
              <a:spcBef>
                <a:spcPts val="600"/>
              </a:spcBef>
              <a:buNone/>
            </a:pPr>
            <a:r>
              <a:rPr kumimoji="0" lang="zh-TW" altLang="en-US" sz="1800" dirty="0">
                <a:solidFill>
                  <a:srgbClr val="C00000"/>
                </a:solidFill>
              </a:rPr>
              <a:t>翻轉</a:t>
            </a:r>
            <a:r>
              <a:rPr kumimoji="0" lang="zh-TW" altLang="en-US" sz="1800" dirty="0" smtClean="0">
                <a:solidFill>
                  <a:srgbClr val="C00000"/>
                </a:solidFill>
              </a:rPr>
              <a:t>教學、</a:t>
            </a:r>
            <a:r>
              <a:rPr kumimoji="0" lang="zh-TW" altLang="en-US" sz="1800" dirty="0">
                <a:solidFill>
                  <a:srgbClr val="C00000"/>
                </a:solidFill>
              </a:rPr>
              <a:t>行動</a:t>
            </a:r>
            <a:r>
              <a:rPr kumimoji="0" lang="zh-TW" altLang="en-US" sz="1800" dirty="0" smtClean="0">
                <a:solidFill>
                  <a:srgbClr val="C00000"/>
                </a:solidFill>
              </a:rPr>
              <a:t>學習</a:t>
            </a:r>
            <a:r>
              <a:rPr kumimoji="0" lang="en-US" altLang="zh-TW" sz="1800" dirty="0" smtClean="0">
                <a:solidFill>
                  <a:srgbClr val="C00000"/>
                </a:solidFill>
              </a:rPr>
              <a:t/>
            </a:r>
            <a:br>
              <a:rPr kumimoji="0" lang="en-US" altLang="zh-TW" sz="1800" dirty="0" smtClean="0">
                <a:solidFill>
                  <a:srgbClr val="C00000"/>
                </a:solidFill>
              </a:rPr>
            </a:br>
            <a:r>
              <a:rPr kumimoji="0" lang="zh-TW" altLang="en-US" sz="1800" dirty="0" smtClean="0">
                <a:solidFill>
                  <a:srgbClr val="C00000"/>
                </a:solidFill>
              </a:rPr>
              <a:t>、</a:t>
            </a:r>
            <a:r>
              <a:rPr kumimoji="0" lang="zh-TW" altLang="en-US" sz="1800" dirty="0">
                <a:solidFill>
                  <a:srgbClr val="C00000"/>
                </a:solidFill>
              </a:rPr>
              <a:t>數位</a:t>
            </a:r>
            <a:r>
              <a:rPr kumimoji="0" lang="zh-TW" altLang="en-US" sz="1800" dirty="0" smtClean="0">
                <a:solidFill>
                  <a:srgbClr val="C00000"/>
                </a:solidFill>
              </a:rPr>
              <a:t>閱讀等</a:t>
            </a:r>
            <a:endParaRPr kumimoji="0" lang="en-US" altLang="zh-TW" sz="1800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8611" y="4701676"/>
            <a:ext cx="2424153" cy="1821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0"/>
              </a:spcBef>
            </a:pPr>
            <a:r>
              <a:rPr lang="zh-TW" altLang="zh-TW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無障礙</a:t>
            </a:r>
            <a:r>
              <a:rPr lang="zh-TW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且便利的</a:t>
            </a:r>
            <a:endParaRPr lang="en-US" altLang="zh-TW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ts val="3200"/>
              </a:lnSpc>
              <a:spcBef>
                <a:spcPct val="0"/>
              </a:spcBef>
            </a:pPr>
            <a:r>
              <a:rPr lang="zh-TW" altLang="zh-TW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學習</a:t>
            </a:r>
            <a:r>
              <a:rPr lang="zh-TW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環境</a:t>
            </a:r>
            <a:endParaRPr lang="en-US" altLang="zh-TW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健全穩定且足夠的網路、軟硬體設備、</a:t>
            </a:r>
            <a:b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資訊人力等</a:t>
            </a:r>
          </a:p>
        </p:txBody>
      </p:sp>
      <p:sp>
        <p:nvSpPr>
          <p:cNvPr id="35" name="文字方塊 37"/>
          <p:cNvSpPr txBox="1">
            <a:spLocks noChangeArrowheads="1"/>
          </p:cNvSpPr>
          <p:nvPr/>
        </p:nvSpPr>
        <p:spPr bwMode="auto">
          <a:xfrm>
            <a:off x="6497316" y="2204864"/>
            <a:ext cx="3043236" cy="1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kumimoji="0" lang="zh-TW" altLang="zh-TW" sz="2400" dirty="0" smtClean="0">
                <a:solidFill>
                  <a:srgbClr val="0000FF"/>
                </a:solidFill>
              </a:rPr>
              <a:t>個人化線</a:t>
            </a:r>
            <a:r>
              <a:rPr kumimoji="0" lang="zh-TW" altLang="zh-TW" sz="2400" dirty="0">
                <a:solidFill>
                  <a:srgbClr val="0000FF"/>
                </a:solidFill>
              </a:rPr>
              <a:t>上</a:t>
            </a:r>
            <a:r>
              <a:rPr kumimoji="0" lang="zh-TW" altLang="zh-TW" sz="2400" dirty="0" smtClean="0">
                <a:solidFill>
                  <a:srgbClr val="0000FF"/>
                </a:solidFill>
              </a:rPr>
              <a:t>學習</a:t>
            </a:r>
            <a:endParaRPr kumimoji="0"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kumimoji="0" lang="zh-TW" altLang="en-US" sz="2400" dirty="0" smtClean="0">
                <a:solidFill>
                  <a:srgbClr val="0000FF"/>
                </a:solidFill>
              </a:rPr>
              <a:t>適性化課程</a:t>
            </a:r>
            <a:r>
              <a:rPr kumimoji="0" lang="zh-TW" altLang="en-US" sz="2400" dirty="0">
                <a:solidFill>
                  <a:srgbClr val="0000FF"/>
                </a:solidFill>
              </a:rPr>
              <a:t>與</a:t>
            </a:r>
            <a:r>
              <a:rPr kumimoji="0" lang="zh-TW" altLang="en-US" sz="2400" dirty="0" smtClean="0">
                <a:solidFill>
                  <a:srgbClr val="0000FF"/>
                </a:solidFill>
              </a:rPr>
              <a:t>輔導</a:t>
            </a:r>
            <a:endParaRPr kumimoji="0"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ts val="2500"/>
              </a:lnSpc>
              <a:spcBef>
                <a:spcPts val="600"/>
              </a:spcBef>
              <a:buNone/>
            </a:pPr>
            <a:r>
              <a:rPr kumimoji="0" lang="zh-TW" altLang="en-US" sz="1800" spc="-40" dirty="0" smtClean="0">
                <a:solidFill>
                  <a:srgbClr val="C00000"/>
                </a:solidFill>
              </a:rPr>
              <a:t>線</a:t>
            </a:r>
            <a:r>
              <a:rPr kumimoji="0" lang="zh-TW" altLang="en-US" sz="1800" spc="-40" dirty="0">
                <a:solidFill>
                  <a:srgbClr val="C00000"/>
                </a:solidFill>
              </a:rPr>
              <a:t>上</a:t>
            </a:r>
            <a:r>
              <a:rPr kumimoji="0" lang="zh-TW" altLang="en-US" sz="1800" spc="-40" dirty="0" smtClean="0">
                <a:solidFill>
                  <a:srgbClr val="C00000"/>
                </a:solidFill>
              </a:rPr>
              <a:t>課程、磨課師</a:t>
            </a:r>
            <a:r>
              <a:rPr kumimoji="0" lang="en-US" altLang="zh-TW" sz="1200" spc="-40" dirty="0" smtClean="0">
                <a:solidFill>
                  <a:srgbClr val="C00000"/>
                </a:solidFill>
              </a:rPr>
              <a:t>(MOOCs)</a:t>
            </a:r>
            <a:br>
              <a:rPr kumimoji="0" lang="en-US" altLang="zh-TW" sz="1200" spc="-40" dirty="0" smtClean="0">
                <a:solidFill>
                  <a:srgbClr val="C00000"/>
                </a:solidFill>
              </a:rPr>
            </a:br>
            <a:r>
              <a:rPr kumimoji="0" lang="zh-TW" altLang="en-US" sz="1800" spc="-40" dirty="0" smtClean="0">
                <a:solidFill>
                  <a:srgbClr val="C00000"/>
                </a:solidFill>
              </a:rPr>
              <a:t>開放課程</a:t>
            </a:r>
            <a:r>
              <a:rPr kumimoji="0" lang="zh-TW" altLang="en-US" sz="1800" spc="-40" dirty="0">
                <a:solidFill>
                  <a:srgbClr val="C00000"/>
                </a:solidFill>
              </a:rPr>
              <a:t>、</a:t>
            </a:r>
            <a:r>
              <a:rPr kumimoji="0" lang="zh-TW" altLang="en-US" sz="1800" spc="-40" dirty="0" smtClean="0">
                <a:solidFill>
                  <a:srgbClr val="C00000"/>
                </a:solidFill>
              </a:rPr>
              <a:t>線上測驗</a:t>
            </a:r>
            <a:r>
              <a:rPr kumimoji="0" lang="en-US" altLang="zh-TW" sz="1800" spc="-40" dirty="0">
                <a:solidFill>
                  <a:srgbClr val="C00000"/>
                </a:solidFill>
              </a:rPr>
              <a:t>/</a:t>
            </a:r>
            <a:r>
              <a:rPr kumimoji="0" lang="zh-TW" altLang="en-US" sz="1800" spc="-40" dirty="0" smtClean="0">
                <a:solidFill>
                  <a:srgbClr val="C00000"/>
                </a:solidFill>
              </a:rPr>
              <a:t>評量</a:t>
            </a:r>
            <a:r>
              <a:rPr kumimoji="0" lang="en-US" altLang="zh-TW" sz="1800" spc="-40" dirty="0" smtClean="0">
                <a:solidFill>
                  <a:srgbClr val="C00000"/>
                </a:solidFill>
              </a:rPr>
              <a:t/>
            </a:r>
            <a:br>
              <a:rPr kumimoji="0" lang="en-US" altLang="zh-TW" sz="1800" spc="-40" dirty="0" smtClean="0">
                <a:solidFill>
                  <a:srgbClr val="C00000"/>
                </a:solidFill>
              </a:rPr>
            </a:br>
            <a:r>
              <a:rPr kumimoji="0" lang="zh-TW" altLang="en-US" sz="1800" spc="-40" dirty="0" smtClean="0">
                <a:solidFill>
                  <a:srgbClr val="C00000"/>
                </a:solidFill>
              </a:rPr>
              <a:t>、</a:t>
            </a:r>
            <a:r>
              <a:rPr kumimoji="0" lang="zh-TW" altLang="en-US" sz="1800" spc="-40" dirty="0">
                <a:solidFill>
                  <a:srgbClr val="C00000"/>
                </a:solidFill>
              </a:rPr>
              <a:t>學習歷程等</a:t>
            </a:r>
            <a:endParaRPr kumimoji="0" lang="en-US" altLang="zh-TW" sz="1800" spc="-40" dirty="0">
              <a:solidFill>
                <a:srgbClr val="C00000"/>
              </a:solidFill>
            </a:endParaRPr>
          </a:p>
        </p:txBody>
      </p:sp>
      <p:sp>
        <p:nvSpPr>
          <p:cNvPr id="36" name="文字方塊 37"/>
          <p:cNvSpPr txBox="1">
            <a:spLocks noChangeArrowheads="1"/>
          </p:cNvSpPr>
          <p:nvPr/>
        </p:nvSpPr>
        <p:spPr bwMode="auto">
          <a:xfrm>
            <a:off x="6497316" y="4920357"/>
            <a:ext cx="3035072" cy="150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32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80008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lang="zh-TW" altLang="zh-TW" sz="2400" dirty="0">
                <a:solidFill>
                  <a:srgbClr val="0000FF"/>
                </a:solidFill>
              </a:rPr>
              <a:t>隨手可</a:t>
            </a:r>
            <a:r>
              <a:rPr lang="zh-TW" altLang="zh-TW" sz="2400" dirty="0" smtClean="0">
                <a:solidFill>
                  <a:srgbClr val="0000FF"/>
                </a:solidFill>
              </a:rPr>
              <a:t>得學習</a:t>
            </a:r>
            <a:r>
              <a:rPr lang="zh-TW" altLang="en-US" sz="2400" dirty="0">
                <a:solidFill>
                  <a:srgbClr val="0000FF"/>
                </a:solidFill>
              </a:rPr>
              <a:t>資源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solidFill>
                  <a:srgbClr val="0000FF"/>
                </a:solidFill>
              </a:rPr>
              <a:t>隨時隨地皆教室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spcBef>
                <a:spcPts val="300"/>
              </a:spcBef>
              <a:buNone/>
            </a:pPr>
            <a:r>
              <a:rPr kumimoji="0" lang="zh-TW" altLang="en-US" sz="1800" dirty="0" smtClean="0">
                <a:solidFill>
                  <a:srgbClr val="C00000"/>
                </a:solidFill>
              </a:rPr>
              <a:t>影</a:t>
            </a:r>
            <a:r>
              <a:rPr kumimoji="0" lang="zh-TW" altLang="en-US" sz="1800" dirty="0">
                <a:solidFill>
                  <a:srgbClr val="C00000"/>
                </a:solidFill>
              </a:rPr>
              <a:t>音教材、教育</a:t>
            </a:r>
            <a:r>
              <a:rPr kumimoji="0" lang="en-US" altLang="zh-TW" sz="1800" dirty="0" smtClean="0">
                <a:solidFill>
                  <a:srgbClr val="C00000"/>
                </a:solidFill>
              </a:rPr>
              <a:t>APP</a:t>
            </a:r>
            <a:r>
              <a:rPr kumimoji="0" lang="zh-TW" altLang="en-US" sz="1800" dirty="0" smtClean="0">
                <a:solidFill>
                  <a:srgbClr val="C00000"/>
                </a:solidFill>
              </a:rPr>
              <a:t>、</a:t>
            </a:r>
            <a:r>
              <a:rPr kumimoji="0" lang="en-US" altLang="zh-TW" sz="1800" dirty="0" smtClean="0">
                <a:solidFill>
                  <a:srgbClr val="C00000"/>
                </a:solidFill>
              </a:rPr>
              <a:t/>
            </a:r>
            <a:br>
              <a:rPr kumimoji="0" lang="en-US" altLang="zh-TW" sz="1800" dirty="0" smtClean="0">
                <a:solidFill>
                  <a:srgbClr val="C00000"/>
                </a:solidFill>
              </a:rPr>
            </a:br>
            <a:r>
              <a:rPr kumimoji="0" lang="zh-TW" altLang="en-US" sz="1800" dirty="0" smtClean="0">
                <a:solidFill>
                  <a:srgbClr val="C00000"/>
                </a:solidFill>
              </a:rPr>
              <a:t>電子書、教學平臺</a:t>
            </a:r>
            <a:r>
              <a:rPr kumimoji="0" lang="zh-TW" altLang="en-US" sz="1800" dirty="0">
                <a:solidFill>
                  <a:srgbClr val="C00000"/>
                </a:solidFill>
              </a:rPr>
              <a:t>等</a:t>
            </a:r>
            <a:endParaRPr kumimoji="0" lang="en-US" altLang="zh-TW" sz="1800" dirty="0">
              <a:solidFill>
                <a:srgbClr val="C0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58290-6F46-4215-BC94-B48C84E64865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25" name="流程圖: 結束點 24"/>
          <p:cNvSpPr/>
          <p:nvPr/>
        </p:nvSpPr>
        <p:spPr>
          <a:xfrm>
            <a:off x="2401514" y="320502"/>
            <a:ext cx="4680000" cy="44576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亮點一：數位學習－活化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教學與適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性學習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10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"/>
          <p:cNvSpPr>
            <a:spLocks noChangeArrowheads="1"/>
          </p:cNvSpPr>
          <p:nvPr/>
        </p:nvSpPr>
        <p:spPr bwMode="gray">
          <a:xfrm>
            <a:off x="2688176" y="3634391"/>
            <a:ext cx="6348319" cy="2650486"/>
          </a:xfrm>
          <a:prstGeom prst="roundRect">
            <a:avLst>
              <a:gd name="adj" fmla="val 11505"/>
            </a:avLst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AutoShape 2"/>
          <p:cNvSpPr>
            <a:spLocks noChangeArrowheads="1"/>
          </p:cNvSpPr>
          <p:nvPr/>
        </p:nvSpPr>
        <p:spPr bwMode="gray">
          <a:xfrm>
            <a:off x="2724367" y="1486507"/>
            <a:ext cx="6312129" cy="2027878"/>
          </a:xfrm>
          <a:prstGeom prst="roundRect">
            <a:avLst>
              <a:gd name="adj" fmla="val 11505"/>
            </a:avLst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 dirty="0"/>
          </a:p>
        </p:txBody>
      </p: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178278" y="1627179"/>
            <a:ext cx="2565830" cy="1746535"/>
            <a:chOff x="471" y="272"/>
            <a:chExt cx="1161" cy="1539"/>
          </a:xfrm>
        </p:grpSpPr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8" name="AutoShape 9"/>
          <p:cNvSpPr>
            <a:spLocks noChangeArrowheads="1"/>
          </p:cNvSpPr>
          <p:nvPr/>
        </p:nvSpPr>
        <p:spPr bwMode="gray">
          <a:xfrm>
            <a:off x="2737518" y="2128739"/>
            <a:ext cx="620936" cy="743414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0" name="Group 16"/>
          <p:cNvGrpSpPr>
            <a:grpSpLocks/>
          </p:cNvGrpSpPr>
          <p:nvPr/>
        </p:nvGrpSpPr>
        <p:grpSpPr bwMode="auto">
          <a:xfrm>
            <a:off x="204710" y="3717032"/>
            <a:ext cx="2542697" cy="1747424"/>
            <a:chOff x="471" y="272"/>
            <a:chExt cx="1161" cy="1539"/>
          </a:xfrm>
        </p:grpSpPr>
        <p:sp>
          <p:nvSpPr>
            <p:cNvPr id="31" name="Oval 1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ln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AutoShape 1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ln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AutoShape 9"/>
          <p:cNvSpPr>
            <a:spLocks noChangeArrowheads="1"/>
          </p:cNvSpPr>
          <p:nvPr/>
        </p:nvSpPr>
        <p:spPr bwMode="gray">
          <a:xfrm>
            <a:off x="2740357" y="4230731"/>
            <a:ext cx="620936" cy="720026"/>
          </a:xfrm>
          <a:prstGeom prst="rightArrow">
            <a:avLst>
              <a:gd name="adj1" fmla="val 50000"/>
              <a:gd name="adj2" fmla="val 52778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225457" y="1484784"/>
            <a:ext cx="58110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1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虛實整合搞創新</a:t>
            </a:r>
            <a:endParaRPr lang="en-US" altLang="zh-TW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5113" lvl="1"/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推動虛實整合科技產製多元影視內容，如運用動畫、特效、全息影像製作跨時空展演藝術</a:t>
            </a:r>
            <a:endParaRPr lang="en-US" altLang="zh-TW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8900" lvl="1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節目要看也要玩</a:t>
            </a:r>
            <a:endParaRPr lang="en-US" altLang="zh-TW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68288" lvl="1"/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輔導業者繼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女王密室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後開發更多新型態互動節目內容，並增加新媒體應用面向，</a:t>
            </a:r>
            <a:r>
              <a:rPr lang="zh-TW" altLang="en-US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行動時代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決戰</a:t>
            </a:r>
            <a:r>
              <a:rPr lang="zh-TW" altLang="en-US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螢幕，即時互動提升媒體近用性</a:t>
            </a:r>
            <a:endParaRPr lang="en-US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white">
          <a:xfrm>
            <a:off x="172313" y="2269614"/>
            <a:ext cx="264010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身歷其</a:t>
            </a:r>
            <a:r>
              <a:rPr lang="zh-TW" altLang="en-US" sz="24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境</a:t>
            </a:r>
            <a:r>
              <a:rPr lang="zh-TW" altLang="en-US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玩</a:t>
            </a:r>
            <a:r>
              <a:rPr lang="zh-TW" altLang="en-US" sz="24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影</a:t>
            </a:r>
            <a:r>
              <a:rPr lang="zh-TW" altLang="en-US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音</a:t>
            </a:r>
            <a:endParaRPr lang="en-US" altLang="zh-TW" sz="24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charset="0"/>
            </a:endParaRP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 cstate="print"/>
          <a:srcRect l="9092" b="11098"/>
          <a:stretch>
            <a:fillRect/>
          </a:stretch>
        </p:blipFill>
        <p:spPr bwMode="auto">
          <a:xfrm>
            <a:off x="658284" y="5490179"/>
            <a:ext cx="167200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22"/>
          <p:cNvSpPr txBox="1">
            <a:spLocks noChangeArrowheads="1"/>
          </p:cNvSpPr>
          <p:nvPr/>
        </p:nvSpPr>
        <p:spPr bwMode="white">
          <a:xfrm>
            <a:off x="138930" y="4359912"/>
            <a:ext cx="2640105" cy="46166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TW" altLang="en-US" sz="2400" b="1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charset="0"/>
              </a:rPr>
              <a:t>一手掌握文化雲</a:t>
            </a:r>
            <a:endParaRPr lang="en-US" altLang="zh-TW" sz="24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87824" y="3666973"/>
            <a:ext cx="60486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lvl="1" indent="-285750">
              <a:buFont typeface="Wingdings" panose="05000000000000000000" pitchFamily="2" charset="2"/>
              <a:buChar char="l"/>
            </a:pPr>
            <a:r>
              <a:rPr lang="en-US" altLang="zh-TW" b="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iCulture</a:t>
            </a:r>
            <a:r>
              <a:rPr lang="en-US" altLang="zh-TW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藝文資源一手掌握</a:t>
            </a:r>
            <a:endParaRPr lang="en-US" altLang="zh-TW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04000" lvl="1"/>
            <a:r>
              <a:rPr lang="en-US" altLang="zh-TW" b="1" dirty="0" err="1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iCulture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雲端</a:t>
            </a: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超越傳</a:t>
            </a:r>
            <a:r>
              <a:rPr lang="zh-TW" altLang="en-US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，掌握多元藝文活動，衛星定位自動搜尋各類表演，</a:t>
            </a:r>
            <a:r>
              <a:rPr lang="en-US" altLang="zh-TW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QR-Code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探索</a:t>
            </a:r>
            <a:r>
              <a:rPr lang="zh-TW" altLang="en-US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人文景點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一機在手，輕鬆捕獲</a:t>
            </a:r>
            <a:r>
              <a:rPr lang="zh-TW" altLang="en-US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完整</a:t>
            </a:r>
            <a:r>
              <a:rPr lang="zh-TW" altLang="en-US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珍貴文化寶藏</a:t>
            </a:r>
            <a:endParaRPr lang="en-US" altLang="zh-TW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52450" lvl="1" indent="-285750">
              <a:buFont typeface="Wingdings" panose="05000000000000000000" pitchFamily="2" charset="2"/>
              <a:buChar char="l"/>
            </a:pPr>
            <a:r>
              <a:rPr lang="en-US" altLang="zh-TW" b="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iCollections</a:t>
            </a:r>
            <a:r>
              <a:rPr lang="en-US" altLang="zh-TW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啟動</a:t>
            </a:r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雲端</a:t>
            </a:r>
            <a:r>
              <a:rPr lang="zh-TW" altLang="en-US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聚寶盆</a:t>
            </a:r>
            <a:endParaRPr lang="en-US" altLang="zh-TW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04000" lvl="1"/>
            <a:r>
              <a:rPr lang="zh-TW" altLang="en-US" b="1" spc="-50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文化部典藏網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整合文化部</a:t>
            </a:r>
            <a:r>
              <a:rPr lang="en-US" altLang="zh-TW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大博物館</a:t>
            </a:r>
            <a:r>
              <a:rPr lang="zh-TW" altLang="en-US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群，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類典藏文物，總量</a:t>
            </a:r>
            <a:r>
              <a:rPr lang="en-US" altLang="zh-TW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35</a:t>
            </a:r>
            <a:r>
              <a:rPr lang="zh-TW" altLang="en-US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萬餘筆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「跨年</a:t>
            </a:r>
            <a:r>
              <a:rPr lang="zh-TW" altLang="en-US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代、跨類別、跨館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所」之</a:t>
            </a:r>
            <a:r>
              <a:rPr lang="zh-TW" altLang="en-US" b="1" spc="-50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b="1" spc="-50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雲端博物館」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整合服務。民眾隨時隨地體驗</a:t>
            </a:r>
            <a:r>
              <a:rPr lang="zh-TW" altLang="en-US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臺灣文化的歷史縱深與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廣博，</a:t>
            </a:r>
            <a:r>
              <a:rPr lang="zh-TW" altLang="en-US" spc="-5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  <a:r>
              <a:rPr lang="zh-TW" altLang="en-US" spc="-5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文物加值應用開發與創新</a:t>
            </a:r>
            <a:endParaRPr lang="zh-TW" altLang="zh-TW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965" y="116632"/>
            <a:ext cx="2139136" cy="178043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219E4-54A0-46E0-B078-7F41124474AD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20" name="流程圖: 結束點 19"/>
          <p:cNvSpPr/>
          <p:nvPr/>
        </p:nvSpPr>
        <p:spPr>
          <a:xfrm>
            <a:off x="2982335" y="296619"/>
            <a:ext cx="5760000" cy="64800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亮點二：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網路媒體與文化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娛樂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身歷其境玩影音、一手掌握文化雲</a:t>
            </a:r>
          </a:p>
        </p:txBody>
      </p:sp>
    </p:spTree>
    <p:extLst>
      <p:ext uri="{BB962C8B-B14F-4D97-AF65-F5344CB8AC3E}">
        <p14:creationId xmlns:p14="http://schemas.microsoft.com/office/powerpoint/2010/main" val="687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67544" y="692696"/>
            <a:ext cx="41344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面四：</a:t>
            </a: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創新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的網路經濟</a:t>
            </a:r>
            <a:endParaRPr lang="zh-TW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17</a:t>
            </a:fld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52259" y="1226173"/>
            <a:ext cx="7200000" cy="1284587"/>
          </a:xfrm>
          <a:prstGeom prst="round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 anchor="ctr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建構友善多元的創新創業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健全電子商務產業生態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完備全面數位化金融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39151" y="2723519"/>
            <a:ext cx="7625344" cy="3884891"/>
          </a:xfrm>
          <a:prstGeom prst="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創新創業</a:t>
            </a:r>
            <a:endParaRPr lang="en-US" altLang="zh-TW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建立一站式政府資源網站及實體服務窗口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，打造臺灣創新創業生態系統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完備國際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創新創業園區、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設立創新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創業中心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及創新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快製媒合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電子商務</a:t>
            </a:r>
            <a:endParaRPr lang="en-US" altLang="zh-TW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推動網路交易相關法規調適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，強化電子商務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交易安全防護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措施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促進傳統產業電子商務化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，鼓勵我國產業全面與電子商務結合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國內外平台雙向合作，協助國內平台拓展中國大陸、東南亞及美日等海外市場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引導業者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發展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O2O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、指引信號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ibeacon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等電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商新型態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科技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網路金融</a:t>
            </a:r>
            <a:endParaRPr lang="en-US" altLang="zh-TW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營造有利發展數位金融之法治環境，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研議開放電子支付機構新型態服務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金融資料開放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及巨量資料應用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，開發創新服務</a:t>
            </a: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參、</a:t>
            </a: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五大構面目標</a:t>
            </a:r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與施政重點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(4/5)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圓柱 16"/>
          <p:cNvSpPr/>
          <p:nvPr/>
        </p:nvSpPr>
        <p:spPr>
          <a:xfrm>
            <a:off x="271336" y="3421600"/>
            <a:ext cx="906763" cy="2023624"/>
          </a:xfrm>
          <a:prstGeom prst="ca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施政重點</a:t>
            </a:r>
          </a:p>
        </p:txBody>
      </p:sp>
      <p:sp>
        <p:nvSpPr>
          <p:cNvPr id="18" name="手繪多邊形 17"/>
          <p:cNvSpPr/>
          <p:nvPr/>
        </p:nvSpPr>
        <p:spPr>
          <a:xfrm>
            <a:off x="231329" y="1412776"/>
            <a:ext cx="936103" cy="940049"/>
          </a:xfrm>
          <a:custGeom>
            <a:avLst/>
            <a:gdLst>
              <a:gd name="connsiteX0" fmla="*/ 0 w 1428392"/>
              <a:gd name="connsiteY0" fmla="*/ 142839 h 1428392"/>
              <a:gd name="connsiteX1" fmla="*/ 142839 w 1428392"/>
              <a:gd name="connsiteY1" fmla="*/ 0 h 1428392"/>
              <a:gd name="connsiteX2" fmla="*/ 1285553 w 1428392"/>
              <a:gd name="connsiteY2" fmla="*/ 0 h 1428392"/>
              <a:gd name="connsiteX3" fmla="*/ 1428392 w 1428392"/>
              <a:gd name="connsiteY3" fmla="*/ 142839 h 1428392"/>
              <a:gd name="connsiteX4" fmla="*/ 1428392 w 1428392"/>
              <a:gd name="connsiteY4" fmla="*/ 1285553 h 1428392"/>
              <a:gd name="connsiteX5" fmla="*/ 1285553 w 1428392"/>
              <a:gd name="connsiteY5" fmla="*/ 1428392 h 1428392"/>
              <a:gd name="connsiteX6" fmla="*/ 142839 w 1428392"/>
              <a:gd name="connsiteY6" fmla="*/ 1428392 h 1428392"/>
              <a:gd name="connsiteX7" fmla="*/ 0 w 1428392"/>
              <a:gd name="connsiteY7" fmla="*/ 1285553 h 1428392"/>
              <a:gd name="connsiteX8" fmla="*/ 0 w 1428392"/>
              <a:gd name="connsiteY8" fmla="*/ 142839 h 14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392" h="1428392">
                <a:moveTo>
                  <a:pt x="0" y="142839"/>
                </a:moveTo>
                <a:cubicBezTo>
                  <a:pt x="0" y="63951"/>
                  <a:pt x="63951" y="0"/>
                  <a:pt x="142839" y="0"/>
                </a:cubicBezTo>
                <a:lnTo>
                  <a:pt x="1285553" y="0"/>
                </a:lnTo>
                <a:cubicBezTo>
                  <a:pt x="1364441" y="0"/>
                  <a:pt x="1428392" y="63951"/>
                  <a:pt x="1428392" y="142839"/>
                </a:cubicBezTo>
                <a:lnTo>
                  <a:pt x="1428392" y="1285553"/>
                </a:lnTo>
                <a:cubicBezTo>
                  <a:pt x="1428392" y="1364441"/>
                  <a:pt x="1364441" y="1428392"/>
                  <a:pt x="1285553" y="1428392"/>
                </a:cubicBezTo>
                <a:lnTo>
                  <a:pt x="142839" y="1428392"/>
                </a:lnTo>
                <a:cubicBezTo>
                  <a:pt x="63951" y="1428392"/>
                  <a:pt x="0" y="1364441"/>
                  <a:pt x="0" y="1285553"/>
                </a:cubicBezTo>
                <a:lnTo>
                  <a:pt x="0" y="142839"/>
                </a:ln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33276" tIns="133276" rIns="133276" bIns="133276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12439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41514" y="320502"/>
            <a:ext cx="8640000" cy="1206552"/>
            <a:chOff x="241514" y="320502"/>
            <a:chExt cx="8640000" cy="1206552"/>
          </a:xfrm>
        </p:grpSpPr>
        <p:sp>
          <p:nvSpPr>
            <p:cNvPr id="8" name="矩形 7"/>
            <p:cNvSpPr/>
            <p:nvPr/>
          </p:nvSpPr>
          <p:spPr>
            <a:xfrm>
              <a:off x="241514" y="620688"/>
              <a:ext cx="8640000" cy="906366"/>
            </a:xfrm>
            <a:prstGeom prst="rect">
              <a:avLst/>
            </a:prstGeom>
            <a:solidFill>
              <a:srgbClr val="FFCC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72000" tIns="216000" rIns="72000" bIns="72000">
              <a:spAutoFit/>
            </a:bodyPr>
            <a:lstStyle/>
            <a:p>
              <a:pPr marL="266700" lvl="2" indent="-180975">
                <a:buFont typeface="Arial" panose="020B0604020202020204" pitchFamily="34" charset="0"/>
                <a:buChar char="•"/>
                <a:defRPr/>
              </a:pP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協助電商業者排除經營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障礙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，建立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安心安全的交易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環境，同時促進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傳統產業走向電子商務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化，以及進一步開拓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跨境電子商務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市場</a:t>
              </a:r>
              <a:endParaRPr lang="zh-TW" altLang="en-US" sz="20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流程圖: 結束點 8"/>
            <p:cNvSpPr/>
            <p:nvPr/>
          </p:nvSpPr>
          <p:spPr>
            <a:xfrm>
              <a:off x="1681514" y="320502"/>
              <a:ext cx="5760000" cy="445768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亮點一：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電子商務－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健全電子商務產業生態系統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218297" y="2000848"/>
            <a:ext cx="8792832" cy="4605892"/>
            <a:chOff x="232858" y="2572751"/>
            <a:chExt cx="8792832" cy="4605892"/>
          </a:xfrm>
        </p:grpSpPr>
        <p:sp>
          <p:nvSpPr>
            <p:cNvPr id="36" name="向左箭號 35"/>
            <p:cNvSpPr/>
            <p:nvPr/>
          </p:nvSpPr>
          <p:spPr>
            <a:xfrm rot="12956302">
              <a:off x="5796726" y="5579595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左箭號 34"/>
            <p:cNvSpPr/>
            <p:nvPr/>
          </p:nvSpPr>
          <p:spPr>
            <a:xfrm rot="8809062">
              <a:off x="5834406" y="3693872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左箭號 33"/>
            <p:cNvSpPr/>
            <p:nvPr/>
          </p:nvSpPr>
          <p:spPr>
            <a:xfrm rot="19473077">
              <a:off x="2851910" y="5474147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向左箭號 32"/>
            <p:cNvSpPr/>
            <p:nvPr/>
          </p:nvSpPr>
          <p:spPr>
            <a:xfrm rot="1948473">
              <a:off x="2777929" y="3794267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2977338" y="3356992"/>
              <a:ext cx="3168352" cy="2880000"/>
              <a:chOff x="2977338" y="3140968"/>
              <a:chExt cx="3168352" cy="2880000"/>
            </a:xfrm>
          </p:grpSpPr>
          <p:sp>
            <p:nvSpPr>
              <p:cNvPr id="11" name="流程圖: 或 10"/>
              <p:cNvSpPr/>
              <p:nvPr/>
            </p:nvSpPr>
            <p:spPr>
              <a:xfrm>
                <a:off x="2977338" y="3140968"/>
                <a:ext cx="3168352" cy="2880000"/>
              </a:xfrm>
              <a:prstGeom prst="flowChartOr">
                <a:avLst/>
              </a:prstGeom>
              <a:solidFill>
                <a:srgbClr val="FFCC66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" name="橢圓 1"/>
              <p:cNvSpPr/>
              <p:nvPr/>
            </p:nvSpPr>
            <p:spPr>
              <a:xfrm>
                <a:off x="3805430" y="4117057"/>
                <a:ext cx="1512168" cy="79208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rPr>
                  <a:t>健全電商生態系統</a:t>
                </a:r>
                <a:endParaRPr lang="zh-TW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346903" y="3717032"/>
              <a:ext cx="1213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持續調適電子商務相關法規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775058" y="3717031"/>
              <a:ext cx="1213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協助電商</a:t>
              </a:r>
              <a:endPara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落實資安防</a:t>
              </a:r>
              <a:endPara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　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護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47864" y="5120248"/>
              <a:ext cx="1213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促進傳統產業電子商務　</a:t>
              </a:r>
              <a:endPara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　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化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75058" y="5120247"/>
              <a:ext cx="1213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推動</a:t>
              </a:r>
              <a:r>
                <a:rPr lang="zh-TW" altLang="en-US" sz="16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國內外電商平台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雙向合作</a:t>
              </a:r>
            </a:p>
          </p:txBody>
        </p:sp>
        <p:sp>
          <p:nvSpPr>
            <p:cNvPr id="29" name="橢圓 28"/>
            <p:cNvSpPr/>
            <p:nvPr/>
          </p:nvSpPr>
          <p:spPr>
            <a:xfrm>
              <a:off x="232858" y="2572751"/>
              <a:ext cx="2880000" cy="14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以行政院電子商務指導小組為平台，持續就電商議題進行跨部會協商，促進電商交易</a:t>
              </a:r>
              <a:r>
                <a:rPr lang="zh-TW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蓬勃發展</a:t>
              </a:r>
            </a:p>
          </p:txBody>
        </p:sp>
        <p:sp>
          <p:nvSpPr>
            <p:cNvPr id="30" name="橢圓 29"/>
            <p:cNvSpPr/>
            <p:nvPr/>
          </p:nvSpPr>
          <p:spPr>
            <a:xfrm>
              <a:off x="6145690" y="2572751"/>
              <a:ext cx="2880000" cy="144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組成個資外洩行政檢查小組及設置電商業者資安諮詢窗口，提升電子商務交易安全</a:t>
              </a:r>
              <a:endPara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256075" y="5738643"/>
              <a:ext cx="2880000" cy="144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整合「快搜臺灣」導航專區，協助臺灣特色商品業者進駐與加強廣宣，</a:t>
              </a:r>
              <a:r>
                <a:rPr lang="zh-TW" altLang="en-US" sz="16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創造傳統產業</a:t>
              </a:r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發展契機</a:t>
              </a:r>
              <a:endPara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6145690" y="5726414"/>
              <a:ext cx="2880000" cy="1440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透過</a:t>
              </a:r>
              <a:r>
                <a:rPr lang="en-US" altLang="zh-TW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APEC</a:t>
              </a:r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促進交流，並建置海運快遞貨物專區，提供</a:t>
              </a:r>
              <a:r>
                <a:rPr lang="en-US" altLang="zh-TW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24</a:t>
              </a:r>
              <a:r>
                <a:rPr lang="zh-TW" alt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小時便捷通關，開拓跨境電子商務商機</a:t>
              </a:r>
              <a:endPara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3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41514" y="320502"/>
            <a:ext cx="8640000" cy="1206552"/>
            <a:chOff x="241514" y="320502"/>
            <a:chExt cx="8640000" cy="1206552"/>
          </a:xfrm>
        </p:grpSpPr>
        <p:sp>
          <p:nvSpPr>
            <p:cNvPr id="7" name="矩形 6"/>
            <p:cNvSpPr/>
            <p:nvPr/>
          </p:nvSpPr>
          <p:spPr>
            <a:xfrm>
              <a:off x="241514" y="620688"/>
              <a:ext cx="8640000" cy="906366"/>
            </a:xfrm>
            <a:prstGeom prst="rect">
              <a:avLst/>
            </a:prstGeom>
            <a:solidFill>
              <a:srgbClr val="FFCC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72000" tIns="216000" rIns="72000" bIns="72000">
              <a:spAutoFit/>
            </a:bodyPr>
            <a:lstStyle/>
            <a:p>
              <a:pPr marL="266700" lvl="2" indent="-180975">
                <a:buFont typeface="Arial" panose="020B0604020202020204" pitchFamily="34" charset="0"/>
                <a:buChar char="•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積極鬆綁相關法規，開放新興網路金融業務，促進電子支付市場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發展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，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鼓勵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業者增加數位化之投資研發，以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提升金融產業</a:t>
              </a: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競爭力</a:t>
              </a:r>
            </a:p>
          </p:txBody>
        </p:sp>
        <p:sp>
          <p:nvSpPr>
            <p:cNvPr id="8" name="流程圖: 結束點 7"/>
            <p:cNvSpPr/>
            <p:nvPr/>
          </p:nvSpPr>
          <p:spPr>
            <a:xfrm>
              <a:off x="1681514" y="320502"/>
              <a:ext cx="5760000" cy="445768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亮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點二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：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網路金融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－打造數位化金融環境</a:t>
              </a:r>
              <a:r>
                <a:rPr lang="en-US" altLang="zh-TW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3.0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403648" y="1772815"/>
            <a:ext cx="6432296" cy="3691886"/>
            <a:chOff x="1418209" y="2344718"/>
            <a:chExt cx="6432296" cy="3691886"/>
          </a:xfrm>
        </p:grpSpPr>
        <p:sp>
          <p:nvSpPr>
            <p:cNvPr id="10" name="向左箭號 9"/>
            <p:cNvSpPr/>
            <p:nvPr/>
          </p:nvSpPr>
          <p:spPr>
            <a:xfrm rot="1700215">
              <a:off x="5397408" y="4797596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左箭號 10"/>
            <p:cNvSpPr/>
            <p:nvPr/>
          </p:nvSpPr>
          <p:spPr>
            <a:xfrm rot="16200000">
              <a:off x="4362105" y="3655478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向左箭號 11"/>
            <p:cNvSpPr/>
            <p:nvPr/>
          </p:nvSpPr>
          <p:spPr>
            <a:xfrm rot="8975984">
              <a:off x="3323466" y="4787379"/>
              <a:ext cx="398819" cy="436968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712074" y="4248509"/>
              <a:ext cx="1728000" cy="936000"/>
            </a:xfrm>
            <a:prstGeom prst="ellipse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數位化金融環境</a:t>
              </a:r>
              <a:r>
                <a:rPr lang="en-US" altLang="zh-TW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3.0</a:t>
              </a:r>
              <a:endPara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3676074" y="2344718"/>
              <a:ext cx="1800000" cy="1224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鼓勵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創新網路金融</a:t>
              </a:r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服務</a:t>
              </a:r>
            </a:p>
          </p:txBody>
        </p:sp>
        <p:sp>
          <p:nvSpPr>
            <p:cNvPr id="21" name="橢圓 20"/>
            <p:cNvSpPr/>
            <p:nvPr/>
          </p:nvSpPr>
          <p:spPr>
            <a:xfrm>
              <a:off x="1418209" y="4812604"/>
              <a:ext cx="1944000" cy="1224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普及行動支付及第三方支付應用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5906505" y="4812603"/>
              <a:ext cx="1944000" cy="1224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推動</a:t>
              </a:r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金融巨量資料分析應用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5508104" y="1937623"/>
            <a:ext cx="2950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開放銀行辦理網路開戶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擴增證券期貨雲服務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持續推動開放網路投保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放寬金融業轉投資金融科技產業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403648" y="5518690"/>
            <a:ext cx="3235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普及多元化行動支付服務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健全第三方支付金流服務環境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規劃以行動金融卡辦理跨行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ATM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取款服務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發展雲端共用繳費平台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891944" y="5518690"/>
            <a:ext cx="3235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促進金融機構資訊整體基礎建設升級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推動金融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項大數據應用分析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規劃千項金融資料開放</a:t>
            </a:r>
          </a:p>
        </p:txBody>
      </p:sp>
    </p:spTree>
    <p:extLst>
      <p:ext uri="{BB962C8B-B14F-4D97-AF65-F5344CB8AC3E}">
        <p14:creationId xmlns:p14="http://schemas.microsoft.com/office/powerpoint/2010/main" val="9351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9361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大　綱</a:t>
            </a:r>
            <a:endParaRPr lang="zh-TW" altLang="en-US" sz="40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311449" y="1772816"/>
            <a:ext cx="6480720" cy="2410163"/>
            <a:chOff x="1311449" y="1412776"/>
            <a:chExt cx="6480720" cy="2410163"/>
          </a:xfrm>
        </p:grpSpPr>
        <p:sp>
          <p:nvSpPr>
            <p:cNvPr id="8" name="圓角矩形 7"/>
            <p:cNvSpPr/>
            <p:nvPr/>
          </p:nvSpPr>
          <p:spPr>
            <a:xfrm>
              <a:off x="1311449" y="3102859"/>
              <a:ext cx="6480720" cy="720080"/>
            </a:xfrm>
            <a:prstGeom prst="round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525145" y="3139733"/>
              <a:ext cx="6267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TW" altLang="en-US" sz="36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參、五大構面目標與施政重點</a:t>
              </a:r>
              <a:endParaRPr lang="zh-TW" altLang="en-US" sz="36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311449" y="1412776"/>
              <a:ext cx="6480720" cy="720080"/>
            </a:xfrm>
            <a:prstGeom prst="round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311449" y="2276872"/>
              <a:ext cx="6480720" cy="720080"/>
            </a:xfrm>
            <a:prstGeom prst="round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25146" y="1460647"/>
              <a:ext cx="57111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TW" altLang="en-US" sz="36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壹、前 言</a:t>
              </a:r>
              <a:endParaRPr lang="en-US" altLang="zh-TW" sz="36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25146" y="2313746"/>
              <a:ext cx="52629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zh-TW" altLang="en-US" sz="36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貳、施政願景與核心理念</a:t>
              </a:r>
              <a:endParaRPr lang="en-US" altLang="zh-TW" sz="36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311449" y="4293096"/>
            <a:ext cx="6480720" cy="720080"/>
          </a:xfrm>
          <a:prstGeom prst="roundRect">
            <a:avLst/>
          </a:prstGeom>
          <a:solidFill>
            <a:srgbClr val="FFFFE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25146" y="4329969"/>
            <a:ext cx="542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36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en-US" sz="3600" b="1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、結 語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37535" y="692696"/>
            <a:ext cx="41344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構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面五：</a:t>
            </a: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永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續的智慧國土</a:t>
            </a:r>
            <a:endParaRPr lang="zh-TW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20</a:t>
            </a:fld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519889" y="1166594"/>
            <a:ext cx="7200000" cy="1284587"/>
          </a:xfrm>
          <a:prstGeom prst="round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 anchor="ctr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災防資料開放與社群協作，提升災害防護力與應變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力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更完善、符合需求及適地性之即時交通資訊服務</a:t>
            </a: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運用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網路智慧科技，促進城鄉</a:t>
            </a:r>
            <a:r>
              <a:rPr lang="zh-TW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均衡</a:t>
            </a:r>
            <a:r>
              <a:rPr lang="zh-TW" altLang="en-US" sz="2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發展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59632" y="2522164"/>
            <a:ext cx="7488000" cy="4320000"/>
          </a:xfrm>
          <a:prstGeom prst="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智慧災防</a:t>
            </a:r>
            <a:endParaRPr lang="en-US" altLang="zh-TW" sz="2000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推動時空資訊雲建置計晝，結合物聯網技術，強化防災感測網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建置防救災民間協作機制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，完備防救災監測網路與資料庫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運用巨量資料與群眾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，確保災害發生前、中、後之資訊快速建置與傳遞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提升決策準確度與確保資源快速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投入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智慧運輸</a:t>
            </a:r>
            <a:endParaRPr lang="en-US" altLang="zh-TW" sz="2000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建置整合式運輸資料平台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，透過即時交通資訊之分析，即時傳遞最順暢之交通路段與運具資訊，並開放介接推廣加值應用之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服務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規劃觀光雲，促進觀光服務加值運用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，提供無縫友善旅遊環境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智慧城鄉</a:t>
            </a:r>
            <a:endParaRPr lang="en-US" altLang="zh-TW" sz="2000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建置全國好宅數位資料庫，推動智慧綠社區</a:t>
            </a:r>
            <a:endParaRPr lang="en-US" altLang="zh-TW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整合國土利用與監測資訊，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讓民眾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隨時隨地可取得確保居住、人身安全等相關資訊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參、</a:t>
            </a: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五大構面目標</a:t>
            </a:r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與施政重點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(5/5)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圓柱 16"/>
          <p:cNvSpPr/>
          <p:nvPr/>
        </p:nvSpPr>
        <p:spPr>
          <a:xfrm>
            <a:off x="251520" y="3284984"/>
            <a:ext cx="906763" cy="2023624"/>
          </a:xfrm>
          <a:prstGeom prst="ca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施政重點</a:t>
            </a:r>
          </a:p>
        </p:txBody>
      </p:sp>
      <p:sp>
        <p:nvSpPr>
          <p:cNvPr id="18" name="手繪多邊形 17"/>
          <p:cNvSpPr/>
          <p:nvPr/>
        </p:nvSpPr>
        <p:spPr>
          <a:xfrm>
            <a:off x="231329" y="1340768"/>
            <a:ext cx="936103" cy="940049"/>
          </a:xfrm>
          <a:custGeom>
            <a:avLst/>
            <a:gdLst>
              <a:gd name="connsiteX0" fmla="*/ 0 w 1428392"/>
              <a:gd name="connsiteY0" fmla="*/ 142839 h 1428392"/>
              <a:gd name="connsiteX1" fmla="*/ 142839 w 1428392"/>
              <a:gd name="connsiteY1" fmla="*/ 0 h 1428392"/>
              <a:gd name="connsiteX2" fmla="*/ 1285553 w 1428392"/>
              <a:gd name="connsiteY2" fmla="*/ 0 h 1428392"/>
              <a:gd name="connsiteX3" fmla="*/ 1428392 w 1428392"/>
              <a:gd name="connsiteY3" fmla="*/ 142839 h 1428392"/>
              <a:gd name="connsiteX4" fmla="*/ 1428392 w 1428392"/>
              <a:gd name="connsiteY4" fmla="*/ 1285553 h 1428392"/>
              <a:gd name="connsiteX5" fmla="*/ 1285553 w 1428392"/>
              <a:gd name="connsiteY5" fmla="*/ 1428392 h 1428392"/>
              <a:gd name="connsiteX6" fmla="*/ 142839 w 1428392"/>
              <a:gd name="connsiteY6" fmla="*/ 1428392 h 1428392"/>
              <a:gd name="connsiteX7" fmla="*/ 0 w 1428392"/>
              <a:gd name="connsiteY7" fmla="*/ 1285553 h 1428392"/>
              <a:gd name="connsiteX8" fmla="*/ 0 w 1428392"/>
              <a:gd name="connsiteY8" fmla="*/ 142839 h 14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392" h="1428392">
                <a:moveTo>
                  <a:pt x="0" y="142839"/>
                </a:moveTo>
                <a:cubicBezTo>
                  <a:pt x="0" y="63951"/>
                  <a:pt x="63951" y="0"/>
                  <a:pt x="142839" y="0"/>
                </a:cubicBezTo>
                <a:lnTo>
                  <a:pt x="1285553" y="0"/>
                </a:lnTo>
                <a:cubicBezTo>
                  <a:pt x="1364441" y="0"/>
                  <a:pt x="1428392" y="63951"/>
                  <a:pt x="1428392" y="142839"/>
                </a:cubicBezTo>
                <a:lnTo>
                  <a:pt x="1428392" y="1285553"/>
                </a:lnTo>
                <a:cubicBezTo>
                  <a:pt x="1428392" y="1364441"/>
                  <a:pt x="1364441" y="1428392"/>
                  <a:pt x="1285553" y="1428392"/>
                </a:cubicBezTo>
                <a:lnTo>
                  <a:pt x="142839" y="1428392"/>
                </a:lnTo>
                <a:cubicBezTo>
                  <a:pt x="63951" y="1428392"/>
                  <a:pt x="0" y="1364441"/>
                  <a:pt x="0" y="1285553"/>
                </a:cubicBezTo>
                <a:lnTo>
                  <a:pt x="0" y="142839"/>
                </a:ln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33276" tIns="133276" rIns="133276" bIns="133276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332885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雲朵形 3"/>
          <p:cNvSpPr/>
          <p:nvPr/>
        </p:nvSpPr>
        <p:spPr>
          <a:xfrm>
            <a:off x="2555776" y="1700808"/>
            <a:ext cx="4392488" cy="1224136"/>
          </a:xfrm>
          <a:prstGeom prst="clou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時空資訊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雲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建置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</a:p>
        </p:txBody>
      </p:sp>
      <p:sp>
        <p:nvSpPr>
          <p:cNvPr id="5" name="閃電 4"/>
          <p:cNvSpPr/>
          <p:nvPr/>
        </p:nvSpPr>
        <p:spPr>
          <a:xfrm rot="4504910">
            <a:off x="2403362" y="2870292"/>
            <a:ext cx="1147068" cy="864096"/>
          </a:xfrm>
          <a:prstGeom prst="lightningBol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閃電 5"/>
          <p:cNvSpPr/>
          <p:nvPr/>
        </p:nvSpPr>
        <p:spPr>
          <a:xfrm rot="819718">
            <a:off x="5870672" y="2980430"/>
            <a:ext cx="1147068" cy="864096"/>
          </a:xfrm>
          <a:prstGeom prst="lightningBol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圖說文字 8"/>
          <p:cNvSpPr/>
          <p:nvPr/>
        </p:nvSpPr>
        <p:spPr>
          <a:xfrm>
            <a:off x="1537050" y="3967768"/>
            <a:ext cx="2098846" cy="1045407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提高防災、抗災與救災的能力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252356" y="4970581"/>
            <a:ext cx="2826202" cy="1630244"/>
            <a:chOff x="1252356" y="4970581"/>
            <a:chExt cx="2826202" cy="1630244"/>
          </a:xfrm>
        </p:grpSpPr>
        <p:sp>
          <p:nvSpPr>
            <p:cNvPr id="11" name="圓角矩形 10"/>
            <p:cNvSpPr/>
            <p:nvPr/>
          </p:nvSpPr>
          <p:spPr>
            <a:xfrm>
              <a:off x="1252356" y="5013175"/>
              <a:ext cx="658686" cy="15841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lIns="36000" tIns="36000" rIns="36000" bIns="36000" rtlCol="0" anchor="ctr">
              <a:noAutofit/>
            </a:bodyPr>
            <a:lstStyle/>
            <a:p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建立全國智慧防災情資平台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3419872" y="4970581"/>
              <a:ext cx="658686" cy="158417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lIns="36000" tIns="36000" rIns="36000" bIns="36000" rtlCol="0" anchor="ctr">
              <a:noAutofit/>
            </a:bodyPr>
            <a:lstStyle/>
            <a:p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運用社群資料加值分析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1979712" y="4994419"/>
              <a:ext cx="658686" cy="160293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lIns="36000" tIns="36000" rIns="36000" bIns="36000" rtlCol="0" anchor="ctr">
              <a:noAutofit/>
            </a:bodyPr>
            <a:lstStyle/>
            <a:p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建立智慧行動災害情資網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2713509" y="4972266"/>
              <a:ext cx="658686" cy="16285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lIns="36000" tIns="36000" rIns="36000" bIns="36000" rtlCol="0" anchor="ctr">
              <a:noAutofit/>
            </a:bodyPr>
            <a:lstStyle/>
            <a:p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建立防救災服務供應平台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589206" y="3967767"/>
            <a:ext cx="2690794" cy="2633058"/>
            <a:chOff x="5281022" y="3967767"/>
            <a:chExt cx="2690794" cy="2633058"/>
          </a:xfrm>
        </p:grpSpPr>
        <p:sp>
          <p:nvSpPr>
            <p:cNvPr id="10" name="向下箭號圖說文字 9"/>
            <p:cNvSpPr/>
            <p:nvPr/>
          </p:nvSpPr>
          <p:spPr>
            <a:xfrm>
              <a:off x="5590777" y="3967767"/>
              <a:ext cx="2098846" cy="1045407"/>
            </a:xfrm>
            <a:prstGeom prst="downArrow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發展公共運輸整合資訊流通服務</a:t>
              </a: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5281022" y="4990946"/>
              <a:ext cx="2690794" cy="1609879"/>
              <a:chOff x="942842" y="4994419"/>
              <a:chExt cx="2690794" cy="1609879"/>
            </a:xfrm>
          </p:grpSpPr>
          <p:sp>
            <p:nvSpPr>
              <p:cNvPr id="17" name="圓角矩形 16"/>
              <p:cNvSpPr/>
              <p:nvPr/>
            </p:nvSpPr>
            <p:spPr>
              <a:xfrm>
                <a:off x="942842" y="5013174"/>
                <a:ext cx="864000" cy="15841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lIns="36000" tIns="36000" rIns="36000" bIns="36000" rtlCol="0" anchor="ctr">
                <a:no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整合公共運輸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資訊並建立共享平台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1869636" y="5020121"/>
                <a:ext cx="828000" cy="158417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lIns="36000" tIns="36000" rIns="36000" bIns="36000" rtlCol="0" anchor="ctr">
                <a:no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結合巨量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資料分析與加速推展行動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化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服務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2733636" y="4994419"/>
                <a:ext cx="900000" cy="160293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eaVert" lIns="36000" tIns="36000" rIns="36000" bIns="36000" rtlCol="0" anchor="ctr">
                <a:no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開放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交通、觀光等資訊供民間創新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應用</a:t>
                </a:r>
              </a:p>
            </p:txBody>
          </p:sp>
        </p:grpSp>
      </p:grpSp>
      <p:grpSp>
        <p:nvGrpSpPr>
          <p:cNvPr id="20" name="群組 19"/>
          <p:cNvGrpSpPr/>
          <p:nvPr/>
        </p:nvGrpSpPr>
        <p:grpSpPr>
          <a:xfrm>
            <a:off x="241514" y="320502"/>
            <a:ext cx="8640000" cy="1206552"/>
            <a:chOff x="241514" y="320502"/>
            <a:chExt cx="8640000" cy="1206552"/>
          </a:xfrm>
        </p:grpSpPr>
        <p:sp>
          <p:nvSpPr>
            <p:cNvPr id="21" name="矩形 20"/>
            <p:cNvSpPr/>
            <p:nvPr/>
          </p:nvSpPr>
          <p:spPr>
            <a:xfrm>
              <a:off x="241514" y="620688"/>
              <a:ext cx="8640000" cy="906366"/>
            </a:xfrm>
            <a:prstGeom prst="rect">
              <a:avLst/>
            </a:prstGeom>
            <a:solidFill>
              <a:srgbClr val="FFCC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72000" tIns="216000" rIns="72000" bIns="72000">
              <a:spAutoFit/>
            </a:bodyPr>
            <a:lstStyle/>
            <a:p>
              <a:pPr marL="266700" lvl="2" indent="-180975">
                <a:buFont typeface="Arial" panose="020B0604020202020204" pitchFamily="34" charset="0"/>
                <a:buChar char="•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強化災防資訊交流、共享與應用，提昇我國防、救災之能量</a:t>
              </a:r>
            </a:p>
            <a:p>
              <a:pPr marL="266700" lvl="2" indent="-180975">
                <a:buFont typeface="Arial" panose="020B0604020202020204" pitchFamily="34" charset="0"/>
                <a:buChar char="•"/>
                <a:defRPr/>
              </a:pPr>
              <a:r>
                <a:rPr lang="zh-TW" altLang="en-US" sz="2000" b="1" dirty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發展公共運輸整合資訊流通</a:t>
              </a:r>
              <a:r>
                <a:rPr lang="zh-TW" altLang="en-US" sz="2000" b="1" dirty="0" smtClean="0">
                  <a:solidFill>
                    <a:schemeClr val="bg2">
                      <a:lumMod val="1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服務</a:t>
              </a:r>
              <a:endParaRPr lang="zh-TW" altLang="en-US" sz="2000" b="1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流程圖: 結束點 22"/>
            <p:cNvSpPr/>
            <p:nvPr/>
          </p:nvSpPr>
          <p:spPr>
            <a:xfrm>
              <a:off x="1681514" y="320502"/>
              <a:ext cx="5760000" cy="445768"/>
            </a:xfrm>
            <a:prstGeom prst="flowChartTermina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TW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亮點一：智慧災防與運輸－時空資訊雲建置計畫</a:t>
              </a:r>
              <a:endPara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3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605632" y="675634"/>
            <a:ext cx="7947533" cy="6068511"/>
            <a:chOff x="605632" y="675634"/>
            <a:chExt cx="7947533" cy="6068511"/>
          </a:xfrm>
        </p:grpSpPr>
        <p:sp>
          <p:nvSpPr>
            <p:cNvPr id="41" name="向下箭號圖說文字 40"/>
            <p:cNvSpPr/>
            <p:nvPr/>
          </p:nvSpPr>
          <p:spPr>
            <a:xfrm>
              <a:off x="2768887" y="2705204"/>
              <a:ext cx="3677252" cy="3094561"/>
            </a:xfrm>
            <a:prstGeom prst="downArrowCallout">
              <a:avLst>
                <a:gd name="adj1" fmla="val 41324"/>
                <a:gd name="adj2" fmla="val 25000"/>
                <a:gd name="adj3" fmla="val 25000"/>
                <a:gd name="adj4" fmla="val 75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2200309" y="2706074"/>
              <a:ext cx="446996" cy="2426249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政府圖資產製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圓角化同側角落矩形 75"/>
            <p:cNvSpPr/>
            <p:nvPr/>
          </p:nvSpPr>
          <p:spPr>
            <a:xfrm>
              <a:off x="2768886" y="6312411"/>
              <a:ext cx="3743329" cy="431734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TW" altLang="en-US" sz="1600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國際參與</a:t>
              </a:r>
              <a:endParaRPr lang="zh-TW" altLang="en-US" sz="16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4" name="流程圖: 接點 7"/>
            <p:cNvSpPr/>
            <p:nvPr/>
          </p:nvSpPr>
          <p:spPr>
            <a:xfrm>
              <a:off x="3043355" y="6359734"/>
              <a:ext cx="975959" cy="2732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OGC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流程圖: 接點 8"/>
            <p:cNvSpPr/>
            <p:nvPr/>
          </p:nvSpPr>
          <p:spPr>
            <a:xfrm>
              <a:off x="5288097" y="6361642"/>
              <a:ext cx="975960" cy="28808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GSDI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圖: 替代處理程序 45"/>
            <p:cNvSpPr/>
            <p:nvPr/>
          </p:nvSpPr>
          <p:spPr>
            <a:xfrm>
              <a:off x="2555776" y="5194538"/>
              <a:ext cx="4104456" cy="610639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2684463" algn="l"/>
                </a:tabLst>
              </a:pPr>
              <a:r>
                <a:rPr lang="zh-TW" altLang="en-US" sz="3200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標準發展推廣</a:t>
              </a:r>
              <a:endPara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875842" y="4504819"/>
              <a:ext cx="1296144" cy="508357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基礎圖資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6512215" y="2725651"/>
              <a:ext cx="437503" cy="2431541"/>
            </a:xfrm>
            <a:prstGeom prst="round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民間圖資產製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076056" y="4513491"/>
              <a:ext cx="1296144" cy="491011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專業圖資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0" name="直線接點 49"/>
            <p:cNvCxnSpPr>
              <a:stCxn id="47" idx="0"/>
            </p:cNvCxnSpPr>
            <p:nvPr/>
          </p:nvCxnSpPr>
          <p:spPr>
            <a:xfrm>
              <a:off x="3523914" y="4504819"/>
              <a:ext cx="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圓角矩形 50"/>
            <p:cNvSpPr/>
            <p:nvPr/>
          </p:nvSpPr>
          <p:spPr>
            <a:xfrm>
              <a:off x="2555776" y="1381518"/>
              <a:ext cx="1368152" cy="52715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國家共通底圖服務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4067945" y="1390272"/>
              <a:ext cx="1440159" cy="522513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主題圖服務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2853965" y="2758739"/>
              <a:ext cx="1192246" cy="52715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統計區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4" name="流程圖: 替代處理程序 53"/>
            <p:cNvSpPr/>
            <p:nvPr/>
          </p:nvSpPr>
          <p:spPr>
            <a:xfrm>
              <a:off x="2423808" y="675634"/>
              <a:ext cx="4317110" cy="617647"/>
            </a:xfrm>
            <a:prstGeom prst="flowChartAlternateProcess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促進加值應用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2843808" y="3335407"/>
              <a:ext cx="1192246" cy="52715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門牌位置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6" name="圓角矩形 55"/>
            <p:cNvSpPr/>
            <p:nvPr/>
          </p:nvSpPr>
          <p:spPr>
            <a:xfrm>
              <a:off x="2847392" y="3906399"/>
              <a:ext cx="1192246" cy="52715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測繪資料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2555777" y="2002014"/>
              <a:ext cx="4104456" cy="62086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強化整合流通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5179954" y="2739483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專題圖資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5179954" y="3315547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產業活動地理資料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0" name="圓角矩形 59"/>
            <p:cNvSpPr/>
            <p:nvPr/>
          </p:nvSpPr>
          <p:spPr>
            <a:xfrm>
              <a:off x="5179954" y="3906399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民生活動地理資料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3995937" y="1390272"/>
              <a:ext cx="1440159" cy="522513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主題圖服務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2" name="圓角矩形 61"/>
            <p:cNvSpPr/>
            <p:nvPr/>
          </p:nvSpPr>
          <p:spPr>
            <a:xfrm>
              <a:off x="5508105" y="1403473"/>
              <a:ext cx="1152127" cy="522513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開放圖資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3" name="圓角矩形 62"/>
            <p:cNvSpPr/>
            <p:nvPr/>
          </p:nvSpPr>
          <p:spPr>
            <a:xfrm>
              <a:off x="7089733" y="2758739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社群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4" name="圓角矩形 63"/>
            <p:cNvSpPr/>
            <p:nvPr/>
          </p:nvSpPr>
          <p:spPr>
            <a:xfrm>
              <a:off x="7089733" y="3356906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專業團體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7089733" y="3925655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公司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868048" y="2738453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地政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868048" y="3314517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戶政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8" name="圓角矩形 67"/>
            <p:cNvSpPr/>
            <p:nvPr/>
          </p:nvSpPr>
          <p:spPr>
            <a:xfrm>
              <a:off x="868048" y="3905369"/>
              <a:ext cx="1192246" cy="544876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警政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9" name="右彎箭號 68"/>
            <p:cNvSpPr/>
            <p:nvPr/>
          </p:nvSpPr>
          <p:spPr>
            <a:xfrm rot="16200000">
              <a:off x="1211336" y="4537130"/>
              <a:ext cx="1152128" cy="1343567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0" name="右彎箭號 69"/>
            <p:cNvSpPr/>
            <p:nvPr/>
          </p:nvSpPr>
          <p:spPr>
            <a:xfrm rot="5400000" flipH="1">
              <a:off x="6827960" y="4509282"/>
              <a:ext cx="1152128" cy="1343567"/>
            </a:xfrm>
            <a:prstGeom prst="ben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732240" y="5464140"/>
              <a:ext cx="751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指導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907704" y="5491988"/>
              <a:ext cx="751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規範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3" name="圓角化同側角落矩形 72"/>
            <p:cNvSpPr/>
            <p:nvPr/>
          </p:nvSpPr>
          <p:spPr>
            <a:xfrm>
              <a:off x="611560" y="1844738"/>
              <a:ext cx="1812247" cy="778142"/>
            </a:xfrm>
            <a:prstGeom prst="round2Same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落實</a:t>
              </a:r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行政體系維護</a:t>
              </a:r>
              <a:r>
                <a:rPr lang="zh-TW" altLang="en-US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圖資</a:t>
              </a:r>
            </a:p>
          </p:txBody>
        </p:sp>
        <p:sp>
          <p:nvSpPr>
            <p:cNvPr id="74" name="圓角化同側角落矩形 73"/>
            <p:cNvSpPr/>
            <p:nvPr/>
          </p:nvSpPr>
          <p:spPr>
            <a:xfrm>
              <a:off x="6740918" y="1864126"/>
              <a:ext cx="1812247" cy="778142"/>
            </a:xfrm>
            <a:prstGeom prst="round2Same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擴大民間圖資參與流通</a:t>
              </a:r>
              <a:endPara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3244313" y="5884853"/>
              <a:ext cx="922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參引實用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5215596" y="5884853"/>
              <a:ext cx="940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參與意見</a:t>
              </a:r>
              <a:endParaRPr lang="zh-TW" altLang="en-US" sz="1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7" name="向下箭號 76"/>
            <p:cNvSpPr/>
            <p:nvPr/>
          </p:nvSpPr>
          <p:spPr>
            <a:xfrm>
              <a:off x="4775051" y="5887046"/>
              <a:ext cx="440546" cy="305584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8" name="向下箭號 77"/>
            <p:cNvSpPr/>
            <p:nvPr/>
          </p:nvSpPr>
          <p:spPr>
            <a:xfrm rot="10800000">
              <a:off x="4166967" y="5896266"/>
              <a:ext cx="440546" cy="296364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4182239" y="2996866"/>
              <a:ext cx="9226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</a:t>
              </a:r>
              <a:endPara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</a:t>
              </a:r>
              <a:endPara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標</a:t>
              </a:r>
              <a:endPara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準</a:t>
              </a:r>
              <a:endPara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化</a:t>
              </a:r>
              <a:endParaRPr lang="zh-TW" altLang="en-US" sz="24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0" name="剪去對角線角落矩形 79"/>
            <p:cNvSpPr/>
            <p:nvPr/>
          </p:nvSpPr>
          <p:spPr>
            <a:xfrm>
              <a:off x="605632" y="721096"/>
              <a:ext cx="1660757" cy="864010"/>
            </a:xfrm>
            <a:prstGeom prst="snip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智慧應用</a:t>
              </a:r>
              <a:endPara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1" name="剪去對角線角落矩形 80"/>
            <p:cNvSpPr/>
            <p:nvPr/>
          </p:nvSpPr>
          <p:spPr>
            <a:xfrm>
              <a:off x="6891448" y="721096"/>
              <a:ext cx="1660757" cy="86401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民生應用</a:t>
              </a:r>
              <a:endPara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3" name="流程圖: 結束點 82"/>
          <p:cNvSpPr/>
          <p:nvPr/>
        </p:nvSpPr>
        <p:spPr>
          <a:xfrm>
            <a:off x="1702363" y="140096"/>
            <a:ext cx="5760000" cy="44576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亮點二：智慧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城鄉－內政圖資整合應用計畫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1198454" y="342309"/>
            <a:ext cx="6685913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白皮書行動計畫大要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89822"/>
              </p:ext>
            </p:extLst>
          </p:nvPr>
        </p:nvGraphicFramePr>
        <p:xfrm>
          <a:off x="899592" y="2708921"/>
          <a:ext cx="6984775" cy="3600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95941"/>
                <a:gridCol w="1528590"/>
                <a:gridCol w="1530122"/>
                <a:gridCol w="1530122"/>
              </a:tblGrid>
              <a:tr h="509071"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五大構面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(A)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(B)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09071">
                <a:tc>
                  <a:txBody>
                    <a:bodyPr/>
                    <a:lstStyle/>
                    <a:p>
                      <a:pPr marL="3175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構面一：基礎環境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71">
                <a:tc>
                  <a:txBody>
                    <a:bodyPr/>
                    <a:lstStyle/>
                    <a:p>
                      <a:pPr marL="3175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構面二：透明治理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9071">
                <a:tc>
                  <a:txBody>
                    <a:bodyPr/>
                    <a:lstStyle/>
                    <a:p>
                      <a:pPr marL="3175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構面三：智慧生活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522">
                <a:tc>
                  <a:txBody>
                    <a:bodyPr/>
                    <a:lstStyle/>
                    <a:p>
                      <a:pPr marL="3175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構面四：網路經濟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9071">
                <a:tc>
                  <a:txBody>
                    <a:bodyPr/>
                    <a:lstStyle/>
                    <a:p>
                      <a:pPr marL="3175"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構面五：智慧國土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522"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合計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175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1335832"/>
            <a:ext cx="7128792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一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kumimoji="1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可納入既有計畫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(A)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：計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175 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項推動作法  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二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修正現行計畫即可涵蓋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(B)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：計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17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項推動作法</a:t>
            </a:r>
            <a:endParaRPr kumimoji="1" lang="zh-TW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</a:pP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三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)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新興規劃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(C)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：計 </a:t>
            </a:r>
            <a:r>
              <a: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70</a:t>
            </a:r>
            <a:r>
              <a: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項推動作法</a:t>
            </a:r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" y="116632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肆、結  語</a:t>
            </a:r>
            <a:endParaRPr lang="zh-TW" altLang="en-US" sz="4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4668" y="1052736"/>
            <a:ext cx="80648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 algn="just" hangingPunct="0"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白皮書定位為政策指導綱領，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主要針對網路時代之世界發展趨勢，由全民協作方式，共同</a:t>
            </a:r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擬訂未來政府施政的願景、目標與策略方向，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俾供民眾參酌與</a:t>
            </a:r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行政團隊施政之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endParaRPr lang="en-US" altLang="zh-TW" sz="3000" dirty="0" smtClean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44500" indent="-444500" algn="just" hangingPunct="0">
              <a:spcBef>
                <a:spcPts val="600"/>
              </a:spcBef>
              <a:spcAft>
                <a:spcPts val="600"/>
              </a:spcAft>
              <a:buBlip>
                <a:blip r:embed="rId2"/>
              </a:buBlip>
            </a:pP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為加速白皮書的推動，各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構面主辦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部會已針對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重點工作項目進行盤點、歸納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提出推動目標</a:t>
            </a:r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具體作法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，並由國發會彙整完成「網路政策白皮書行動計畫」</a:t>
            </a:r>
            <a:r>
              <a:rPr lang="zh-TW" altLang="en-US" sz="3000" dirty="0" smtClean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</a:t>
            </a:r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延續規劃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，請各部會加強推動力</a:t>
            </a:r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道；若屬新興</a:t>
            </a:r>
            <a:r>
              <a:rPr lang="zh-TW" altLang="en-US" sz="30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規劃請加速研提執行作法，國發會將定期統籌管考，依網路發展趨勢動態調整，落實執行</a:t>
            </a:r>
            <a:endParaRPr lang="en-US" altLang="zh-TW" sz="3000" dirty="0" smtClean="0">
              <a:solidFill>
                <a:schemeClr val="bg2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92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796824" y="1916832"/>
            <a:ext cx="5473079" cy="2520950"/>
          </a:xfrm>
          <a:prstGeom prst="roundRect">
            <a:avLst>
              <a:gd name="adj" fmla="val 7245"/>
            </a:avLst>
          </a:prstGeom>
          <a:solidFill>
            <a:srgbClr val="FFFFEF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b">
              <a:rot lat="0" lon="0" rev="8700000"/>
            </a:lightRig>
          </a:scene3d>
          <a:sp3d>
            <a:bevelT w="190500" h="38100"/>
          </a:sp3d>
        </p:spPr>
        <p:txBody>
          <a:bodyPr lIns="72000" tIns="72000" rIns="72000" bIns="72000" anchor="ctr">
            <a:flatTx/>
          </a:bodyPr>
          <a:lstStyle/>
          <a:p>
            <a:pPr lvl="0" algn="ctr">
              <a:spcBef>
                <a:spcPts val="0"/>
              </a:spcBef>
              <a:buClr>
                <a:srgbClr val="006666"/>
              </a:buClr>
              <a:buSzPct val="70000"/>
            </a:pPr>
            <a:r>
              <a:rPr lang="zh-TW" altLang="en-US" sz="6800" kern="0" dirty="0" smtClean="0">
                <a:solidFill>
                  <a:schemeClr val="bg2">
                    <a:lumMod val="10000"/>
                  </a:schemeClr>
                </a:solidFill>
                <a:latin typeface="Verdana"/>
                <a:ea typeface="標楷體" pitchFamily="65" charset="-120"/>
              </a:rPr>
              <a:t>報告完畢</a:t>
            </a:r>
            <a:endParaRPr lang="en-US" altLang="zh-TW" sz="6800" kern="0" dirty="0">
              <a:solidFill>
                <a:schemeClr val="bg2">
                  <a:lumMod val="10000"/>
                </a:schemeClr>
              </a:solidFill>
              <a:latin typeface="Verdana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790"/>
            <a:ext cx="9143999" cy="720000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壹、前  言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764704"/>
            <a:ext cx="7839826" cy="5527496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  <a:spcBef>
                <a:spcPts val="600"/>
              </a:spcBef>
            </a:pP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面對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網路時代的新趨勢，毛院長提出政府應建構實體與網路世界間訊息交換的橋梁與平臺，藉由網路科技與創意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政府施政更具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前瞻性。爰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日行政院院會中，指示國發會協同其他部會研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訂網路政策白皮書。</a:t>
            </a:r>
            <a:endParaRPr lang="en-US" altLang="zh-TW" sz="23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hangingPunct="0">
              <a:lnSpc>
                <a:spcPct val="130000"/>
              </a:lnSpc>
              <a:spcBef>
                <a:spcPts val="600"/>
              </a:spcBef>
            </a:pP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白皮書之編擬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，係秉持「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多元溝通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網實合一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全民協作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」原則，內容涵蓋「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基礎環境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透明治理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智慧生活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網路經濟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」、「</a:t>
            </a:r>
            <a:r>
              <a:rPr lang="zh-TW" altLang="en-US" sz="23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智慧國土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」等五大構面</a:t>
            </a:r>
            <a:r>
              <a:rPr lang="en-US" altLang="zh-TW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分組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hangingPunct="0">
              <a:lnSpc>
                <a:spcPct val="130000"/>
              </a:lnSpc>
              <a:spcBef>
                <a:spcPts val="600"/>
              </a:spcBef>
            </a:pP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以「網路智慧新臺灣政策白皮書」為工作階段名稱，藉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由「公共政策網路參與平台」徵集群眾智慧，並結合實體徵詢會議，由全民共同協作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完成，並以「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ide@ Taiwan 2020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創意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灣</a:t>
            </a:r>
            <a:r>
              <a:rPr lang="en-US" altLang="zh-TW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政策白皮書」為正式名稱。</a:t>
            </a:r>
            <a:endParaRPr lang="en-US" altLang="zh-TW" sz="23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313796" y="1289441"/>
            <a:ext cx="8204728" cy="4320945"/>
            <a:chOff x="313796" y="1464256"/>
            <a:chExt cx="8204728" cy="4320945"/>
          </a:xfrm>
        </p:grpSpPr>
        <p:sp>
          <p:nvSpPr>
            <p:cNvPr id="3" name="手繪多邊形 2"/>
            <p:cNvSpPr/>
            <p:nvPr/>
          </p:nvSpPr>
          <p:spPr>
            <a:xfrm>
              <a:off x="323528" y="1464257"/>
              <a:ext cx="1080472" cy="1152000"/>
            </a:xfrm>
            <a:custGeom>
              <a:avLst/>
              <a:gdLst>
                <a:gd name="connsiteX0" fmla="*/ 0 w 1454124"/>
                <a:gd name="connsiteY0" fmla="*/ 0 h 1017886"/>
                <a:gd name="connsiteX1" fmla="*/ 945181 w 1454124"/>
                <a:gd name="connsiteY1" fmla="*/ 0 h 1017886"/>
                <a:gd name="connsiteX2" fmla="*/ 1454124 w 1454124"/>
                <a:gd name="connsiteY2" fmla="*/ 508943 h 1017886"/>
                <a:gd name="connsiteX3" fmla="*/ 945181 w 1454124"/>
                <a:gd name="connsiteY3" fmla="*/ 1017886 h 1017886"/>
                <a:gd name="connsiteX4" fmla="*/ 0 w 1454124"/>
                <a:gd name="connsiteY4" fmla="*/ 1017886 h 1017886"/>
                <a:gd name="connsiteX5" fmla="*/ 508943 w 1454124"/>
                <a:gd name="connsiteY5" fmla="*/ 508943 h 1017886"/>
                <a:gd name="connsiteX6" fmla="*/ 0 w 1454124"/>
                <a:gd name="connsiteY6" fmla="*/ 0 h 101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124" h="1017886">
                  <a:moveTo>
                    <a:pt x="1454124" y="0"/>
                  </a:moveTo>
                  <a:lnTo>
                    <a:pt x="1454124" y="661626"/>
                  </a:lnTo>
                  <a:lnTo>
                    <a:pt x="727062" y="1017886"/>
                  </a:lnTo>
                  <a:lnTo>
                    <a:pt x="0" y="661626"/>
                  </a:lnTo>
                  <a:lnTo>
                    <a:pt x="0" y="0"/>
                  </a:lnTo>
                  <a:lnTo>
                    <a:pt x="727062" y="356260"/>
                  </a:lnTo>
                  <a:lnTo>
                    <a:pt x="1454124" y="0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2700" tIns="521644" rIns="12700" bIns="521643" numCol="1" spcCol="1270" anchor="ctr" anchorCtr="0">
              <a:noAutofit/>
            </a:bodyPr>
            <a:lstStyle/>
            <a:p>
              <a:pPr lvl="0" algn="ctr" defTabSz="889000">
                <a:lnSpc>
                  <a:spcPts val="18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TW" altLang="en-US" sz="20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先期</a:t>
              </a: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TW" altLang="en-US" sz="20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整備</a:t>
              </a: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18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TW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</a:t>
              </a:r>
              <a:r>
                <a:rPr lang="zh-TW" altLang="en-US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</a:t>
              </a:r>
              <a:r>
                <a:rPr lang="en-US" altLang="zh-TW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endParaRPr lang="zh-TW" altLang="en-US" sz="14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手繪多邊形 6"/>
            <p:cNvSpPr/>
            <p:nvPr/>
          </p:nvSpPr>
          <p:spPr>
            <a:xfrm>
              <a:off x="1413886" y="1464256"/>
              <a:ext cx="7104638" cy="1099416"/>
            </a:xfrm>
            <a:custGeom>
              <a:avLst/>
              <a:gdLst>
                <a:gd name="connsiteX0" fmla="*/ 183240 w 1099416"/>
                <a:gd name="connsiteY0" fmla="*/ 0 h 7104638"/>
                <a:gd name="connsiteX1" fmla="*/ 916176 w 1099416"/>
                <a:gd name="connsiteY1" fmla="*/ 0 h 7104638"/>
                <a:gd name="connsiteX2" fmla="*/ 1099416 w 1099416"/>
                <a:gd name="connsiteY2" fmla="*/ 183240 h 7104638"/>
                <a:gd name="connsiteX3" fmla="*/ 1099416 w 1099416"/>
                <a:gd name="connsiteY3" fmla="*/ 7104638 h 7104638"/>
                <a:gd name="connsiteX4" fmla="*/ 1099416 w 1099416"/>
                <a:gd name="connsiteY4" fmla="*/ 7104638 h 7104638"/>
                <a:gd name="connsiteX5" fmla="*/ 0 w 1099416"/>
                <a:gd name="connsiteY5" fmla="*/ 7104638 h 7104638"/>
                <a:gd name="connsiteX6" fmla="*/ 0 w 1099416"/>
                <a:gd name="connsiteY6" fmla="*/ 7104638 h 7104638"/>
                <a:gd name="connsiteX7" fmla="*/ 0 w 1099416"/>
                <a:gd name="connsiteY7" fmla="*/ 183240 h 7104638"/>
                <a:gd name="connsiteX8" fmla="*/ 183240 w 1099416"/>
                <a:gd name="connsiteY8" fmla="*/ 0 h 7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9416" h="7104638">
                  <a:moveTo>
                    <a:pt x="1099416" y="1184134"/>
                  </a:moveTo>
                  <a:lnTo>
                    <a:pt x="1099416" y="5920504"/>
                  </a:lnTo>
                  <a:cubicBezTo>
                    <a:pt x="1099416" y="6574483"/>
                    <a:pt x="1086721" y="7104635"/>
                    <a:pt x="1071060" y="7104635"/>
                  </a:cubicBezTo>
                  <a:lnTo>
                    <a:pt x="0" y="7104635"/>
                  </a:lnTo>
                  <a:lnTo>
                    <a:pt x="0" y="710463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71060" y="3"/>
                  </a:lnTo>
                  <a:cubicBezTo>
                    <a:pt x="1086721" y="3"/>
                    <a:pt x="1099416" y="530155"/>
                    <a:pt x="1099416" y="1184134"/>
                  </a:cubicBezTo>
                  <a:close/>
                </a:path>
              </a:pathLst>
            </a:custGeom>
            <a:solidFill>
              <a:srgbClr val="FFFFEF"/>
            </a:solidFill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9" tIns="65733" rIns="65733" bIns="6573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完成網路及實體會議背景資料撰擬</a:t>
              </a:r>
              <a:endParaRPr lang="zh-TW" altLang="en-US" sz="19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辦理「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網路發展趨勢研習營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」，邀請熟稔網路發展與運用之產業界菁英與專家進行專題演講，副院長主持綜合座談</a:t>
              </a:r>
              <a:endParaRPr lang="zh-TW" altLang="en-US" sz="19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316797" y="3021538"/>
              <a:ext cx="1080000" cy="1152000"/>
            </a:xfrm>
            <a:custGeom>
              <a:avLst/>
              <a:gdLst>
                <a:gd name="connsiteX0" fmla="*/ 0 w 1454124"/>
                <a:gd name="connsiteY0" fmla="*/ 0 h 1017886"/>
                <a:gd name="connsiteX1" fmla="*/ 945181 w 1454124"/>
                <a:gd name="connsiteY1" fmla="*/ 0 h 1017886"/>
                <a:gd name="connsiteX2" fmla="*/ 1454124 w 1454124"/>
                <a:gd name="connsiteY2" fmla="*/ 508943 h 1017886"/>
                <a:gd name="connsiteX3" fmla="*/ 945181 w 1454124"/>
                <a:gd name="connsiteY3" fmla="*/ 1017886 h 1017886"/>
                <a:gd name="connsiteX4" fmla="*/ 0 w 1454124"/>
                <a:gd name="connsiteY4" fmla="*/ 1017886 h 1017886"/>
                <a:gd name="connsiteX5" fmla="*/ 508943 w 1454124"/>
                <a:gd name="connsiteY5" fmla="*/ 508943 h 1017886"/>
                <a:gd name="connsiteX6" fmla="*/ 0 w 1454124"/>
                <a:gd name="connsiteY6" fmla="*/ 0 h 101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124" h="1017886">
                  <a:moveTo>
                    <a:pt x="1454124" y="0"/>
                  </a:moveTo>
                  <a:lnTo>
                    <a:pt x="1454124" y="661626"/>
                  </a:lnTo>
                  <a:lnTo>
                    <a:pt x="727062" y="1017886"/>
                  </a:lnTo>
                  <a:lnTo>
                    <a:pt x="0" y="661626"/>
                  </a:lnTo>
                  <a:lnTo>
                    <a:pt x="0" y="0"/>
                  </a:lnTo>
                  <a:lnTo>
                    <a:pt x="727062" y="356260"/>
                  </a:lnTo>
                  <a:lnTo>
                    <a:pt x="1454124" y="0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2700" tIns="521643" rIns="12700" bIns="521643" numCol="1" spcCol="1270" anchor="ctr" anchorCtr="0">
              <a:noAutofit/>
            </a:bodyPr>
            <a:lstStyle/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TW" altLang="en-US" sz="20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全民意見徵詢</a:t>
              </a: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TW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(2-3</a:t>
              </a:r>
              <a:r>
                <a:rPr lang="zh-TW" altLang="en-US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</a:t>
              </a:r>
              <a:r>
                <a:rPr lang="en-US" altLang="zh-TW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endParaRPr lang="zh-TW" altLang="en-US" sz="14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1413886" y="2739719"/>
              <a:ext cx="7104638" cy="1728192"/>
            </a:xfrm>
            <a:custGeom>
              <a:avLst/>
              <a:gdLst>
                <a:gd name="connsiteX0" fmla="*/ 371756 w 2230494"/>
                <a:gd name="connsiteY0" fmla="*/ 0 h 7104638"/>
                <a:gd name="connsiteX1" fmla="*/ 1858738 w 2230494"/>
                <a:gd name="connsiteY1" fmla="*/ 0 h 7104638"/>
                <a:gd name="connsiteX2" fmla="*/ 2230494 w 2230494"/>
                <a:gd name="connsiteY2" fmla="*/ 371756 h 7104638"/>
                <a:gd name="connsiteX3" fmla="*/ 2230494 w 2230494"/>
                <a:gd name="connsiteY3" fmla="*/ 7104638 h 7104638"/>
                <a:gd name="connsiteX4" fmla="*/ 2230494 w 2230494"/>
                <a:gd name="connsiteY4" fmla="*/ 7104638 h 7104638"/>
                <a:gd name="connsiteX5" fmla="*/ 0 w 2230494"/>
                <a:gd name="connsiteY5" fmla="*/ 7104638 h 7104638"/>
                <a:gd name="connsiteX6" fmla="*/ 0 w 2230494"/>
                <a:gd name="connsiteY6" fmla="*/ 7104638 h 7104638"/>
                <a:gd name="connsiteX7" fmla="*/ 0 w 2230494"/>
                <a:gd name="connsiteY7" fmla="*/ 371756 h 7104638"/>
                <a:gd name="connsiteX8" fmla="*/ 371756 w 2230494"/>
                <a:gd name="connsiteY8" fmla="*/ 0 h 7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0494" h="7104638">
                  <a:moveTo>
                    <a:pt x="2230494" y="1184129"/>
                  </a:moveTo>
                  <a:lnTo>
                    <a:pt x="2230494" y="5920509"/>
                  </a:lnTo>
                  <a:cubicBezTo>
                    <a:pt x="2230494" y="6574485"/>
                    <a:pt x="2178240" y="7104638"/>
                    <a:pt x="2113782" y="7104638"/>
                  </a:cubicBezTo>
                  <a:lnTo>
                    <a:pt x="0" y="7104638"/>
                  </a:lnTo>
                  <a:lnTo>
                    <a:pt x="0" y="710463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13782" y="0"/>
                  </a:lnTo>
                  <a:cubicBezTo>
                    <a:pt x="2178240" y="0"/>
                    <a:pt x="2230494" y="530153"/>
                    <a:pt x="2230494" y="1184129"/>
                  </a:cubicBezTo>
                  <a:close/>
                </a:path>
              </a:pathLst>
            </a:custGeom>
            <a:solidFill>
              <a:srgbClr val="FFFFEF"/>
            </a:solidFill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120949" rIns="120949" bIns="120949" numCol="1" spcCol="1270" anchor="ctr" anchorCtr="0">
              <a:noAutofit/>
            </a:bodyPr>
            <a:lstStyle/>
            <a:p>
              <a:pPr marL="0" lvl="1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採二階段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網實合一方式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辦理，完成五大構面計畫初稿</a:t>
              </a:r>
              <a:endParaRPr lang="zh-TW" altLang="en-US" sz="19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47675" lvl="1" indent="-26670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80000"/>
                <a:buFont typeface="Wingdings" panose="05000000000000000000" pitchFamily="2" charset="2"/>
                <a:buChar char="ü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分組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實體會議共計舉辦</a:t>
              </a:r>
              <a:r>
                <a:rPr lang="en-US" altLang="zh-TW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場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，由督導政委、部會首長擔任主持人，與會者建言踴躍</a:t>
              </a:r>
              <a:endParaRPr lang="zh-TW" altLang="en-US" sz="19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47675" lvl="1" indent="-266700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80000"/>
                <a:buFont typeface="Wingdings" panose="05000000000000000000" pitchFamily="2" charset="2"/>
                <a:buChar char="ü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網路徵詢係運用國發會「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公共政策網路參與平台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」徵集群眾智慧：各構面內容與議題另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串聯至其他社群媒體平台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如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V-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Ｔ</a:t>
              </a:r>
              <a:r>
                <a:rPr lang="en-US" altLang="en-US" sz="1900" kern="1200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aiwan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、臉書粉絲專頁等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9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，截至</a:t>
              </a:r>
              <a:r>
                <a:rPr lang="en-US" altLang="zh-TW" sz="19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19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月底互動留言數</a:t>
              </a:r>
              <a:r>
                <a:rPr lang="en-US" altLang="zh-TW" sz="19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1,065</a:t>
              </a:r>
              <a:r>
                <a:rPr lang="zh-TW" altLang="en-US" sz="19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則</a:t>
              </a:r>
              <a:endPara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313796" y="4633201"/>
              <a:ext cx="1080000" cy="1152000"/>
            </a:xfrm>
            <a:custGeom>
              <a:avLst/>
              <a:gdLst>
                <a:gd name="connsiteX0" fmla="*/ 0 w 1454124"/>
                <a:gd name="connsiteY0" fmla="*/ 0 h 1017886"/>
                <a:gd name="connsiteX1" fmla="*/ 945181 w 1454124"/>
                <a:gd name="connsiteY1" fmla="*/ 0 h 1017886"/>
                <a:gd name="connsiteX2" fmla="*/ 1454124 w 1454124"/>
                <a:gd name="connsiteY2" fmla="*/ 508943 h 1017886"/>
                <a:gd name="connsiteX3" fmla="*/ 945181 w 1454124"/>
                <a:gd name="connsiteY3" fmla="*/ 1017886 h 1017886"/>
                <a:gd name="connsiteX4" fmla="*/ 0 w 1454124"/>
                <a:gd name="connsiteY4" fmla="*/ 1017886 h 1017886"/>
                <a:gd name="connsiteX5" fmla="*/ 508943 w 1454124"/>
                <a:gd name="connsiteY5" fmla="*/ 508943 h 1017886"/>
                <a:gd name="connsiteX6" fmla="*/ 0 w 1454124"/>
                <a:gd name="connsiteY6" fmla="*/ 0 h 101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124" h="1017886">
                  <a:moveTo>
                    <a:pt x="1454124" y="0"/>
                  </a:moveTo>
                  <a:lnTo>
                    <a:pt x="1454124" y="661626"/>
                  </a:lnTo>
                  <a:lnTo>
                    <a:pt x="727062" y="1017886"/>
                  </a:lnTo>
                  <a:lnTo>
                    <a:pt x="0" y="661626"/>
                  </a:lnTo>
                  <a:lnTo>
                    <a:pt x="0" y="0"/>
                  </a:lnTo>
                  <a:lnTo>
                    <a:pt x="727062" y="356260"/>
                  </a:lnTo>
                  <a:lnTo>
                    <a:pt x="1454124" y="0"/>
                  </a:lnTo>
                  <a:close/>
                </a:path>
              </a:pathLst>
            </a:custGeom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2700" tIns="521643" rIns="12700" bIns="521643" numCol="1" spcCol="1270" anchor="ctr" anchorCtr="0">
              <a:noAutofit/>
            </a:bodyPr>
            <a:lstStyle/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TW" altLang="en-US" sz="20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草案</a:t>
              </a: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TW" altLang="en-US" sz="20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彙整</a:t>
              </a:r>
              <a:endParaRPr lang="en-US" altLang="zh-TW" sz="20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TW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(4</a:t>
              </a:r>
              <a:r>
                <a:rPr lang="zh-TW" altLang="en-US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</a:t>
              </a:r>
              <a:r>
                <a:rPr lang="en-US" altLang="zh-TW" sz="14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endParaRPr lang="zh-TW" altLang="en-US" sz="14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1413886" y="4611927"/>
              <a:ext cx="7104638" cy="1080120"/>
            </a:xfrm>
            <a:custGeom>
              <a:avLst/>
              <a:gdLst>
                <a:gd name="connsiteX0" fmla="*/ 203552 w 1221286"/>
                <a:gd name="connsiteY0" fmla="*/ 0 h 7104638"/>
                <a:gd name="connsiteX1" fmla="*/ 1017734 w 1221286"/>
                <a:gd name="connsiteY1" fmla="*/ 0 h 7104638"/>
                <a:gd name="connsiteX2" fmla="*/ 1221286 w 1221286"/>
                <a:gd name="connsiteY2" fmla="*/ 203552 h 7104638"/>
                <a:gd name="connsiteX3" fmla="*/ 1221286 w 1221286"/>
                <a:gd name="connsiteY3" fmla="*/ 7104638 h 7104638"/>
                <a:gd name="connsiteX4" fmla="*/ 1221286 w 1221286"/>
                <a:gd name="connsiteY4" fmla="*/ 7104638 h 7104638"/>
                <a:gd name="connsiteX5" fmla="*/ 0 w 1221286"/>
                <a:gd name="connsiteY5" fmla="*/ 7104638 h 7104638"/>
                <a:gd name="connsiteX6" fmla="*/ 0 w 1221286"/>
                <a:gd name="connsiteY6" fmla="*/ 7104638 h 7104638"/>
                <a:gd name="connsiteX7" fmla="*/ 0 w 1221286"/>
                <a:gd name="connsiteY7" fmla="*/ 203552 h 7104638"/>
                <a:gd name="connsiteX8" fmla="*/ 203552 w 1221286"/>
                <a:gd name="connsiteY8" fmla="*/ 0 h 7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286" h="7104638">
                  <a:moveTo>
                    <a:pt x="1221286" y="1184133"/>
                  </a:moveTo>
                  <a:lnTo>
                    <a:pt x="1221286" y="5920505"/>
                  </a:lnTo>
                  <a:cubicBezTo>
                    <a:pt x="1221286" y="6574484"/>
                    <a:pt x="1205620" y="7104635"/>
                    <a:pt x="1186295" y="7104635"/>
                  </a:cubicBezTo>
                  <a:lnTo>
                    <a:pt x="0" y="7104635"/>
                  </a:lnTo>
                  <a:lnTo>
                    <a:pt x="0" y="710463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186295" y="3"/>
                  </a:lnTo>
                  <a:cubicBezTo>
                    <a:pt x="1205620" y="3"/>
                    <a:pt x="1221286" y="530154"/>
                    <a:pt x="1221286" y="1184133"/>
                  </a:cubicBezTo>
                  <a:close/>
                </a:path>
              </a:pathLst>
            </a:custGeom>
            <a:solidFill>
              <a:srgbClr val="FFFFEF"/>
            </a:solidFill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5128" tIns="71683" rIns="71683" bIns="71684" numCol="1" spcCol="1270" anchor="ctr" anchorCtr="0">
              <a:noAutofit/>
            </a:bodyPr>
            <a:lstStyle/>
            <a:p>
              <a:pPr marL="0" lvl="1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召開網路社群會議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</a:t>
              </a:r>
              <a:r>
                <a:rPr lang="en-US" altLang="zh-TW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日</a:t>
              </a:r>
              <a:r>
                <a:rPr lang="en-US" altLang="zh-TW" sz="19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，由副院長擔任主持人</a:t>
              </a:r>
              <a:endParaRPr lang="zh-TW" altLang="en-US" sz="19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85725" lvl="1" indent="-85725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召開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白皮書</a:t>
              </a:r>
              <a:r>
                <a:rPr lang="en-US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初稿</a:t>
              </a:r>
              <a:r>
                <a:rPr lang="en-US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900" b="1" kern="12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全民意見徵詢會議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月</a:t>
              </a:r>
              <a:r>
                <a:rPr lang="en-US" altLang="zh-TW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28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日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，邀請各該領域菁英及網路社群代表</a:t>
              </a:r>
              <a:r>
                <a:rPr lang="en-US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250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人與會，討論並確認白皮書</a:t>
              </a:r>
              <a:r>
                <a:rPr lang="en-US" altLang="zh-TW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草案</a:t>
              </a:r>
              <a:r>
                <a:rPr lang="en-US" altLang="zh-TW" sz="1900" kern="12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endParaRPr lang="zh-TW" altLang="en-US" sz="19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23528" y="766196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◎</a:t>
            </a: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籌編進程</a:t>
            </a:r>
            <a:endParaRPr lang="zh-TW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11"/>
          <p:cNvSpPr>
            <a:spLocks noGrp="1"/>
          </p:cNvSpPr>
          <p:nvPr>
            <p:ph type="sldNum" sz="quarter" idx="12"/>
          </p:nvPr>
        </p:nvSpPr>
        <p:spPr>
          <a:xfrm>
            <a:off x="6982092" y="6490495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0" y="5790"/>
            <a:ext cx="9143999" cy="720000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壹、前  言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310795" y="5656620"/>
            <a:ext cx="1080000" cy="1152000"/>
          </a:xfrm>
          <a:custGeom>
            <a:avLst/>
            <a:gdLst>
              <a:gd name="connsiteX0" fmla="*/ 0 w 1454124"/>
              <a:gd name="connsiteY0" fmla="*/ 0 h 1017886"/>
              <a:gd name="connsiteX1" fmla="*/ 945181 w 1454124"/>
              <a:gd name="connsiteY1" fmla="*/ 0 h 1017886"/>
              <a:gd name="connsiteX2" fmla="*/ 1454124 w 1454124"/>
              <a:gd name="connsiteY2" fmla="*/ 508943 h 1017886"/>
              <a:gd name="connsiteX3" fmla="*/ 945181 w 1454124"/>
              <a:gd name="connsiteY3" fmla="*/ 1017886 h 1017886"/>
              <a:gd name="connsiteX4" fmla="*/ 0 w 1454124"/>
              <a:gd name="connsiteY4" fmla="*/ 1017886 h 1017886"/>
              <a:gd name="connsiteX5" fmla="*/ 508943 w 1454124"/>
              <a:gd name="connsiteY5" fmla="*/ 508943 h 1017886"/>
              <a:gd name="connsiteX6" fmla="*/ 0 w 1454124"/>
              <a:gd name="connsiteY6" fmla="*/ 0 h 101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124" h="1017886">
                <a:moveTo>
                  <a:pt x="1454124" y="0"/>
                </a:moveTo>
                <a:lnTo>
                  <a:pt x="1454124" y="661626"/>
                </a:lnTo>
                <a:lnTo>
                  <a:pt x="727062" y="1017886"/>
                </a:lnTo>
                <a:lnTo>
                  <a:pt x="0" y="661626"/>
                </a:lnTo>
                <a:lnTo>
                  <a:pt x="0" y="0"/>
                </a:lnTo>
                <a:lnTo>
                  <a:pt x="727062" y="356260"/>
                </a:lnTo>
                <a:lnTo>
                  <a:pt x="1454124" y="0"/>
                </a:lnTo>
                <a:close/>
              </a:path>
            </a:pathLst>
          </a:custGeom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2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700" tIns="521643" rIns="12700" bIns="521643" numCol="1" spcCol="1270" anchor="ctr" anchorCtr="0">
            <a:noAutofit/>
          </a:bodyPr>
          <a:lstStyle/>
          <a:p>
            <a:pPr lvl="0" algn="ctr" defTabSz="889000">
              <a:lnSpc>
                <a:spcPts val="2000"/>
              </a:lnSpc>
              <a:spcBef>
                <a:spcPct val="0"/>
              </a:spcBef>
              <a:spcAft>
                <a:spcPts val="0"/>
              </a:spcAft>
            </a:pPr>
            <a:endParaRPr lang="en-US" altLang="zh-TW" sz="2000" kern="1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 defTabSz="889000">
              <a:lnSpc>
                <a:spcPts val="2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定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稿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 defTabSz="889000">
              <a:lnSpc>
                <a:spcPts val="2000"/>
              </a:lnSpc>
              <a:spcBef>
                <a:spcPct val="0"/>
              </a:spcBef>
              <a:spcAft>
                <a:spcPts val="0"/>
              </a:spcAft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院</a:t>
            </a:r>
            <a:endParaRPr lang="en-US" altLang="zh-TW" sz="2000" kern="1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 defTabSz="889000">
              <a:lnSpc>
                <a:spcPts val="2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TW" sz="14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(5-6</a:t>
            </a:r>
            <a:r>
              <a:rPr lang="zh-TW" altLang="en-US" sz="14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14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1404000" y="5661120"/>
            <a:ext cx="7104638" cy="1080120"/>
          </a:xfrm>
          <a:custGeom>
            <a:avLst/>
            <a:gdLst>
              <a:gd name="connsiteX0" fmla="*/ 203552 w 1221286"/>
              <a:gd name="connsiteY0" fmla="*/ 0 h 7104638"/>
              <a:gd name="connsiteX1" fmla="*/ 1017734 w 1221286"/>
              <a:gd name="connsiteY1" fmla="*/ 0 h 7104638"/>
              <a:gd name="connsiteX2" fmla="*/ 1221286 w 1221286"/>
              <a:gd name="connsiteY2" fmla="*/ 203552 h 7104638"/>
              <a:gd name="connsiteX3" fmla="*/ 1221286 w 1221286"/>
              <a:gd name="connsiteY3" fmla="*/ 7104638 h 7104638"/>
              <a:gd name="connsiteX4" fmla="*/ 1221286 w 1221286"/>
              <a:gd name="connsiteY4" fmla="*/ 7104638 h 7104638"/>
              <a:gd name="connsiteX5" fmla="*/ 0 w 1221286"/>
              <a:gd name="connsiteY5" fmla="*/ 7104638 h 7104638"/>
              <a:gd name="connsiteX6" fmla="*/ 0 w 1221286"/>
              <a:gd name="connsiteY6" fmla="*/ 7104638 h 7104638"/>
              <a:gd name="connsiteX7" fmla="*/ 0 w 1221286"/>
              <a:gd name="connsiteY7" fmla="*/ 203552 h 7104638"/>
              <a:gd name="connsiteX8" fmla="*/ 203552 w 1221286"/>
              <a:gd name="connsiteY8" fmla="*/ 0 h 710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286" h="7104638">
                <a:moveTo>
                  <a:pt x="1221286" y="1184133"/>
                </a:moveTo>
                <a:lnTo>
                  <a:pt x="1221286" y="5920505"/>
                </a:lnTo>
                <a:cubicBezTo>
                  <a:pt x="1221286" y="6574484"/>
                  <a:pt x="1205620" y="7104635"/>
                  <a:pt x="1186295" y="7104635"/>
                </a:cubicBezTo>
                <a:lnTo>
                  <a:pt x="0" y="7104635"/>
                </a:lnTo>
                <a:lnTo>
                  <a:pt x="0" y="7104635"/>
                </a:lnTo>
                <a:lnTo>
                  <a:pt x="0" y="3"/>
                </a:lnTo>
                <a:lnTo>
                  <a:pt x="0" y="3"/>
                </a:lnTo>
                <a:lnTo>
                  <a:pt x="1186295" y="3"/>
                </a:lnTo>
                <a:cubicBezTo>
                  <a:pt x="1205620" y="3"/>
                  <a:pt x="1221286" y="530154"/>
                  <a:pt x="1221286" y="1184133"/>
                </a:cubicBezTo>
                <a:close/>
              </a:path>
            </a:pathLst>
          </a:custGeom>
          <a:solidFill>
            <a:srgbClr val="FFFFEF"/>
          </a:solidFill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5128" tIns="71683" rIns="71683" bIns="71684" numCol="1" spcCol="1270" anchor="ctr" anchorCtr="0">
            <a:noAutofit/>
          </a:bodyPr>
          <a:lstStyle/>
          <a:p>
            <a:pPr marL="85725" lvl="1" indent="-85725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各相關</a:t>
            </a: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部會依據全民意見徵詢會議意見，修正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白皮書初稿內容，並研提重點</a:t>
            </a: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endParaRPr lang="en-US" altLang="zh-TW" sz="19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5725" lvl="1" indent="-85725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召開研</a:t>
            </a:r>
            <a:r>
              <a:rPr lang="zh-TW" altLang="en-US" sz="1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商白皮書重點工作項目推動</a:t>
            </a: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作法會議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</a:t>
            </a: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9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，由副院長主持</a:t>
            </a:r>
            <a:endParaRPr lang="zh-TW" altLang="en-US" sz="1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0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38640"/>
              </p:ext>
            </p:extLst>
          </p:nvPr>
        </p:nvGraphicFramePr>
        <p:xfrm>
          <a:off x="443234" y="1988840"/>
          <a:ext cx="8257529" cy="469648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56184"/>
                <a:gridCol w="1584176"/>
                <a:gridCol w="1392462"/>
                <a:gridCol w="3624707"/>
              </a:tblGrid>
              <a:tr h="30923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五大分組</a:t>
                      </a:r>
                      <a:endParaRPr lang="zh-TW" sz="2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督導政委</a:t>
                      </a:r>
                      <a:endParaRPr lang="zh-TW" sz="2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主辦部會</a:t>
                      </a:r>
                      <a:endParaRPr lang="zh-TW" sz="2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2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協辦部會</a:t>
                      </a:r>
                      <a:endParaRPr lang="zh-TW" sz="22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008285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基礎環境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蔡</a:t>
                      </a: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政委玉玲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國發會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內政部、財政部、教育部、法務部、經濟部、交通部、勞動部、文化部、科技部、行政院科技會報、行政院資安辦公室等</a:t>
                      </a:r>
                    </a:p>
                  </a:txBody>
                  <a:tcPr marL="55125" marR="55125" marT="0" marB="0" anchor="ctr">
                    <a:solidFill>
                      <a:srgbClr val="FFFFEF"/>
                    </a:solidFill>
                  </a:tcPr>
                </a:tc>
              </a:tr>
              <a:tr h="39329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透明治理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杜政委紫軍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國發會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經濟部、科技會報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55125" marR="5512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2770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智慧</a:t>
                      </a:r>
                      <a:r>
                        <a:rPr lang="zh-TW" sz="1800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生活</a:t>
                      </a:r>
                      <a:endParaRPr lang="zh-TW" sz="1800" b="1" kern="1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4597" marR="64597" marT="0" marB="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馮政委燕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</a:t>
                      </a: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內政部、教育部、衛福部、文化部</a:t>
                      </a: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altLang="en-US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經濟部</a:t>
                      </a: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通傳會、國發會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55125" marR="55125" marT="0" marB="0" anchor="ctr">
                    <a:solidFill>
                      <a:srgbClr val="FFFFE7"/>
                    </a:solidFill>
                  </a:tcPr>
                </a:tc>
              </a:tr>
              <a:tr h="927707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網路經濟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杜政委紫軍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經濟部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財政部、教育部、農委會、金管會、科技部、中央銀行、交通部、勞動部、法務部、主計總處、國發會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55125" marR="55125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919342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智慧國土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葉政委欣誠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64597" marR="64597" marT="0" marB="0" anchor="ctr"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內政</a:t>
                      </a: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部</a:t>
                      </a:r>
                      <a:endParaRPr lang="zh-TW" sz="1800" kern="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4597" marR="64597" marT="0" marB="0" anchor="ctr"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經濟部</a:t>
                      </a: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zh-TW" sz="18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交通部、財政部、科技部、農委會、環保署、國發</a:t>
                      </a:r>
                      <a:r>
                        <a:rPr lang="zh-TW" sz="1800" kern="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/>
                      </a:endParaRPr>
                    </a:p>
                  </a:txBody>
                  <a:tcPr marL="55125" marR="55125" marT="0" marB="0" anchor="ctr"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壹、前  言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4" y="589955"/>
            <a:ext cx="305724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◎白皮書撰擬分工</a:t>
            </a:r>
            <a:endParaRPr lang="zh-TW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0770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白皮書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編擬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小組：</a:t>
            </a:r>
            <a:endParaRPr lang="en-US" altLang="zh-TW" sz="2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召集人：院長；副召集人：副院長</a:t>
            </a:r>
          </a:p>
        </p:txBody>
      </p:sp>
    </p:spTree>
    <p:extLst>
      <p:ext uri="{BB962C8B-B14F-4D97-AF65-F5344CB8AC3E}">
        <p14:creationId xmlns:p14="http://schemas.microsoft.com/office/powerpoint/2010/main" val="25208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379366" y="6654509"/>
            <a:ext cx="765175" cy="217488"/>
          </a:xfrm>
        </p:spPr>
        <p:txBody>
          <a:bodyPr/>
          <a:lstStyle/>
          <a:p>
            <a:pPr>
              <a:defRPr/>
            </a:pPr>
            <a:fld id="{9D67ABC2-CCE1-4673-88DF-BECE1D4C9B1E}" type="slidenum">
              <a:rPr lang="en-US" altLang="zh-TW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2654" name="AutoShape 14"/>
          <p:cNvSpPr>
            <a:spLocks noChangeArrowheads="1"/>
          </p:cNvSpPr>
          <p:nvPr/>
        </p:nvSpPr>
        <p:spPr bwMode="gray">
          <a:xfrm>
            <a:off x="6194737" y="1570275"/>
            <a:ext cx="1977663" cy="508913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TW" altLang="en-US" sz="24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2655" name="AutoShape 15"/>
          <p:cNvSpPr>
            <a:spLocks noChangeArrowheads="1"/>
          </p:cNvSpPr>
          <p:nvPr/>
        </p:nvSpPr>
        <p:spPr bwMode="gray">
          <a:xfrm>
            <a:off x="4079267" y="1577415"/>
            <a:ext cx="1935020" cy="508913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TW" altLang="en-US" sz="24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2656" name="AutoShape 16"/>
          <p:cNvSpPr>
            <a:spLocks noChangeArrowheads="1"/>
          </p:cNvSpPr>
          <p:nvPr/>
        </p:nvSpPr>
        <p:spPr bwMode="gray">
          <a:xfrm>
            <a:off x="1937210" y="1570275"/>
            <a:ext cx="1956350" cy="508913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2657" name="AutoShape 17"/>
          <p:cNvSpPr>
            <a:spLocks noChangeArrowheads="1"/>
          </p:cNvSpPr>
          <p:nvPr/>
        </p:nvSpPr>
        <p:spPr bwMode="auto">
          <a:xfrm>
            <a:off x="1881405" y="1550324"/>
            <a:ext cx="6353998" cy="544630"/>
          </a:xfrm>
          <a:prstGeom prst="roundRect">
            <a:avLst>
              <a:gd name="adj" fmla="val 18875"/>
            </a:avLst>
          </a:prstGeom>
          <a:noFill/>
          <a:ln w="57150" cmpd="thickThin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TW" altLang="en-US" sz="2400" b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2658" name="Text Box 18"/>
          <p:cNvSpPr txBox="1">
            <a:spLocks noChangeArrowheads="1"/>
          </p:cNvSpPr>
          <p:nvPr/>
        </p:nvSpPr>
        <p:spPr bwMode="ltGray">
          <a:xfrm>
            <a:off x="1979712" y="1597279"/>
            <a:ext cx="18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以民為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2660" name="Text Box 20"/>
          <p:cNvSpPr txBox="1">
            <a:spLocks noChangeArrowheads="1"/>
          </p:cNvSpPr>
          <p:nvPr/>
        </p:nvSpPr>
        <p:spPr bwMode="ltGray">
          <a:xfrm>
            <a:off x="6158282" y="1585367"/>
            <a:ext cx="21201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spcBef>
                <a:spcPct val="10000"/>
              </a:spcBef>
              <a:defRPr kumimoji="1" sz="2200" b="1"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2000" dirty="0" smtClean="0">
                <a:latin typeface="標楷體" panose="03000509000000000000" pitchFamily="65" charset="-120"/>
              </a:rPr>
              <a:t>創新施政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752706" name="TextBox 83"/>
          <p:cNvSpPr txBox="1">
            <a:spLocks noChangeArrowheads="1"/>
          </p:cNvSpPr>
          <p:nvPr/>
        </p:nvSpPr>
        <p:spPr bwMode="auto">
          <a:xfrm>
            <a:off x="447877" y="1486197"/>
            <a:ext cx="857705" cy="714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ctr">
              <a:spcBef>
                <a:spcPct val="10000"/>
              </a:spcBef>
              <a:defRPr kumimoji="1" sz="2200" b="1"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TW" altLang="en-US" sz="2000" dirty="0">
                <a:latin typeface="標楷體" panose="03000509000000000000" pitchFamily="65" charset="-120"/>
              </a:rPr>
              <a:t>核心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理念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ltGray">
          <a:xfrm>
            <a:off x="4030997" y="1614131"/>
            <a:ext cx="20315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spcBef>
                <a:spcPct val="10000"/>
              </a:spcBef>
              <a:defRPr kumimoji="1" sz="2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公私協力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Rounded Rectangle 82"/>
          <p:cNvSpPr/>
          <p:nvPr/>
        </p:nvSpPr>
        <p:spPr bwMode="auto">
          <a:xfrm>
            <a:off x="412670" y="620689"/>
            <a:ext cx="918970" cy="743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TW" altLang="en-US" sz="2400" b="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2339586" y="764758"/>
            <a:ext cx="5221703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spcBef>
                <a:spcPct val="10000"/>
              </a:spcBef>
            </a:pPr>
            <a:r>
              <a:rPr kumimoji="1"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ide@</a:t>
            </a:r>
            <a:r>
              <a:rPr kumimoji="1"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Taiwan 2020</a:t>
            </a:r>
            <a:r>
              <a:rPr kumimoji="1" lang="zh-TW" altLang="en-US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（創意</a:t>
            </a:r>
            <a:r>
              <a:rPr kumimoji="1" lang="zh-TW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kumimoji="1"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40" name="Group 81"/>
          <p:cNvGrpSpPr>
            <a:grpSpLocks/>
          </p:cNvGrpSpPr>
          <p:nvPr/>
        </p:nvGrpSpPr>
        <p:grpSpPr bwMode="auto">
          <a:xfrm>
            <a:off x="323528" y="2401841"/>
            <a:ext cx="1079498" cy="3540713"/>
            <a:chOff x="346475" y="4343586"/>
            <a:chExt cx="1080120" cy="834660"/>
          </a:xfrm>
          <a:solidFill>
            <a:schemeClr val="accent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1" name="Rounded Rectangle 82"/>
            <p:cNvSpPr/>
            <p:nvPr/>
          </p:nvSpPr>
          <p:spPr bwMode="auto">
            <a:xfrm>
              <a:off x="346475" y="4343586"/>
              <a:ext cx="1080120" cy="8346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kumimoji="1"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TextBox 83"/>
            <p:cNvSpPr txBox="1">
              <a:spLocks noChangeArrowheads="1"/>
            </p:cNvSpPr>
            <p:nvPr/>
          </p:nvSpPr>
          <p:spPr bwMode="auto">
            <a:xfrm>
              <a:off x="399423" y="4534797"/>
              <a:ext cx="1008112" cy="509181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defPPr>
                <a:defRPr lang="zh-TW"/>
              </a:defPPr>
              <a:lvl1pPr algn="ctr">
                <a:spcBef>
                  <a:spcPct val="10000"/>
                </a:spcBef>
                <a:defRPr kumimoji="1" sz="2200" b="1"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zh-TW" altLang="en-US" spc="130" dirty="0" smtClean="0">
                  <a:latin typeface="標楷體" panose="03000509000000000000" pitchFamily="65" charset="-120"/>
                </a:rPr>
                <a:t>施</a:t>
              </a:r>
              <a:endParaRPr lang="en-US" altLang="zh-TW" spc="130" dirty="0" smtClean="0">
                <a:latin typeface="標楷體" panose="03000509000000000000" pitchFamily="65" charset="-120"/>
              </a:endParaRPr>
            </a:p>
            <a:p>
              <a:r>
                <a:rPr lang="zh-TW" altLang="en-US" spc="130" dirty="0" smtClean="0">
                  <a:latin typeface="標楷體" panose="03000509000000000000" pitchFamily="65" charset="-120"/>
                </a:rPr>
                <a:t>政</a:t>
              </a:r>
              <a:endParaRPr lang="en-US" altLang="zh-TW" spc="130" dirty="0" smtClean="0">
                <a:latin typeface="標楷體" panose="03000509000000000000" pitchFamily="65" charset="-120"/>
              </a:endParaRPr>
            </a:p>
            <a:p>
              <a:r>
                <a:rPr lang="zh-TW" altLang="en-US" spc="130" dirty="0" smtClean="0">
                  <a:latin typeface="標楷體" panose="03000509000000000000" pitchFamily="65" charset="-120"/>
                </a:rPr>
                <a:t>目</a:t>
              </a:r>
              <a:endParaRPr lang="en-US" altLang="zh-TW" spc="130" dirty="0" smtClean="0">
                <a:latin typeface="標楷體" panose="03000509000000000000" pitchFamily="65" charset="-120"/>
              </a:endParaRPr>
            </a:p>
            <a:p>
              <a:r>
                <a:rPr lang="zh-TW" altLang="en-US" spc="130" dirty="0" smtClean="0">
                  <a:latin typeface="標楷體" panose="03000509000000000000" pitchFamily="65" charset="-120"/>
                </a:rPr>
                <a:t>標</a:t>
              </a:r>
              <a:endParaRPr lang="en-US" altLang="zh-TW" spc="130" dirty="0">
                <a:latin typeface="標楷體" panose="03000509000000000000" pitchFamily="65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690054" y="2358842"/>
            <a:ext cx="6999460" cy="3239923"/>
            <a:chOff x="1690054" y="2274887"/>
            <a:chExt cx="6999460" cy="3239923"/>
          </a:xfrm>
        </p:grpSpPr>
        <p:sp>
          <p:nvSpPr>
            <p:cNvPr id="36" name="Text Box 18"/>
            <p:cNvSpPr txBox="1">
              <a:spLocks noChangeAspect="1" noChangeArrowheads="1"/>
            </p:cNvSpPr>
            <p:nvPr/>
          </p:nvSpPr>
          <p:spPr bwMode="ltGray">
            <a:xfrm>
              <a:off x="1690054" y="2288831"/>
              <a:ext cx="1627738" cy="3168352"/>
            </a:xfrm>
            <a:prstGeom prst="round2Diag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開放</a:t>
              </a:r>
              <a:endParaRPr lang="en-US" altLang="zh-TW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u="sng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透明治理</a:t>
              </a:r>
              <a:endParaRPr lang="zh-TW" altLang="en-US" sz="2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ltGray">
            <a:xfrm>
              <a:off x="3432929" y="2274887"/>
              <a:ext cx="1898867" cy="3168352"/>
            </a:xfrm>
            <a:prstGeom prst="round2Diag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豐富</a:t>
              </a:r>
              <a:endParaRPr lang="en-US" altLang="zh-TW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u="sng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智慧生活</a:t>
              </a:r>
              <a:endParaRPr lang="zh-TW" altLang="en-US" sz="2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ltGray">
            <a:xfrm>
              <a:off x="5466288" y="2283325"/>
              <a:ext cx="1512000" cy="3168352"/>
            </a:xfrm>
            <a:prstGeom prst="round2Diag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創新</a:t>
              </a:r>
              <a:endParaRPr lang="en-US" altLang="zh-TW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u="sng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網路經濟</a:t>
              </a:r>
              <a:endParaRPr lang="zh-TW" altLang="en-US" sz="2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ltGray">
            <a:xfrm>
              <a:off x="7069514" y="2291928"/>
              <a:ext cx="1620000" cy="3168352"/>
            </a:xfrm>
            <a:prstGeom prst="round2DiagRect">
              <a:avLst/>
            </a:prstGeom>
            <a:solidFill>
              <a:srgbClr val="FFFFEF"/>
            </a:solidFill>
            <a:ln>
              <a:solidFill>
                <a:schemeClr val="accent6">
                  <a:lumMod val="50000"/>
                </a:schemeClr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永續</a:t>
              </a:r>
              <a:endParaRPr lang="en-US" altLang="zh-TW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1" hangingPunct="1">
                <a:lnSpc>
                  <a:spcPts val="2500"/>
                </a:lnSpc>
                <a:spcBef>
                  <a:spcPts val="0"/>
                </a:spcBef>
              </a:pPr>
              <a:r>
                <a:rPr lang="zh-TW" altLang="en-US" sz="2000" u="sng" dirty="0" smtClean="0"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智慧國土</a:t>
              </a:r>
              <a:endParaRPr lang="zh-TW" altLang="en-US" sz="2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ltGray">
            <a:xfrm>
              <a:off x="1969720" y="3140968"/>
              <a:ext cx="1071062" cy="20471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eaVert" wrap="square">
              <a:sp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數位政府服務</a:t>
              </a: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公共</a:t>
              </a: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政策參與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政府資料</a:t>
              </a: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開放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ltGray">
            <a:xfrm>
              <a:off x="3674396" y="3140968"/>
              <a:ext cx="1375761" cy="237384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eaVert" wrap="square">
              <a:sp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智慧體驗服務</a:t>
              </a: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網路</a:t>
              </a: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媒體與文化娛樂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數位學習</a:t>
              </a:r>
              <a:endPara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智慧</a:t>
              </a: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健康照</a:t>
              </a: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護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ltGray">
            <a:xfrm>
              <a:off x="5652120" y="3140968"/>
              <a:ext cx="1071062" cy="160944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eaVert" wrap="square">
              <a:sp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網路金融</a:t>
              </a: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電子商務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創新</a:t>
              </a: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創業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ltGray">
            <a:xfrm>
              <a:off x="7308304" y="3140968"/>
              <a:ext cx="1071062" cy="15474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eaVert" wrap="square">
              <a:sp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智慧城鄉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智慧運輸</a:t>
              </a:r>
              <a:endPara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6000" indent="-1440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智慧災防</a:t>
              </a:r>
              <a:endPara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690054" y="5608488"/>
            <a:ext cx="6999461" cy="1020546"/>
            <a:chOff x="-460923" y="5911535"/>
            <a:chExt cx="5173967" cy="1020546"/>
          </a:xfrm>
          <a:solidFill>
            <a:srgbClr val="FFFFEF"/>
          </a:solidFill>
        </p:grpSpPr>
        <p:sp>
          <p:nvSpPr>
            <p:cNvPr id="62" name="AutoShape 16"/>
            <p:cNvSpPr>
              <a:spLocks noChangeArrowheads="1"/>
            </p:cNvSpPr>
            <p:nvPr/>
          </p:nvSpPr>
          <p:spPr bwMode="gray">
            <a:xfrm>
              <a:off x="-460923" y="5911535"/>
              <a:ext cx="5173967" cy="1020546"/>
            </a:xfrm>
            <a:prstGeom prst="round2Diag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en-US" sz="2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ltGray">
            <a:xfrm>
              <a:off x="-319477" y="6540359"/>
              <a:ext cx="4863184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algn="l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SzPct val="50000"/>
              </a:pPr>
              <a:r>
                <a:rPr lang="zh-TW" altLang="en-US" sz="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虛擬世界法規  </a:t>
              </a:r>
              <a:r>
                <a:rPr lang="zh-TW" altLang="en-US" sz="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資通訊環境整備  </a:t>
              </a:r>
              <a:r>
                <a:rPr lang="zh-TW" altLang="en-US" sz="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1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網路資安隱私</a:t>
              </a:r>
            </a:p>
          </p:txBody>
        </p:sp>
      </p:grpSp>
      <p:sp>
        <p:nvSpPr>
          <p:cNvPr id="64" name="矩形 63"/>
          <p:cNvSpPr/>
          <p:nvPr/>
        </p:nvSpPr>
        <p:spPr>
          <a:xfrm>
            <a:off x="1690054" y="5575786"/>
            <a:ext cx="6999460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kumimoji="1" lang="zh-TW" altLang="en-US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便捷</a:t>
            </a:r>
            <a:endParaRPr kumimoji="1" lang="en-US" altLang="zh-TW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2500"/>
              </a:lnSpc>
            </a:pPr>
            <a:r>
              <a:rPr kumimoji="1" lang="zh-TW" altLang="en-US" sz="20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基礎環境</a:t>
            </a:r>
          </a:p>
        </p:txBody>
      </p:sp>
      <p:sp>
        <p:nvSpPr>
          <p:cNvPr id="32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、施政願景與核心理念</a:t>
            </a:r>
            <a:r>
              <a:rPr lang="en-US" altLang="zh-TW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1/2)</a:t>
            </a:r>
            <a:endParaRPr lang="zh-TW" altLang="en-US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283" y="620688"/>
            <a:ext cx="890357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0"/>
              </a:spcBef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施政願景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角矩形 18"/>
          <p:cNvSpPr/>
          <p:nvPr/>
        </p:nvSpPr>
        <p:spPr>
          <a:xfrm>
            <a:off x="4932040" y="1892361"/>
            <a:ext cx="3888432" cy="448896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gray">
          <a:xfrm>
            <a:off x="4944045" y="2793640"/>
            <a:ext cx="3888432" cy="373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SzPct val="80000"/>
              <a:buBlip>
                <a:blip r:embed="rId2"/>
              </a:buBlip>
            </a:pPr>
            <a:r>
              <a:rPr lang="zh-TW" altLang="en-US" sz="2000" b="1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臺灣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ntelligent</a:t>
            </a:r>
            <a:r>
              <a:rPr lang="en-US" altLang="zh-TW" sz="2000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000" b="1" dirty="0" smtClean="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</a:t>
            </a: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生活、智慧國土、網路經濟</a:t>
            </a: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buSzPct val="80000"/>
              <a:buBlip>
                <a:blip r:embed="rId2"/>
              </a:buBlip>
            </a:pPr>
            <a:r>
              <a:rPr lang="zh-TW" altLang="en-US" sz="2000" b="1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國家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igital)</a:t>
            </a:r>
            <a:r>
              <a:rPr lang="zh-TW" altLang="en-US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000" b="1" dirty="0" smtClean="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TW" altLang="en-US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開放</a:t>
            </a: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資料、大數據、社群網路</a:t>
            </a: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buSzPct val="80000"/>
              <a:buBlip>
                <a:blip r:embed="rId2"/>
              </a:buBlip>
            </a:pPr>
            <a:r>
              <a:rPr lang="zh-TW" altLang="en-US" sz="2000" b="1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電子化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政府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government)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000" b="1" dirty="0" smtClean="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TW" altLang="en-US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精簡</a:t>
            </a: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流程與效率化管理</a:t>
            </a:r>
            <a:endParaRPr lang="en-US" altLang="zh-TW" sz="1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buSzPct val="80000"/>
              <a:buBlip>
                <a:blip r:embed="rId2"/>
              </a:buBlip>
            </a:pPr>
            <a:r>
              <a:rPr lang="zh-TW" altLang="en-US" sz="2000" b="1" dirty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全民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普及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2000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ccessible)</a:t>
            </a:r>
            <a:r>
              <a:rPr lang="zh-TW" altLang="en-US" sz="2000" b="1" dirty="0" smtClean="0">
                <a:solidFill>
                  <a:srgbClr val="996633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000" b="1" dirty="0" smtClean="0">
              <a:solidFill>
                <a:srgbClr val="996633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TW" altLang="en-US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落實</a:t>
            </a:r>
            <a:r>
              <a:rPr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近用權，縮減數位</a:t>
            </a:r>
            <a:r>
              <a:rPr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落差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124585" y="2129533"/>
            <a:ext cx="4596178" cy="3980131"/>
            <a:chOff x="179512" y="2545213"/>
            <a:chExt cx="4596178" cy="3980131"/>
          </a:xfrm>
        </p:grpSpPr>
        <p:pic>
          <p:nvPicPr>
            <p:cNvPr id="1050" name="Picture 26" descr="C:\Program Files\Microsoft Office\MEDIA\CAGCAT10\j0185604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94" y="5309812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5" descr="D:\Users\stopnew\Desktop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025902">
              <a:off x="1341036" y="5397976"/>
              <a:ext cx="431470" cy="521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D:\Users\stopnew\Desktop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17698">
              <a:off x="1589088" y="3258811"/>
              <a:ext cx="450600" cy="662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5" descr="D:\Users\stopnew\Desktop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61415">
              <a:off x="1126587" y="4292159"/>
              <a:ext cx="467923" cy="565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5" descr="D:\Users\stopnew\Desktop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0659">
              <a:off x="3410382" y="3256605"/>
              <a:ext cx="497046" cy="6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5" descr="D:\Users\stopnew\Desktop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188673">
              <a:off x="2938190" y="5237171"/>
              <a:ext cx="450600" cy="662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5" descr="D:\Users\stopnew\Desktop\未命名-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379440">
              <a:off x="3182284" y="4352460"/>
              <a:ext cx="497046" cy="60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1" name="Freeform 3"/>
            <p:cNvSpPr>
              <a:spLocks/>
            </p:cNvSpPr>
            <p:nvPr/>
          </p:nvSpPr>
          <p:spPr bwMode="auto">
            <a:xfrm>
              <a:off x="1587412" y="2808470"/>
              <a:ext cx="1814540" cy="3681475"/>
            </a:xfrm>
            <a:custGeom>
              <a:avLst/>
              <a:gdLst>
                <a:gd name="T0" fmla="*/ 10016 w 2431"/>
                <a:gd name="T1" fmla="*/ 2379 h 4496"/>
                <a:gd name="T2" fmla="*/ 9557 w 2431"/>
                <a:gd name="T3" fmla="*/ 649 h 4496"/>
                <a:gd name="T4" fmla="*/ 8895 w 2431"/>
                <a:gd name="T5" fmla="*/ 542 h 4496"/>
                <a:gd name="T6" fmla="*/ 7437 w 2431"/>
                <a:gd name="T7" fmla="*/ 5564 h 4496"/>
                <a:gd name="T8" fmla="*/ 6128 w 2431"/>
                <a:gd name="T9" fmla="*/ 8299 h 4496"/>
                <a:gd name="T10" fmla="*/ 5500 w 2431"/>
                <a:gd name="T11" fmla="*/ 11019 h 4496"/>
                <a:gd name="T12" fmla="*/ 5002 w 2431"/>
                <a:gd name="T13" fmla="*/ 13733 h 4496"/>
                <a:gd name="T14" fmla="*/ 5042 w 2431"/>
                <a:gd name="T15" fmla="*/ 14692 h 4496"/>
                <a:gd name="T16" fmla="*/ 4880 w 2431"/>
                <a:gd name="T17" fmla="*/ 17009 h 4496"/>
                <a:gd name="T18" fmla="*/ 4779 w 2431"/>
                <a:gd name="T19" fmla="*/ 17503 h 4496"/>
                <a:gd name="T20" fmla="*/ 4112 w 2431"/>
                <a:gd name="T21" fmla="*/ 20179 h 4496"/>
                <a:gd name="T22" fmla="*/ 3237 w 2431"/>
                <a:gd name="T23" fmla="*/ 25860 h 4496"/>
                <a:gd name="T24" fmla="*/ 2821 w 2431"/>
                <a:gd name="T25" fmla="*/ 29369 h 4496"/>
                <a:gd name="T26" fmla="*/ 2393 w 2431"/>
                <a:gd name="T27" fmla="*/ 33252 h 4496"/>
                <a:gd name="T28" fmla="*/ 1407 w 2431"/>
                <a:gd name="T29" fmla="*/ 40311 h 4496"/>
                <a:gd name="T30" fmla="*/ 966 w 2431"/>
                <a:gd name="T31" fmla="*/ 43898 h 4496"/>
                <a:gd name="T32" fmla="*/ 348 w 2431"/>
                <a:gd name="T33" fmla="*/ 48817 h 4496"/>
                <a:gd name="T34" fmla="*/ 315 w 2431"/>
                <a:gd name="T35" fmla="*/ 54677 h 4496"/>
                <a:gd name="T36" fmla="*/ 129 w 2431"/>
                <a:gd name="T37" fmla="*/ 61464 h 4496"/>
                <a:gd name="T38" fmla="*/ 148 w 2431"/>
                <a:gd name="T39" fmla="*/ 67454 h 4496"/>
                <a:gd name="T40" fmla="*/ 899 w 2431"/>
                <a:gd name="T41" fmla="*/ 70957 h 4496"/>
                <a:gd name="T42" fmla="*/ 1622 w 2431"/>
                <a:gd name="T43" fmla="*/ 76446 h 4496"/>
                <a:gd name="T44" fmla="*/ 1738 w 2431"/>
                <a:gd name="T45" fmla="*/ 77093 h 4496"/>
                <a:gd name="T46" fmla="*/ 1644 w 2431"/>
                <a:gd name="T47" fmla="*/ 77414 h 4496"/>
                <a:gd name="T48" fmla="*/ 1624 w 2431"/>
                <a:gd name="T49" fmla="*/ 78573 h 4496"/>
                <a:gd name="T50" fmla="*/ 1691 w 2431"/>
                <a:gd name="T51" fmla="*/ 79034 h 4496"/>
                <a:gd name="T52" fmla="*/ 2073 w 2431"/>
                <a:gd name="T53" fmla="*/ 81176 h 4496"/>
                <a:gd name="T54" fmla="*/ 2057 w 2431"/>
                <a:gd name="T55" fmla="*/ 81529 h 4496"/>
                <a:gd name="T56" fmla="*/ 2334 w 2431"/>
                <a:gd name="T57" fmla="*/ 82474 h 4496"/>
                <a:gd name="T58" fmla="*/ 3074 w 2431"/>
                <a:gd name="T59" fmla="*/ 83989 h 4496"/>
                <a:gd name="T60" fmla="*/ 3615 w 2431"/>
                <a:gd name="T61" fmla="*/ 84886 h 4496"/>
                <a:gd name="T62" fmla="*/ 5178 w 2431"/>
                <a:gd name="T63" fmla="*/ 93071 h 4496"/>
                <a:gd name="T64" fmla="*/ 5777 w 2431"/>
                <a:gd name="T65" fmla="*/ 97672 h 4496"/>
                <a:gd name="T66" fmla="*/ 6536 w 2431"/>
                <a:gd name="T67" fmla="*/ 94047 h 4496"/>
                <a:gd name="T68" fmla="*/ 6314 w 2431"/>
                <a:gd name="T69" fmla="*/ 88688 h 4496"/>
                <a:gd name="T70" fmla="*/ 6583 w 2431"/>
                <a:gd name="T71" fmla="*/ 84423 h 4496"/>
                <a:gd name="T72" fmla="*/ 8137 w 2431"/>
                <a:gd name="T73" fmla="*/ 70077 h 4496"/>
                <a:gd name="T74" fmla="*/ 9327 w 2431"/>
                <a:gd name="T75" fmla="*/ 60570 h 4496"/>
                <a:gd name="T76" fmla="*/ 9794 w 2431"/>
                <a:gd name="T77" fmla="*/ 52133 h 4496"/>
                <a:gd name="T78" fmla="*/ 10158 w 2431"/>
                <a:gd name="T79" fmla="*/ 38904 h 4496"/>
                <a:gd name="T80" fmla="*/ 10492 w 2431"/>
                <a:gd name="T81" fmla="*/ 32457 h 4496"/>
                <a:gd name="T82" fmla="*/ 11055 w 2431"/>
                <a:gd name="T83" fmla="*/ 27661 h 4496"/>
                <a:gd name="T84" fmla="*/ 11422 w 2431"/>
                <a:gd name="T85" fmla="*/ 23566 h 4496"/>
                <a:gd name="T86" fmla="*/ 11731 w 2431"/>
                <a:gd name="T87" fmla="*/ 20172 h 4496"/>
                <a:gd name="T88" fmla="*/ 11451 w 2431"/>
                <a:gd name="T89" fmla="*/ 11410 h 4496"/>
                <a:gd name="T90" fmla="*/ 12260 w 2431"/>
                <a:gd name="T91" fmla="*/ 8497 h 4496"/>
                <a:gd name="T92" fmla="*/ 11902 w 2431"/>
                <a:gd name="T93" fmla="*/ 7310 h 4496"/>
                <a:gd name="T94" fmla="*/ 11585 w 2431"/>
                <a:gd name="T95" fmla="*/ 5293 h 4496"/>
                <a:gd name="T96" fmla="*/ 11013 w 2431"/>
                <a:gd name="T97" fmla="*/ 4581 h 44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31" h="4496">
                  <a:moveTo>
                    <a:pt x="2041" y="166"/>
                  </a:moveTo>
                  <a:lnTo>
                    <a:pt x="2023" y="155"/>
                  </a:lnTo>
                  <a:lnTo>
                    <a:pt x="1985" y="108"/>
                  </a:lnTo>
                  <a:lnTo>
                    <a:pt x="1969" y="104"/>
                  </a:lnTo>
                  <a:lnTo>
                    <a:pt x="1925" y="98"/>
                  </a:lnTo>
                  <a:lnTo>
                    <a:pt x="1894" y="29"/>
                  </a:lnTo>
                  <a:lnTo>
                    <a:pt x="1863" y="4"/>
                  </a:lnTo>
                  <a:lnTo>
                    <a:pt x="1831" y="0"/>
                  </a:lnTo>
                  <a:lnTo>
                    <a:pt x="1762" y="25"/>
                  </a:lnTo>
                  <a:lnTo>
                    <a:pt x="1650" y="109"/>
                  </a:lnTo>
                  <a:lnTo>
                    <a:pt x="1617" y="191"/>
                  </a:lnTo>
                  <a:lnTo>
                    <a:pt x="1474" y="252"/>
                  </a:lnTo>
                  <a:lnTo>
                    <a:pt x="1473" y="252"/>
                  </a:lnTo>
                  <a:lnTo>
                    <a:pt x="1352" y="282"/>
                  </a:lnTo>
                  <a:lnTo>
                    <a:pt x="1215" y="376"/>
                  </a:lnTo>
                  <a:lnTo>
                    <a:pt x="1185" y="382"/>
                  </a:lnTo>
                  <a:lnTo>
                    <a:pt x="1090" y="498"/>
                  </a:lnTo>
                  <a:lnTo>
                    <a:pt x="1090" y="499"/>
                  </a:lnTo>
                  <a:lnTo>
                    <a:pt x="1004" y="607"/>
                  </a:lnTo>
                  <a:lnTo>
                    <a:pt x="996" y="618"/>
                  </a:lnTo>
                  <a:lnTo>
                    <a:pt x="991" y="622"/>
                  </a:lnTo>
                  <a:lnTo>
                    <a:pt x="983" y="641"/>
                  </a:lnTo>
                  <a:lnTo>
                    <a:pt x="982" y="650"/>
                  </a:lnTo>
                  <a:lnTo>
                    <a:pt x="999" y="666"/>
                  </a:lnTo>
                  <a:lnTo>
                    <a:pt x="978" y="667"/>
                  </a:lnTo>
                  <a:lnTo>
                    <a:pt x="974" y="734"/>
                  </a:lnTo>
                  <a:lnTo>
                    <a:pt x="967" y="770"/>
                  </a:lnTo>
                  <a:lnTo>
                    <a:pt x="951" y="790"/>
                  </a:lnTo>
                  <a:lnTo>
                    <a:pt x="953" y="790"/>
                  </a:lnTo>
                  <a:lnTo>
                    <a:pt x="947" y="793"/>
                  </a:lnTo>
                  <a:lnTo>
                    <a:pt x="921" y="827"/>
                  </a:lnTo>
                  <a:lnTo>
                    <a:pt x="888" y="885"/>
                  </a:lnTo>
                  <a:lnTo>
                    <a:pt x="815" y="914"/>
                  </a:lnTo>
                  <a:lnTo>
                    <a:pt x="798" y="948"/>
                  </a:lnTo>
                  <a:lnTo>
                    <a:pt x="742" y="992"/>
                  </a:lnTo>
                  <a:lnTo>
                    <a:pt x="642" y="1171"/>
                  </a:lnTo>
                  <a:lnTo>
                    <a:pt x="635" y="1186"/>
                  </a:lnTo>
                  <a:lnTo>
                    <a:pt x="632" y="1193"/>
                  </a:lnTo>
                  <a:lnTo>
                    <a:pt x="559" y="1330"/>
                  </a:lnTo>
                  <a:lnTo>
                    <a:pt x="528" y="1420"/>
                  </a:lnTo>
                  <a:lnTo>
                    <a:pt x="474" y="1504"/>
                  </a:lnTo>
                  <a:lnTo>
                    <a:pt x="474" y="1506"/>
                  </a:lnTo>
                  <a:lnTo>
                    <a:pt x="381" y="1679"/>
                  </a:lnTo>
                  <a:lnTo>
                    <a:pt x="304" y="1775"/>
                  </a:lnTo>
                  <a:lnTo>
                    <a:pt x="278" y="1826"/>
                  </a:lnTo>
                  <a:lnTo>
                    <a:pt x="238" y="1931"/>
                  </a:lnTo>
                  <a:lnTo>
                    <a:pt x="192" y="1988"/>
                  </a:lnTo>
                  <a:lnTo>
                    <a:pt x="191" y="1988"/>
                  </a:lnTo>
                  <a:lnTo>
                    <a:pt x="151" y="2038"/>
                  </a:lnTo>
                  <a:lnTo>
                    <a:pt x="126" y="2095"/>
                  </a:lnTo>
                  <a:lnTo>
                    <a:pt x="69" y="2211"/>
                  </a:lnTo>
                  <a:lnTo>
                    <a:pt x="43" y="2410"/>
                  </a:lnTo>
                  <a:lnTo>
                    <a:pt x="48" y="2410"/>
                  </a:lnTo>
                  <a:lnTo>
                    <a:pt x="63" y="2477"/>
                  </a:lnTo>
                  <a:lnTo>
                    <a:pt x="48" y="2609"/>
                  </a:lnTo>
                  <a:lnTo>
                    <a:pt x="40" y="2683"/>
                  </a:lnTo>
                  <a:lnTo>
                    <a:pt x="26" y="2784"/>
                  </a:lnTo>
                  <a:lnTo>
                    <a:pt x="0" y="2904"/>
                  </a:lnTo>
                  <a:lnTo>
                    <a:pt x="14" y="2924"/>
                  </a:lnTo>
                  <a:lnTo>
                    <a:pt x="30" y="3055"/>
                  </a:lnTo>
                  <a:lnTo>
                    <a:pt x="88" y="3096"/>
                  </a:lnTo>
                  <a:lnTo>
                    <a:pt x="176" y="3209"/>
                  </a:lnTo>
                  <a:lnTo>
                    <a:pt x="179" y="3214"/>
                  </a:lnTo>
                  <a:lnTo>
                    <a:pt x="186" y="3227"/>
                  </a:lnTo>
                  <a:lnTo>
                    <a:pt x="313" y="3449"/>
                  </a:lnTo>
                  <a:lnTo>
                    <a:pt x="321" y="3462"/>
                  </a:lnTo>
                  <a:lnTo>
                    <a:pt x="321" y="3469"/>
                  </a:lnTo>
                  <a:lnTo>
                    <a:pt x="331" y="3458"/>
                  </a:lnTo>
                  <a:lnTo>
                    <a:pt x="345" y="3491"/>
                  </a:lnTo>
                  <a:lnTo>
                    <a:pt x="337" y="3502"/>
                  </a:lnTo>
                  <a:lnTo>
                    <a:pt x="325" y="3489"/>
                  </a:lnTo>
                  <a:lnTo>
                    <a:pt x="325" y="3506"/>
                  </a:lnTo>
                  <a:lnTo>
                    <a:pt x="318" y="3516"/>
                  </a:lnTo>
                  <a:lnTo>
                    <a:pt x="316" y="3551"/>
                  </a:lnTo>
                  <a:lnTo>
                    <a:pt x="322" y="3559"/>
                  </a:lnTo>
                  <a:lnTo>
                    <a:pt x="330" y="3565"/>
                  </a:lnTo>
                  <a:lnTo>
                    <a:pt x="329" y="3570"/>
                  </a:lnTo>
                  <a:lnTo>
                    <a:pt x="335" y="3579"/>
                  </a:lnTo>
                  <a:lnTo>
                    <a:pt x="341" y="3581"/>
                  </a:lnTo>
                  <a:lnTo>
                    <a:pt x="376" y="3629"/>
                  </a:lnTo>
                  <a:lnTo>
                    <a:pt x="411" y="3676"/>
                  </a:lnTo>
                  <a:lnTo>
                    <a:pt x="449" y="3706"/>
                  </a:lnTo>
                  <a:lnTo>
                    <a:pt x="437" y="3712"/>
                  </a:lnTo>
                  <a:lnTo>
                    <a:pt x="408" y="3693"/>
                  </a:lnTo>
                  <a:lnTo>
                    <a:pt x="400" y="3705"/>
                  </a:lnTo>
                  <a:lnTo>
                    <a:pt x="401" y="3708"/>
                  </a:lnTo>
                  <a:lnTo>
                    <a:pt x="463" y="3735"/>
                  </a:lnTo>
                  <a:lnTo>
                    <a:pt x="469" y="3736"/>
                  </a:lnTo>
                  <a:lnTo>
                    <a:pt x="535" y="3779"/>
                  </a:lnTo>
                  <a:lnTo>
                    <a:pt x="609" y="3804"/>
                  </a:lnTo>
                  <a:lnTo>
                    <a:pt x="632" y="3772"/>
                  </a:lnTo>
                  <a:lnTo>
                    <a:pt x="653" y="3818"/>
                  </a:lnTo>
                  <a:lnTo>
                    <a:pt x="717" y="3845"/>
                  </a:lnTo>
                  <a:lnTo>
                    <a:pt x="796" y="3937"/>
                  </a:lnTo>
                  <a:lnTo>
                    <a:pt x="914" y="4029"/>
                  </a:lnTo>
                  <a:lnTo>
                    <a:pt x="1026" y="4215"/>
                  </a:lnTo>
                  <a:lnTo>
                    <a:pt x="994" y="4318"/>
                  </a:lnTo>
                  <a:lnTo>
                    <a:pt x="1116" y="4487"/>
                  </a:lnTo>
                  <a:lnTo>
                    <a:pt x="1145" y="4424"/>
                  </a:lnTo>
                  <a:lnTo>
                    <a:pt x="1255" y="4496"/>
                  </a:lnTo>
                  <a:lnTo>
                    <a:pt x="1259" y="4330"/>
                  </a:lnTo>
                  <a:lnTo>
                    <a:pt x="1295" y="4260"/>
                  </a:lnTo>
                  <a:lnTo>
                    <a:pt x="1270" y="4189"/>
                  </a:lnTo>
                  <a:lnTo>
                    <a:pt x="1275" y="4101"/>
                  </a:lnTo>
                  <a:lnTo>
                    <a:pt x="1252" y="4017"/>
                  </a:lnTo>
                  <a:lnTo>
                    <a:pt x="1251" y="4017"/>
                  </a:lnTo>
                  <a:lnTo>
                    <a:pt x="1272" y="3848"/>
                  </a:lnTo>
                  <a:lnTo>
                    <a:pt x="1304" y="3824"/>
                  </a:lnTo>
                  <a:lnTo>
                    <a:pt x="1362" y="3565"/>
                  </a:lnTo>
                  <a:lnTo>
                    <a:pt x="1616" y="3243"/>
                  </a:lnTo>
                  <a:lnTo>
                    <a:pt x="1613" y="3174"/>
                  </a:lnTo>
                  <a:lnTo>
                    <a:pt x="1682" y="3162"/>
                  </a:lnTo>
                  <a:lnTo>
                    <a:pt x="1863" y="2860"/>
                  </a:lnTo>
                  <a:lnTo>
                    <a:pt x="1848" y="2743"/>
                  </a:lnTo>
                  <a:lnTo>
                    <a:pt x="1922" y="2507"/>
                  </a:lnTo>
                  <a:lnTo>
                    <a:pt x="1924" y="2420"/>
                  </a:lnTo>
                  <a:lnTo>
                    <a:pt x="1941" y="2361"/>
                  </a:lnTo>
                  <a:lnTo>
                    <a:pt x="1911" y="2310"/>
                  </a:lnTo>
                  <a:lnTo>
                    <a:pt x="1938" y="2251"/>
                  </a:lnTo>
                  <a:lnTo>
                    <a:pt x="2013" y="1762"/>
                  </a:lnTo>
                  <a:lnTo>
                    <a:pt x="2052" y="1667"/>
                  </a:lnTo>
                  <a:lnTo>
                    <a:pt x="2042" y="1585"/>
                  </a:lnTo>
                  <a:lnTo>
                    <a:pt x="2079" y="1470"/>
                  </a:lnTo>
                  <a:lnTo>
                    <a:pt x="2066" y="1410"/>
                  </a:lnTo>
                  <a:lnTo>
                    <a:pt x="2190" y="1316"/>
                  </a:lnTo>
                  <a:lnTo>
                    <a:pt x="2190" y="1253"/>
                  </a:lnTo>
                  <a:lnTo>
                    <a:pt x="2202" y="1187"/>
                  </a:lnTo>
                  <a:lnTo>
                    <a:pt x="2253" y="1118"/>
                  </a:lnTo>
                  <a:lnTo>
                    <a:pt x="2263" y="1067"/>
                  </a:lnTo>
                  <a:lnTo>
                    <a:pt x="2286" y="1036"/>
                  </a:lnTo>
                  <a:lnTo>
                    <a:pt x="2300" y="954"/>
                  </a:lnTo>
                  <a:lnTo>
                    <a:pt x="2325" y="913"/>
                  </a:lnTo>
                  <a:lnTo>
                    <a:pt x="2245" y="830"/>
                  </a:lnTo>
                  <a:lnTo>
                    <a:pt x="2215" y="659"/>
                  </a:lnTo>
                  <a:lnTo>
                    <a:pt x="2269" y="517"/>
                  </a:lnTo>
                  <a:lnTo>
                    <a:pt x="2359" y="421"/>
                  </a:lnTo>
                  <a:lnTo>
                    <a:pt x="2392" y="401"/>
                  </a:lnTo>
                  <a:lnTo>
                    <a:pt x="2429" y="385"/>
                  </a:lnTo>
                  <a:lnTo>
                    <a:pt x="2431" y="385"/>
                  </a:lnTo>
                  <a:lnTo>
                    <a:pt x="2418" y="346"/>
                  </a:lnTo>
                  <a:lnTo>
                    <a:pt x="2359" y="331"/>
                  </a:lnTo>
                  <a:lnTo>
                    <a:pt x="2339" y="307"/>
                  </a:lnTo>
                  <a:lnTo>
                    <a:pt x="2325" y="268"/>
                  </a:lnTo>
                  <a:lnTo>
                    <a:pt x="2296" y="240"/>
                  </a:lnTo>
                  <a:lnTo>
                    <a:pt x="2242" y="234"/>
                  </a:lnTo>
                  <a:lnTo>
                    <a:pt x="2196" y="215"/>
                  </a:lnTo>
                  <a:lnTo>
                    <a:pt x="2182" y="208"/>
                  </a:lnTo>
                  <a:lnTo>
                    <a:pt x="2089" y="198"/>
                  </a:lnTo>
                  <a:lnTo>
                    <a:pt x="2041" y="166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endParaRPr lang="zh-TW" altLang="en-US" sz="1800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1041" name="Picture 17" descr="D:\Users\stopnew\Desktop\未命名-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329" y="4046736"/>
              <a:ext cx="1003361" cy="966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D:\Users\stopnew\Desktop\未命名-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20" y="5387157"/>
              <a:ext cx="985428" cy="768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19" descr="D:\Users\stopnew\Desktop\未命名-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062831"/>
              <a:ext cx="985362" cy="85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D:\Users\stopnew\Desktop\未命名-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480" y="2801887"/>
              <a:ext cx="902788" cy="93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2956273" y="2545213"/>
              <a:ext cx="181941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TW" altLang="en-US" b="1" dirty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透明</a:t>
              </a:r>
              <a:r>
                <a:rPr lang="zh-TW" altLang="en-US" b="1" dirty="0" smtClean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治理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4798" y="2545213"/>
              <a:ext cx="1990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TW" altLang="en-US" b="1" dirty="0" smtClean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智慧生活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4588" y="6124967"/>
              <a:ext cx="19271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TW" altLang="en-US" b="1" dirty="0" smtClean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網路經濟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270607" y="6156012"/>
              <a:ext cx="18246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TW" altLang="en-US" b="1" dirty="0" smtClean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智慧</a:t>
              </a:r>
              <a:r>
                <a:rPr lang="zh-TW" altLang="en-US" b="1" dirty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國土</a:t>
              </a: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663" y="3017767"/>
              <a:ext cx="857027" cy="760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矩形 42"/>
            <p:cNvSpPr/>
            <p:nvPr/>
          </p:nvSpPr>
          <p:spPr>
            <a:xfrm>
              <a:off x="2581358" y="3977516"/>
              <a:ext cx="1990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zh-TW" altLang="en-US" b="1" dirty="0" smtClean="0">
                  <a:solidFill>
                    <a:schemeClr val="accent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基礎建設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2" name="Rounded Rectangle 82"/>
          <p:cNvSpPr/>
          <p:nvPr/>
        </p:nvSpPr>
        <p:spPr bwMode="auto">
          <a:xfrm>
            <a:off x="1092866" y="692697"/>
            <a:ext cx="7572866" cy="936104"/>
          </a:xfrm>
          <a:prstGeom prst="roundRect">
            <a:avLst/>
          </a:prstGeom>
          <a:solidFill>
            <a:srgbClr val="FFFFE7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</a:pPr>
            <a:endParaRPr kumimoji="1" lang="zh-TW" altLang="en-US" sz="2400" b="1">
              <a:solidFill>
                <a:schemeClr val="tx1">
                  <a:lumMod val="95000"/>
                  <a:lumOff val="5000"/>
                </a:schemeClr>
              </a:solidFill>
              <a:latin typeface="文鼎圓體M" pitchFamily="34" charset="-120"/>
              <a:ea typeface="文鼎圓體M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1897" y="725790"/>
            <a:ext cx="7424295" cy="826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創意臺灣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b="1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ide@ Taiwan 2020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>
              <a:lnSpc>
                <a:spcPts val="3000"/>
              </a:lnSpc>
            </a:pP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－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透過網路集聚眾人智慧，塑造台灣全民未來優質生活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C413-B8DE-48FA-BE24-37B6A15D15F0}" type="slidenum">
              <a:rPr lang="zh-TW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47787" y="2150776"/>
            <a:ext cx="259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ide@ Taiwan 2020</a:t>
            </a:r>
            <a:endParaRPr lang="zh-TW" altLang="en-US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983179" y="2919170"/>
            <a:ext cx="1086503" cy="1536473"/>
            <a:chOff x="2100602" y="3049238"/>
            <a:chExt cx="1086503" cy="1536473"/>
          </a:xfrm>
        </p:grpSpPr>
        <p:sp>
          <p:nvSpPr>
            <p:cNvPr id="8" name="文字方塊 7"/>
            <p:cNvSpPr txBox="1"/>
            <p:nvPr/>
          </p:nvSpPr>
          <p:spPr>
            <a:xfrm>
              <a:off x="2725440" y="3049238"/>
              <a:ext cx="461665" cy="3183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創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491760" y="3429000"/>
              <a:ext cx="461665" cy="3183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意</a:t>
              </a:r>
              <a:endParaRPr lang="zh-TW" altLang="en-US" b="1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292705" y="3848177"/>
              <a:ext cx="461665" cy="3183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臺</a:t>
              </a:r>
              <a:endParaRPr lang="zh-TW" altLang="en-US" b="1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100602" y="4267354"/>
              <a:ext cx="461665" cy="3183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6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灣</a:t>
              </a:r>
              <a:endParaRPr lang="zh-TW" altLang="en-US" b="1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1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、施政願景與核心理念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(2/2</a:t>
            </a:r>
            <a:r>
              <a:rPr lang="en-US" altLang="zh-TW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7504" y="730804"/>
            <a:ext cx="819854" cy="8617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施政願景</a:t>
            </a:r>
            <a:endParaRPr lang="zh-TW" altLang="en-US" sz="2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13024" y="4626533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ide@ Taiwan 2020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010400" y="6520259"/>
            <a:ext cx="2133600" cy="365125"/>
          </a:xfrm>
        </p:spPr>
        <p:txBody>
          <a:bodyPr/>
          <a:lstStyle/>
          <a:p>
            <a:fld id="{6A382ACD-46F7-4FA2-9C5B-AAC07B510721}" type="slidenum">
              <a:rPr lang="zh-TW" altLang="en-US" sz="1400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8</a:t>
            </a:fld>
            <a:endParaRPr lang="zh-TW" altLang="en-US" sz="1400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27034" y="1211010"/>
            <a:ext cx="7200000" cy="1284587"/>
          </a:xfrm>
          <a:prstGeom prst="round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0000" tIns="72000" rIns="72000" bIns="72000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建構完備無障礙之法制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endParaRPr lang="en-US" altLang="zh-TW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優化基礎建設，建構超聯結服務網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絡</a:t>
            </a:r>
            <a:endParaRPr lang="zh-TW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Blip>
                <a:blip r:embed="rId3"/>
              </a:buBlip>
            </a:pP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強化資安聯防</a:t>
            </a:r>
            <a:r>
              <a:rPr lang="zh-TW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，促進</a:t>
            </a:r>
            <a:r>
              <a:rPr lang="zh-TW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資安產業發展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1294136" y="2636912"/>
            <a:ext cx="7598344" cy="4054169"/>
          </a:xfrm>
          <a:prstGeom prst="rect">
            <a:avLst/>
          </a:prstGeom>
          <a:solidFill>
            <a:srgbClr val="FFFFEF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72000" rIns="72000" bIns="72000" rtlCol="0">
            <a:spAutoFit/>
          </a:bodyPr>
          <a:lstStyle/>
          <a:p>
            <a:pPr marL="342900" indent="-3429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虛擬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世界</a:t>
            </a: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法規</a:t>
            </a:r>
            <a:endParaRPr lang="en-US" altLang="zh-TW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提供新創公司彈性營運及籌資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法制，如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研議因應「共享經濟」相關法規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調適；提升網路金融服務，開放民間股權式群眾募資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；調適電傳勞動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、遠距教育與醫療照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護等相關法制，完善數位生活法規環境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強化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消費者及個資保護與網路犯罪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防範等法制，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打造安全電商環境</a:t>
            </a:r>
          </a:p>
          <a:p>
            <a:pPr marL="342900" indent="-3429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資通訊環境整備</a:t>
            </a:r>
            <a:endParaRPr lang="en-US" altLang="zh-TW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持續釋出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4G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寬頻，至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年累計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釋出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410MHz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，讓民眾感受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4G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快速上網的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便利；</a:t>
            </a:r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2020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年行動寬頻服務涵蓋率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96%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，付費上網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1,500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萬戶，終端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速率可達</a:t>
            </a:r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100Mbps</a:t>
            </a: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全面推動光纖到府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構超聯結服務網絡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，促進智慧生活、智慧城鄉發展</a:t>
            </a:r>
          </a:p>
          <a:p>
            <a:pPr marL="342900" indent="-34290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</a:t>
            </a:r>
            <a:r>
              <a:rPr lang="zh-TW" alt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資安</a:t>
            </a:r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隱私</a:t>
            </a:r>
            <a:endParaRPr lang="en-US" altLang="zh-TW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推動資通安全法，提升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資安治理與法規遵循強度，強化資安聯防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機制</a:t>
            </a:r>
            <a:endParaRPr lang="en-US" altLang="zh-TW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57188" lvl="1" indent="-1746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研議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成立資安專戶或</a:t>
            </a:r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基金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，建置國家資安實驗中心，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扶植資安產業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發展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圓柱 22"/>
          <p:cNvSpPr/>
          <p:nvPr/>
        </p:nvSpPr>
        <p:spPr>
          <a:xfrm>
            <a:off x="271336" y="3250799"/>
            <a:ext cx="906763" cy="2023624"/>
          </a:xfrm>
          <a:prstGeom prst="can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施政重點</a:t>
            </a:r>
            <a:endParaRPr lang="zh-TW" altLang="en-US" sz="24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0" y="5790"/>
            <a:ext cx="9143999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參、五大構面目標</a:t>
            </a:r>
            <a:r>
              <a:rPr lang="zh-TW" altLang="en-US" sz="4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與施政重點</a:t>
            </a:r>
            <a:r>
              <a:rPr lang="en-US" altLang="zh-TW" sz="3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(1/5</a:t>
            </a:r>
            <a:r>
              <a:rPr lang="en-US" altLang="zh-TW" sz="4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82" y="692695"/>
            <a:ext cx="486095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構面一：便捷</a:t>
            </a:r>
            <a:r>
              <a:rPr lang="zh-TW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的基礎環境</a:t>
            </a:r>
          </a:p>
        </p:txBody>
      </p:sp>
      <p:sp>
        <p:nvSpPr>
          <p:cNvPr id="27" name="手繪多邊形 26"/>
          <p:cNvSpPr/>
          <p:nvPr/>
        </p:nvSpPr>
        <p:spPr>
          <a:xfrm>
            <a:off x="231329" y="1389581"/>
            <a:ext cx="936103" cy="940049"/>
          </a:xfrm>
          <a:custGeom>
            <a:avLst/>
            <a:gdLst>
              <a:gd name="connsiteX0" fmla="*/ 0 w 1428392"/>
              <a:gd name="connsiteY0" fmla="*/ 142839 h 1428392"/>
              <a:gd name="connsiteX1" fmla="*/ 142839 w 1428392"/>
              <a:gd name="connsiteY1" fmla="*/ 0 h 1428392"/>
              <a:gd name="connsiteX2" fmla="*/ 1285553 w 1428392"/>
              <a:gd name="connsiteY2" fmla="*/ 0 h 1428392"/>
              <a:gd name="connsiteX3" fmla="*/ 1428392 w 1428392"/>
              <a:gd name="connsiteY3" fmla="*/ 142839 h 1428392"/>
              <a:gd name="connsiteX4" fmla="*/ 1428392 w 1428392"/>
              <a:gd name="connsiteY4" fmla="*/ 1285553 h 1428392"/>
              <a:gd name="connsiteX5" fmla="*/ 1285553 w 1428392"/>
              <a:gd name="connsiteY5" fmla="*/ 1428392 h 1428392"/>
              <a:gd name="connsiteX6" fmla="*/ 142839 w 1428392"/>
              <a:gd name="connsiteY6" fmla="*/ 1428392 h 1428392"/>
              <a:gd name="connsiteX7" fmla="*/ 0 w 1428392"/>
              <a:gd name="connsiteY7" fmla="*/ 1285553 h 1428392"/>
              <a:gd name="connsiteX8" fmla="*/ 0 w 1428392"/>
              <a:gd name="connsiteY8" fmla="*/ 142839 h 142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392" h="1428392">
                <a:moveTo>
                  <a:pt x="0" y="142839"/>
                </a:moveTo>
                <a:cubicBezTo>
                  <a:pt x="0" y="63951"/>
                  <a:pt x="63951" y="0"/>
                  <a:pt x="142839" y="0"/>
                </a:cubicBezTo>
                <a:lnTo>
                  <a:pt x="1285553" y="0"/>
                </a:lnTo>
                <a:cubicBezTo>
                  <a:pt x="1364441" y="0"/>
                  <a:pt x="1428392" y="63951"/>
                  <a:pt x="1428392" y="142839"/>
                </a:cubicBezTo>
                <a:lnTo>
                  <a:pt x="1428392" y="1285553"/>
                </a:lnTo>
                <a:cubicBezTo>
                  <a:pt x="1428392" y="1364441"/>
                  <a:pt x="1364441" y="1428392"/>
                  <a:pt x="1285553" y="1428392"/>
                </a:cubicBezTo>
                <a:lnTo>
                  <a:pt x="142839" y="1428392"/>
                </a:lnTo>
                <a:cubicBezTo>
                  <a:pt x="63951" y="1428392"/>
                  <a:pt x="0" y="1364441"/>
                  <a:pt x="0" y="1285553"/>
                </a:cubicBezTo>
                <a:lnTo>
                  <a:pt x="0" y="142839"/>
                </a:ln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0" vert="horz" wrap="square" lIns="133276" tIns="133276" rIns="133276" bIns="133276" numCol="1" spcCol="1270" anchor="ctr" anchorCtr="0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1567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資料庫圖表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782057"/>
              </p:ext>
            </p:extLst>
          </p:nvPr>
        </p:nvGraphicFramePr>
        <p:xfrm>
          <a:off x="611560" y="836712"/>
          <a:ext cx="7776867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肘形接點 24"/>
          <p:cNvCxnSpPr/>
          <p:nvPr/>
        </p:nvCxnSpPr>
        <p:spPr>
          <a:xfrm rot="10800000" flipH="1">
            <a:off x="6300192" y="2475004"/>
            <a:ext cx="633529" cy="324131"/>
          </a:xfrm>
          <a:prstGeom prst="bentConnector3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051720" y="1054477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</a:pPr>
            <a:r>
              <a:rPr kumimoji="0" lang="zh-TW" altLang="en-US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未來在哪裡，法律就到</a:t>
            </a:r>
            <a:r>
              <a:rPr kumimoji="0" lang="zh-TW" altLang="en-US" sz="36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哪裡</a:t>
            </a:r>
            <a:endParaRPr kumimoji="0" lang="zh-TW" altLang="en-US" sz="36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799" y="2164097"/>
            <a:ext cx="1932913" cy="144655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研議跨境網路交易課稅之公平</a:t>
            </a:r>
            <a:r>
              <a:rPr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kumimoji="0" lang="en-US" altLang="zh-TW" sz="1600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kumimoji="0"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研議擬訂虛擬貨幣相關法制之必要性</a:t>
            </a:r>
            <a:endParaRPr kumimoji="0" lang="en-US" altLang="zh-TW" sz="1600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67744" y="5607458"/>
            <a:ext cx="5040560" cy="9305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just" fontAlgn="auto" hangingPunct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n"/>
            </a:pPr>
            <a:r>
              <a:rPr kumimoji="0" lang="zh-TW" altLang="en-US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研議數位資</a:t>
            </a:r>
            <a:r>
              <a:rPr kumimoji="0" lang="en-US" altLang="zh-TW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0" lang="zh-TW" altLang="en-US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遺</a:t>
            </a:r>
            <a:r>
              <a:rPr kumimoji="0" lang="en-US" altLang="zh-TW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kumimoji="0" lang="zh-TW" altLang="en-US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產相關法制</a:t>
            </a:r>
            <a:endParaRPr kumimoji="0" lang="en-US" altLang="zh-TW" sz="1600" b="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just" fontAlgn="auto" hangingPunct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n"/>
            </a:pPr>
            <a:r>
              <a:rPr kumimoji="0"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調整著作權合理使用，及有形、無形利用權能規定</a:t>
            </a:r>
            <a:endParaRPr kumimoji="0" lang="en-US" altLang="zh-TW" sz="1600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just" fontAlgn="auto" hangingPunct="0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n"/>
            </a:pPr>
            <a:r>
              <a:rPr kumimoji="0"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檢視改善資通訊相關法規，例如網路中立</a:t>
            </a:r>
            <a:endParaRPr kumimoji="0" lang="en-US" altLang="zh-TW" sz="1600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969217" y="2164097"/>
            <a:ext cx="2174783" cy="14721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n"/>
            </a:pPr>
            <a:r>
              <a:rPr kumimoji="0" lang="zh-TW" altLang="en-US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盤點共享經濟模式之法律適用</a:t>
            </a:r>
            <a:r>
              <a:rPr kumimoji="0"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kumimoji="0" lang="en-US" altLang="zh-TW" sz="1600" b="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just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n"/>
            </a:pPr>
            <a:r>
              <a:rPr kumimoji="0"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</a:t>
            </a:r>
            <a:r>
              <a:rPr kumimoji="0" lang="zh-TW" altLang="en-US" sz="16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議網路連署及網路投票法規調適之</a:t>
            </a:r>
            <a:r>
              <a:rPr kumimoji="0" lang="zh-TW" altLang="en-US" sz="16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可行性</a:t>
            </a:r>
            <a:endParaRPr kumimoji="0" lang="en-US" altLang="zh-TW" sz="1600" b="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7" name="肘形接點 26"/>
          <p:cNvCxnSpPr/>
          <p:nvPr/>
        </p:nvCxnSpPr>
        <p:spPr>
          <a:xfrm rot="10800000">
            <a:off x="1979713" y="2475004"/>
            <a:ext cx="633529" cy="324131"/>
          </a:xfrm>
          <a:prstGeom prst="bentConnector3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499992" y="5241825"/>
            <a:ext cx="0" cy="36563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圖: 結束點 14"/>
          <p:cNvSpPr/>
          <p:nvPr/>
        </p:nvSpPr>
        <p:spPr>
          <a:xfrm>
            <a:off x="919867" y="320502"/>
            <a:ext cx="7283294" cy="44576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TW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亮點</a:t>
            </a:r>
            <a:r>
              <a:rPr lang="zh-TW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虛擬世界法規－虛擬世界發展法規調適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2.0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2ACD-46F7-4FA2-9C5B-AAC07B510721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38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3539</Words>
  <Application>Microsoft Office PowerPoint</Application>
  <PresentationFormat>如螢幕大小 (4:3)</PresentationFormat>
  <Paragraphs>472</Paragraphs>
  <Slides>25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Office 佈景主題</vt:lpstr>
      <vt:lpstr>PowerPoint 簡報</vt:lpstr>
      <vt:lpstr>大　綱</vt:lpstr>
      <vt:lpstr>壹、前  言(1/3)</vt:lpstr>
      <vt:lpstr>壹、前  言(2/3)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614</cp:revision>
  <cp:lastPrinted>2015-07-01T06:23:56Z</cp:lastPrinted>
  <dcterms:created xsi:type="dcterms:W3CDTF">2015-01-05T09:59:29Z</dcterms:created>
  <dcterms:modified xsi:type="dcterms:W3CDTF">2015-07-09T03:55:58Z</dcterms:modified>
</cp:coreProperties>
</file>