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7" r:id="rId17"/>
    <p:sldId id="273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51CC-845E-DC42-A569-B31A2A004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84E8-78A1-1144-A60E-2D7247654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DC7F-6D16-F643-85BF-58AE4944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9E84-4ED7-1C4D-9787-757A5E94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1AE4-1910-6F4B-AAA7-7CD178BA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08E6-A973-6B49-9AD8-24A65E4E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C56A1-B734-9F4C-95C1-E97DF08C3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9815-606F-A04F-9F28-C0BB4062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B372-94AC-0F46-8FD3-47867140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A4DE7-8B59-8F41-8CDC-332E0478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26169-CB1B-6544-BA09-E9AD5754F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62644-B28E-E343-AFBF-B5A2DF55C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6D8B-FD2E-8F4C-906B-F29742E1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9BD6-E51E-B24E-A24C-C1EEC78E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DC49-4666-DE45-AFC9-5331810A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04E3-0392-2045-9D2D-4A8E5CF8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E5C6-331F-6E4B-9DBD-9A04B36D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1406-A43A-FB49-BE74-6816A4D0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FCC7-2DDB-FD40-94CC-4B7B4AD3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BA4F2-1947-5143-B41A-1F0C6409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C931-CCA9-B44B-9D5A-99C37CE0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9687D-5817-6842-B17D-EE92BA48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9193-7384-3B48-99E0-919CD677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E447-7574-CE41-88DC-DF8B2AA4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04ED-7711-F349-AF84-46A596CD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1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4FA0-E056-A14F-BD2B-FE2ACA69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C0FD-8384-0440-AD4E-76E96B553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BA9D5-CF9F-AA4D-967D-0B0F6BBC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5EDA-D09F-EA4D-85E6-3AD5AC4D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3B286-700D-8548-9AEA-2F10BF44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20EC8-AAEB-184E-96E2-55B13C2B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04D6-B283-6F41-9872-62D4918B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58DD-0B2F-4F4F-95E2-29874A1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0366B-7907-4E41-A663-A4A06F70D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D03FD-4783-0D4F-8EE3-5ECAD7496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BBC2D-0236-0147-9F8E-1081ECA9A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E4CB5-E32C-4A43-A477-107557FB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ECED7-A72E-BA47-9EDA-2427152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1DB4D-763D-314E-9BB3-DFECB79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403C-B0B7-7C40-8C52-778904E9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758D4-1D2B-3D4A-92BD-D4F1DA6B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687D8-F93B-A340-B2EC-018C33BF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65A9F-BAE1-7E4F-9008-2E787F9C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D5BCF-1744-9A4D-AF29-6D09EBD0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AFBEF-1C71-574C-8694-256BDDCA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2986-A650-014A-A0BB-43BE6BCD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BABC-1142-D640-940A-9EE9B886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F51D-D7BB-2F4E-9901-D416953A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ED368-173F-2A4D-AA9F-339F47D1E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048D-527D-0E43-A36B-789B5EA7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0F9E-0B93-9449-9383-EC762D02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8650A-8B97-1342-AE54-4A1A77AE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9FDC-2BEF-A744-88A9-290ECB2F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F2517-60BE-734A-87EA-052E3702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629DD-BFE1-4443-8DEF-16A3F59C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8F6C2-BCBA-2E42-BEAF-0D3E0AD6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445B8-56E2-9346-944D-3CD3F174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1B9F6-AFEB-F04E-8FBC-D85AF7B5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34DCC-1602-0949-A425-73EEBC0C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D402-3887-7C45-A890-A57A0869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4CA3-8D47-DC42-9884-B88CE92D8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B2EB-2D82-8E4D-B04A-8069612610E8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204F-098B-454C-92BD-84B6223AB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2DDD-6811-6D42-BBAF-E70E5863B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AE3B-F3D5-5A42-8992-A37A01CC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C5C5-3EB5-E744-BBFE-5D2C8EF86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F7112-31BD-0A46-868E-6091AD82C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By Shubham </a:t>
            </a:r>
            <a:r>
              <a:rPr lang="en-US" dirty="0" err="1"/>
              <a:t>Mittra</a:t>
            </a:r>
            <a:endParaRPr lang="en-US" dirty="0"/>
          </a:p>
          <a:p>
            <a:pPr algn="r"/>
            <a:r>
              <a:rPr lang="en-US" dirty="0"/>
              <a:t>ML-41</a:t>
            </a:r>
          </a:p>
        </p:txBody>
      </p:sp>
    </p:spTree>
    <p:extLst>
      <p:ext uri="{BB962C8B-B14F-4D97-AF65-F5344CB8AC3E}">
        <p14:creationId xmlns:p14="http://schemas.microsoft.com/office/powerpoint/2010/main" val="325436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6EDA-6FCD-8843-92AC-4F4BC0AB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201FB-BFEA-1343-8514-DDAF59F51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5852" y="2098727"/>
            <a:ext cx="6535220" cy="4113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A817F-0756-5A44-AA47-B24DA7418B62}"/>
              </a:ext>
            </a:extLst>
          </p:cNvPr>
          <p:cNvSpPr txBox="1"/>
          <p:nvPr/>
        </p:nvSpPr>
        <p:spPr>
          <a:xfrm>
            <a:off x="838200" y="2671281"/>
            <a:ext cx="462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loan amount asked or given to the clients as per their Loan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BA5F-7F4C-224E-A6B6-60FFDA27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142EB-902A-384E-93D8-090A089B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512" y="2191195"/>
            <a:ext cx="6381108" cy="4113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6DC38-AEBC-4647-AAAE-34AF73A659FC}"/>
              </a:ext>
            </a:extLst>
          </p:cNvPr>
          <p:cNvSpPr txBox="1"/>
          <p:nvPr/>
        </p:nvSpPr>
        <p:spPr>
          <a:xfrm>
            <a:off x="838200" y="2958957"/>
            <a:ext cx="4802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interest rates allotted or given to the clients as per their Loan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E45D-2EFB-0B49-841A-438B920E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Funded amount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10EBF-170E-5F4A-8FAA-13A69CFDF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012" y="2409573"/>
            <a:ext cx="6453027" cy="40875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1E79F-58D0-1B45-9B77-6B1279076F96}"/>
              </a:ext>
            </a:extLst>
          </p:cNvPr>
          <p:cNvSpPr txBox="1"/>
          <p:nvPr/>
        </p:nvSpPr>
        <p:spPr>
          <a:xfrm>
            <a:off x="838200" y="3215811"/>
            <a:ext cx="4483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agency approved amount patterns given for the clients as per their Loan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4869-C1E1-B74E-B930-25A6CE18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Income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7CCA0-BFFB-6047-AACB-57CF9C92F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3254" y="2306831"/>
            <a:ext cx="6155076" cy="40875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208F2-1303-B243-9115-4B2662FE89E7}"/>
              </a:ext>
            </a:extLst>
          </p:cNvPr>
          <p:cNvSpPr txBox="1"/>
          <p:nvPr/>
        </p:nvSpPr>
        <p:spPr>
          <a:xfrm>
            <a:off x="838200" y="3020602"/>
            <a:ext cx="490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annual income patterns of the clients as per their Loan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6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B711-AEE1-D041-A23F-3BD5A38C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00CD6-71E9-6C4D-860A-E1F4A72A1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521" y="2571336"/>
            <a:ext cx="7013825" cy="4113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BE48C-A6F8-5D4A-A07C-7BCAE8E1B8CF}"/>
              </a:ext>
            </a:extLst>
          </p:cNvPr>
          <p:cNvSpPr txBox="1"/>
          <p:nvPr/>
        </p:nvSpPr>
        <p:spPr>
          <a:xfrm>
            <a:off x="838200" y="2804843"/>
            <a:ext cx="426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of purposes given by the clients as per their Loan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4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2EEF-DA0C-9548-A38C-02943494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vs Loan Status vs Purpose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D510C-A39E-9049-9DDF-C0BF379FA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509" y="2609403"/>
            <a:ext cx="71544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0DB2E-BDC1-9440-BF79-57C1632A2488}"/>
              </a:ext>
            </a:extLst>
          </p:cNvPr>
          <p:cNvSpPr txBox="1"/>
          <p:nvPr/>
        </p:nvSpPr>
        <p:spPr>
          <a:xfrm>
            <a:off x="838200" y="3226085"/>
            <a:ext cx="437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grading system according to their purpose patterns given by the clients as per their Loan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1E9D-1389-F44B-A7AF-4234BE3D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Ownership vs Loan status vs Purpose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72EE4-1258-434D-9107-A68E27C3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960" y="2349607"/>
            <a:ext cx="71352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44385-1A5F-3041-8F75-1803EE2C9203}"/>
              </a:ext>
            </a:extLst>
          </p:cNvPr>
          <p:cNvSpPr txBox="1"/>
          <p:nvPr/>
        </p:nvSpPr>
        <p:spPr>
          <a:xfrm>
            <a:off x="838200" y="3246634"/>
            <a:ext cx="396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home ownerships according to their purpose patterns given by the clients as per their Loan status.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6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0B27-8C7A-AB45-8CBC-3C46AF2F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vs Loan status vs Purpose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AC5DD-5422-6A42-A3AD-4BD4C3B3B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892" y="2506662"/>
            <a:ext cx="71544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35B1A-FBC7-1E44-A125-EDA5497C4052}"/>
              </a:ext>
            </a:extLst>
          </p:cNvPr>
          <p:cNvSpPr txBox="1"/>
          <p:nvPr/>
        </p:nvSpPr>
        <p:spPr>
          <a:xfrm>
            <a:off x="920393" y="2291137"/>
            <a:ext cx="3971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loan years according to their purpose patterns given by the clients as per their Loan status.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0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D882-F53F-3D4B-8067-27F0344D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vs Loan status vs Purpose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226F6-71F1-C74A-A4E5-4BFD0E28F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690" y="2270355"/>
            <a:ext cx="72054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340D1-FC1C-D74C-AEE5-9E59F4735976}"/>
              </a:ext>
            </a:extLst>
          </p:cNvPr>
          <p:cNvSpPr txBox="1"/>
          <p:nvPr/>
        </p:nvSpPr>
        <p:spPr>
          <a:xfrm>
            <a:off x="838200" y="2661007"/>
            <a:ext cx="4042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approved agency amount according to their purpose patterns given by the clients as per their Loan status.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3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7FA7-4AC4-1948-B9EA-621F198B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vs Loan status vs Purpose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C981F-D4BE-1946-BA3F-551775676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272" y="2506662"/>
            <a:ext cx="67500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0500A-0B6F-4A4F-804C-AD24B1DE0A1B}"/>
              </a:ext>
            </a:extLst>
          </p:cNvPr>
          <p:cNvSpPr txBox="1"/>
          <p:nvPr/>
        </p:nvSpPr>
        <p:spPr>
          <a:xfrm>
            <a:off x="838200" y="2866490"/>
            <a:ext cx="4381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interest rates allotted to clients according to their purpose patterns given by the clients as per their Loan status.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56AE-ACD6-D04C-998E-1D916291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2BB5-D000-5A40-B9B2-5A28F2E2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given Dataset analysis has been done for </a:t>
            </a:r>
            <a:r>
              <a:rPr lang="en-IN" dirty="0"/>
              <a:t>risk analytics in banking and financial services sector.</a:t>
            </a:r>
          </a:p>
          <a:p>
            <a:r>
              <a:rPr lang="en-IN" dirty="0"/>
              <a:t>How data is being used to minimise the risk of losing money while lending to customers.</a:t>
            </a:r>
          </a:p>
          <a:p>
            <a:r>
              <a:rPr lang="en-IN" dirty="0"/>
              <a:t>EDA has been done to understand how </a:t>
            </a:r>
            <a:r>
              <a:rPr lang="en-IN" b="1" dirty="0"/>
              <a:t>consumer attributes</a:t>
            </a:r>
            <a:r>
              <a:rPr lang="en-IN" dirty="0"/>
              <a:t> and </a:t>
            </a:r>
            <a:r>
              <a:rPr lang="en-IN" b="1" dirty="0"/>
              <a:t>loan attributes</a:t>
            </a:r>
            <a:r>
              <a:rPr lang="en-IN" dirty="0"/>
              <a:t> influence the tendency of default.</a:t>
            </a:r>
          </a:p>
          <a:p>
            <a:r>
              <a:rPr lang="en-IN" dirty="0"/>
              <a:t>The EDA has been done to understand the </a:t>
            </a:r>
            <a:r>
              <a:rPr lang="en-IN" b="1" dirty="0"/>
              <a:t>driving factors (or driver variables) </a:t>
            </a:r>
            <a:r>
              <a:rPr lang="en-IN" dirty="0"/>
              <a:t>behind loan default, i.e. the variables which are strong indicators of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7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68F1-BF5A-5A4E-BFFB-715608AD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Income vs Loan status vs Purpose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79574-799A-F04E-A864-E4A2BB66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601" y="2506662"/>
            <a:ext cx="716690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81C09-439F-E74F-967B-67B200E574AA}"/>
              </a:ext>
            </a:extLst>
          </p:cNvPr>
          <p:cNvSpPr txBox="1"/>
          <p:nvPr/>
        </p:nvSpPr>
        <p:spPr>
          <a:xfrm>
            <a:off x="838200" y="2681555"/>
            <a:ext cx="4247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incomes statements as per their purpose(business)  given by the </a:t>
            </a:r>
            <a:r>
              <a:rPr lang="en-US"/>
              <a:t>clients Loan </a:t>
            </a:r>
            <a:r>
              <a:rPr lang="en-US" dirty="0"/>
              <a:t>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5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357F-199E-CA49-86ED-1B0FBCD1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FC9A-CBE7-C74F-A15F-6D961A5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</a:t>
            </a:r>
          </a:p>
          <a:p>
            <a:pPr marL="0" indent="0" algn="ctr">
              <a:buNone/>
            </a:pPr>
            <a:r>
              <a:rPr lang="en-US" dirty="0"/>
              <a:t>Shubham </a:t>
            </a:r>
            <a:r>
              <a:rPr lang="en-US" dirty="0" err="1"/>
              <a:t>Mittra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ML-41</a:t>
            </a:r>
          </a:p>
        </p:txBody>
      </p:sp>
    </p:spTree>
    <p:extLst>
      <p:ext uri="{BB962C8B-B14F-4D97-AF65-F5344CB8AC3E}">
        <p14:creationId xmlns:p14="http://schemas.microsoft.com/office/powerpoint/2010/main" val="7114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100B-3A81-1140-A6D6-7EA09339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Grade vs Loan Status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EAAA7-FEBC-B54F-B5EA-A49E7F6C1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794" y="2224578"/>
            <a:ext cx="4991100" cy="332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39481-0314-E742-ABF0-346E125FE10A}"/>
              </a:ext>
            </a:extLst>
          </p:cNvPr>
          <p:cNvSpPr txBox="1"/>
          <p:nvPr/>
        </p:nvSpPr>
        <p:spPr>
          <a:xfrm>
            <a:off x="667820" y="2024008"/>
            <a:ext cx="527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the grading system as per the loan status of the clients,</a:t>
            </a:r>
          </a:p>
          <a:p>
            <a:r>
              <a:rPr lang="en-US" dirty="0"/>
              <a:t>We can understand how grading is important in allotting loans to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9947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401E-8FDC-C74B-9E6C-6B77B70F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vs Loan status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78AD6BA-DED6-9149-B9E3-A3D0853EB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700" y="2060191"/>
            <a:ext cx="4991100" cy="33274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2A4F93-6E48-1249-950A-D83E4C42D13A}"/>
              </a:ext>
            </a:extLst>
          </p:cNvPr>
          <p:cNvSpPr txBox="1"/>
          <p:nvPr/>
        </p:nvSpPr>
        <p:spPr>
          <a:xfrm>
            <a:off x="729466" y="2342508"/>
            <a:ext cx="563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explains the different term policies clients opt for, which itself shows an underlying trend that most clients opt for longer duration loans.</a:t>
            </a:r>
          </a:p>
        </p:txBody>
      </p:sp>
    </p:spTree>
    <p:extLst>
      <p:ext uri="{BB962C8B-B14F-4D97-AF65-F5344CB8AC3E}">
        <p14:creationId xmlns:p14="http://schemas.microsoft.com/office/powerpoint/2010/main" val="11097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7EB-CA58-7647-BB02-C1916C52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Grade vs Loan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53567A-5A53-B944-B5E3-F77A8DBED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8635" y="2015498"/>
            <a:ext cx="6915364" cy="41438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32DB57-E7D5-6D45-84B1-031BB80F087C}"/>
              </a:ext>
            </a:extLst>
          </p:cNvPr>
          <p:cNvSpPr txBox="1"/>
          <p:nvPr/>
        </p:nvSpPr>
        <p:spPr>
          <a:xfrm>
            <a:off x="311975" y="3164440"/>
            <a:ext cx="474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grades or sub grades given to the clients as per their Loan status</a:t>
            </a:r>
          </a:p>
        </p:txBody>
      </p:sp>
    </p:spTree>
    <p:extLst>
      <p:ext uri="{BB962C8B-B14F-4D97-AF65-F5344CB8AC3E}">
        <p14:creationId xmlns:p14="http://schemas.microsoft.com/office/powerpoint/2010/main" val="214302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655A-4805-F64C-80D0-1BB6DE76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Ownership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8E689-87F0-714B-A5E1-6A0ED70D9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273" y="2632983"/>
            <a:ext cx="7377701" cy="4113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35981-4B99-A34B-90C4-F90FC769AFB0}"/>
              </a:ext>
            </a:extLst>
          </p:cNvPr>
          <p:cNvSpPr txBox="1"/>
          <p:nvPr/>
        </p:nvSpPr>
        <p:spPr>
          <a:xfrm>
            <a:off x="349322" y="2424701"/>
            <a:ext cx="423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home ownership patterns given by the clients as per their Loan status</a:t>
            </a:r>
          </a:p>
        </p:txBody>
      </p:sp>
    </p:spTree>
    <p:extLst>
      <p:ext uri="{BB962C8B-B14F-4D97-AF65-F5344CB8AC3E}">
        <p14:creationId xmlns:p14="http://schemas.microsoft.com/office/powerpoint/2010/main" val="247387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845D-90F3-F34C-AE8F-CE18AFDC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 Loan status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DA17F0-8E76-D342-BB66-26AB0A0BE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4741" y="2460944"/>
            <a:ext cx="7295508" cy="408756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ADA582-62A6-CD44-B5B1-6191262FC8C1}"/>
              </a:ext>
            </a:extLst>
          </p:cNvPr>
          <p:cNvSpPr txBox="1"/>
          <p:nvPr/>
        </p:nvSpPr>
        <p:spPr>
          <a:xfrm>
            <a:off x="534256" y="2460943"/>
            <a:ext cx="4140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verification status given by the clients as per their Loan status.</a:t>
            </a:r>
          </a:p>
        </p:txBody>
      </p:sp>
    </p:spTree>
    <p:extLst>
      <p:ext uri="{BB962C8B-B14F-4D97-AF65-F5344CB8AC3E}">
        <p14:creationId xmlns:p14="http://schemas.microsoft.com/office/powerpoint/2010/main" val="2828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3D30-3EB7-9849-90F3-46CDBBDE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4B36E-E260-0945-8D54-D08C1D916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384" y="2474126"/>
            <a:ext cx="6679058" cy="4102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8B065-75B2-CD4C-8301-53BCE1E36FAF}"/>
              </a:ext>
            </a:extLst>
          </p:cNvPr>
          <p:cNvSpPr txBox="1"/>
          <p:nvPr/>
        </p:nvSpPr>
        <p:spPr>
          <a:xfrm>
            <a:off x="462337" y="2958957"/>
            <a:ext cx="467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years of loan patterns given by the clients as per their Loan status.</a:t>
            </a:r>
          </a:p>
        </p:txBody>
      </p:sp>
    </p:spTree>
    <p:extLst>
      <p:ext uri="{BB962C8B-B14F-4D97-AF65-F5344CB8AC3E}">
        <p14:creationId xmlns:p14="http://schemas.microsoft.com/office/powerpoint/2010/main" val="21017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BD98-D0D0-0F46-9702-E2EB0E28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D6CAD-FE48-714A-A5F6-0F37744B0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230" y="2381659"/>
            <a:ext cx="6843445" cy="4102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15F8B-532E-ED44-8FB4-E9D3EF19BD6F}"/>
              </a:ext>
            </a:extLst>
          </p:cNvPr>
          <p:cNvSpPr txBox="1"/>
          <p:nvPr/>
        </p:nvSpPr>
        <p:spPr>
          <a:xfrm>
            <a:off x="838200" y="2609636"/>
            <a:ext cx="4292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different kinds of months  loan pattern given by the clients as per their Loan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7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571</Words>
  <Application>Microsoft Macintosh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Lending Case Study</vt:lpstr>
      <vt:lpstr>Introduction</vt:lpstr>
      <vt:lpstr>Grade vs Loan Status </vt:lpstr>
      <vt:lpstr>Term vs Loan status</vt:lpstr>
      <vt:lpstr>Sub Grade vs Loan Status</vt:lpstr>
      <vt:lpstr>Home Ownership vs Loan Status</vt:lpstr>
      <vt:lpstr>Verification vs Loan status</vt:lpstr>
      <vt:lpstr>Year vs Loan status</vt:lpstr>
      <vt:lpstr>Month vs Loan status</vt:lpstr>
      <vt:lpstr>Loan amount vs Loan status</vt:lpstr>
      <vt:lpstr>Interest rate vs Loan status</vt:lpstr>
      <vt:lpstr>Funded amount vs Loan status</vt:lpstr>
      <vt:lpstr>Annual Income vs Loan status</vt:lpstr>
      <vt:lpstr>Purpose vs Loan Status</vt:lpstr>
      <vt:lpstr>Grade vs Loan Status vs Purpose</vt:lpstr>
      <vt:lpstr>Home Ownership vs Loan status vs Purpose</vt:lpstr>
      <vt:lpstr>Year vs Loan status vs Purpose</vt:lpstr>
      <vt:lpstr>Loan amount vs Loan status vs Purpose</vt:lpstr>
      <vt:lpstr>Interest Rate vs Loan status vs Purpose</vt:lpstr>
      <vt:lpstr>Annual Income vs Loan status vs Purpose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</dc:title>
  <dc:creator>Shubham Mittra</dc:creator>
  <cp:lastModifiedBy>Shubham Mittra</cp:lastModifiedBy>
  <cp:revision>9</cp:revision>
  <dcterms:created xsi:type="dcterms:W3CDTF">2022-07-06T15:25:00Z</dcterms:created>
  <dcterms:modified xsi:type="dcterms:W3CDTF">2022-07-06T17:02:49Z</dcterms:modified>
</cp:coreProperties>
</file>