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Contents" id="{CFF83C15-97A0-4222-A53C-E69DCACA8E72}">
          <p14:sldIdLst>
            <p14:sldId id="256"/>
            <p14:sldId id="257"/>
          </p14:sldIdLst>
        </p14:section>
        <p14:section name="Get Familiar With CoolTShirts" id="{AEFBFBAC-0FF7-4FDC-964D-B8710766A133}">
          <p14:sldIdLst>
            <p14:sldId id="258"/>
            <p14:sldId id="259"/>
            <p14:sldId id="260"/>
            <p14:sldId id="261"/>
            <p14:sldId id="262"/>
            <p14:sldId id="264"/>
            <p14:sldId id="263"/>
          </p14:sldIdLst>
        </p14:section>
        <p14:section name="2. What is the user journey?" id="{ED49BA32-4ACE-4A87-BE57-FA7839CC4FBE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3B8E-8D28-D4D7-9AD9-FAD43D176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CoolTShirts</a:t>
            </a:r>
            <a:br>
              <a:rPr lang="en-US" dirty="0"/>
            </a:br>
            <a:r>
              <a:rPr lang="en-US" dirty="0"/>
              <a:t>Marketing Attribution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ADA08-079C-883B-38CC-DF30796F1E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A. Josiah Tuttle</a:t>
            </a:r>
          </a:p>
          <a:p>
            <a:r>
              <a:rPr lang="en-US" dirty="0"/>
              <a:t>Analyze Data with SQL</a:t>
            </a:r>
          </a:p>
        </p:txBody>
      </p:sp>
    </p:spTree>
    <p:extLst>
      <p:ext uri="{BB962C8B-B14F-4D97-AF65-F5344CB8AC3E}">
        <p14:creationId xmlns:p14="http://schemas.microsoft.com/office/powerpoint/2010/main" val="1887814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4924-5B9C-626A-B0EB-94E445F7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User Journey?</a:t>
            </a:r>
          </a:p>
        </p:txBody>
      </p:sp>
    </p:spTree>
    <p:extLst>
      <p:ext uri="{BB962C8B-B14F-4D97-AF65-F5344CB8AC3E}">
        <p14:creationId xmlns:p14="http://schemas.microsoft.com/office/powerpoint/2010/main" val="2681680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0EBFF-C3DF-E2E2-9CDD-433862F6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How many first touches is each campaign responsible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1AFAA-C6FA-C10B-8749-35B9F05E4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5374" y="2052115"/>
            <a:ext cx="3346852" cy="4365937"/>
          </a:xfrm>
          <a:solidFill>
            <a:schemeClr val="bg2"/>
          </a:solidFill>
        </p:spPr>
        <p:txBody>
          <a:bodyPr>
            <a:normAutofit fontScale="47500" lnSpcReduction="20000"/>
          </a:bodyPr>
          <a:lstStyle/>
          <a:p>
            <a:pPr marL="6160" indent="0">
              <a:buNone/>
            </a:pPr>
            <a:r>
              <a:rPr lang="en-US" sz="23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23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first_touch</a:t>
            </a:r>
            <a:r>
              <a:rPr lang="en-US" sz="23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3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0" dirty="0">
                <a:solidFill>
                  <a:srgbClr val="EA6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2300" b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60" indent="0">
              <a:buNone/>
            </a:pPr>
            <a:r>
              <a:rPr lang="en-US" sz="23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23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3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23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6160" indent="0">
              <a:buNone/>
            </a:pPr>
            <a:r>
              <a:rPr lang="en-US" sz="23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23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sz="2300" b="0" dirty="0">
                <a:solidFill>
                  <a:srgbClr val="EA6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3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lang="en-US" sz="2300" b="0" dirty="0">
                <a:solidFill>
                  <a:srgbClr val="EA6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3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3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first_touch_at</a:t>
            </a:r>
            <a:endParaRPr lang="en-US" sz="2300" b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60" indent="0">
              <a:buNone/>
            </a:pPr>
            <a:r>
              <a:rPr lang="en-US" sz="23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23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3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page_visits</a:t>
            </a:r>
            <a:endParaRPr lang="en-US" sz="2300" b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60" indent="0">
              <a:buNone/>
            </a:pPr>
            <a:r>
              <a:rPr lang="en-US" sz="23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23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sz="23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sz="23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2300" b="0" dirty="0">
                <a:solidFill>
                  <a:srgbClr val="EA6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300" b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60" indent="0">
              <a:buNone/>
            </a:pPr>
            <a:r>
              <a:rPr lang="en-US" sz="23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3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pv.utm_campaign</a:t>
            </a:r>
            <a:r>
              <a:rPr lang="en-US" sz="23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3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0" dirty="0">
                <a:solidFill>
                  <a:srgbClr val="FFE0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'campaign'</a:t>
            </a:r>
            <a:r>
              <a:rPr lang="en-US" sz="23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6160" indent="0">
              <a:buNone/>
            </a:pPr>
            <a:r>
              <a:rPr lang="en-US" sz="23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  <a:r>
              <a:rPr lang="en-US" sz="23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300" b="0" dirty="0">
                <a:solidFill>
                  <a:srgbClr val="EA6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3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ft.first_touch_at</a:t>
            </a:r>
            <a:r>
              <a:rPr lang="en-US" sz="2300" b="0" dirty="0">
                <a:solidFill>
                  <a:srgbClr val="EA6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3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3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0" dirty="0">
                <a:solidFill>
                  <a:srgbClr val="FFE0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300" b="0" dirty="0" err="1">
                <a:solidFill>
                  <a:srgbClr val="FFE0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first_touches</a:t>
            </a:r>
            <a:r>
              <a:rPr lang="en-US" sz="2300" b="0" dirty="0">
                <a:solidFill>
                  <a:srgbClr val="FFE0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3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</a:p>
          <a:p>
            <a:pPr marL="6160" indent="0">
              <a:buNone/>
            </a:pPr>
            <a:r>
              <a:rPr lang="en-US" sz="23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3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first_touch</a:t>
            </a:r>
            <a:r>
              <a:rPr lang="en-US" sz="23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ft</a:t>
            </a:r>
          </a:p>
          <a:p>
            <a:pPr marL="6160" indent="0">
              <a:buNone/>
            </a:pPr>
            <a:r>
              <a:rPr lang="en-US" sz="23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23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page_visits</a:t>
            </a:r>
            <a:r>
              <a:rPr lang="en-US" sz="23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endParaRPr lang="en-US" sz="2300" b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60" indent="0">
              <a:buNone/>
            </a:pPr>
            <a:r>
              <a:rPr lang="en-US" sz="23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23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3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ft.user_id</a:t>
            </a:r>
            <a:r>
              <a:rPr lang="en-US" sz="23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3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pv.user_id</a:t>
            </a:r>
            <a:endParaRPr lang="en-US" sz="2300" b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60" indent="0">
              <a:buNone/>
            </a:pPr>
            <a:r>
              <a:rPr lang="en-US" sz="23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23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3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ft.first_touch_at</a:t>
            </a:r>
            <a:r>
              <a:rPr lang="en-US" sz="23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3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pv.</a:t>
            </a:r>
            <a:r>
              <a:rPr lang="en-US" sz="2300" b="0" dirty="0" err="1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endParaRPr lang="en-US" sz="2300" b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60" indent="0">
              <a:buNone/>
            </a:pPr>
            <a:r>
              <a:rPr lang="en-US" sz="23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sz="23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sz="23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utm_campaign</a:t>
            </a:r>
            <a:r>
              <a:rPr lang="en-US" sz="23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35FAA5-8E2D-37C3-8DE8-5A67563A4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943988"/>
              </p:ext>
            </p:extLst>
          </p:nvPr>
        </p:nvGraphicFramePr>
        <p:xfrm>
          <a:off x="6096000" y="2052115"/>
          <a:ext cx="4464857" cy="2377440"/>
        </p:xfrm>
        <a:graphic>
          <a:graphicData uri="http://schemas.openxmlformats.org/drawingml/2006/table">
            <a:tbl>
              <a:tblPr/>
              <a:tblGrid>
                <a:gridCol w="2910131">
                  <a:extLst>
                    <a:ext uri="{9D8B030D-6E8A-4147-A177-3AD203B41FA5}">
                      <a16:colId xmlns:a16="http://schemas.microsoft.com/office/drawing/2014/main" val="1857563837"/>
                    </a:ext>
                  </a:extLst>
                </a:gridCol>
                <a:gridCol w="1554726">
                  <a:extLst>
                    <a:ext uri="{9D8B030D-6E8A-4147-A177-3AD203B41FA5}">
                      <a16:colId xmlns:a16="http://schemas.microsoft.com/office/drawing/2014/main" val="1472666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9191A"/>
                          </a:solidFill>
                          <a:effectLst/>
                        </a:rPr>
                        <a:t>campaign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19191A"/>
                          </a:solidFill>
                          <a:effectLst/>
                        </a:rPr>
                        <a:t>first_touches</a:t>
                      </a:r>
                      <a:endParaRPr lang="en-US" dirty="0">
                        <a:solidFill>
                          <a:srgbClr val="19191A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042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cool-tshirts-search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169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377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getting-to-know-cool-tshirts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612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304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interview-with-cool-tshirts-founder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46466"/>
                          </a:solidFill>
                          <a:effectLst/>
                        </a:rPr>
                        <a:t>622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881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ten-crazy-cool-tshirts-facts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46466"/>
                          </a:solidFill>
                          <a:effectLst/>
                        </a:rPr>
                        <a:t>576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64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506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0EBFF-C3DF-E2E2-9CDD-433862F6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How many last touches is each campaign responsible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1AFAA-C6FA-C10B-8749-35B9F05E4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5374" y="2052115"/>
            <a:ext cx="3346852" cy="4365937"/>
          </a:xfrm>
          <a:solidFill>
            <a:schemeClr val="bg2"/>
          </a:solidFill>
        </p:spPr>
        <p:txBody>
          <a:bodyPr>
            <a:normAutofit fontScale="55000" lnSpcReduction="20000"/>
          </a:bodyPr>
          <a:lstStyle/>
          <a:p>
            <a:pPr marL="6160" indent="0">
              <a:buNone/>
            </a:pPr>
            <a:r>
              <a:rPr lang="en-US" sz="20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20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last_touch</a:t>
            </a:r>
            <a:r>
              <a:rPr lang="en-US" sz="20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EA6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2000" b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60" indent="0">
              <a:buNone/>
            </a:pPr>
            <a:r>
              <a:rPr lang="en-US" sz="20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20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20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6160" indent="0">
              <a:buNone/>
            </a:pPr>
            <a:r>
              <a:rPr lang="en-US" sz="20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20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000" b="0" dirty="0">
                <a:solidFill>
                  <a:srgbClr val="EA6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lang="en-US" sz="2000" b="0" dirty="0">
                <a:solidFill>
                  <a:srgbClr val="EA6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last_touch_at</a:t>
            </a:r>
            <a:endParaRPr lang="en-US" sz="2000" b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60" indent="0">
              <a:buNone/>
            </a:pPr>
            <a:r>
              <a:rPr lang="en-US" sz="20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20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page_visits</a:t>
            </a:r>
            <a:endParaRPr lang="en-US" sz="2000" b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60" indent="0">
              <a:buNone/>
            </a:pPr>
            <a:r>
              <a:rPr lang="en-US" sz="20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20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sz="20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sz="20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2000" b="0" dirty="0">
                <a:solidFill>
                  <a:srgbClr val="EA6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60" indent="0">
              <a:buNone/>
            </a:pPr>
            <a:r>
              <a:rPr lang="en-US" sz="20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pv.utm_campaign</a:t>
            </a:r>
            <a:r>
              <a:rPr lang="en-US" sz="20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FFE0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'campaign'</a:t>
            </a:r>
            <a:r>
              <a:rPr lang="en-US" sz="20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6160" indent="0">
              <a:buNone/>
            </a:pPr>
            <a:r>
              <a:rPr lang="en-US" sz="20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  <a:r>
              <a:rPr lang="en-US" sz="20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000" b="0" dirty="0">
                <a:solidFill>
                  <a:srgbClr val="EA6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lt.last_touch_at</a:t>
            </a:r>
            <a:r>
              <a:rPr lang="en-US" sz="2000" b="0" dirty="0">
                <a:solidFill>
                  <a:srgbClr val="EA6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FFE0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0" dirty="0" err="1">
                <a:solidFill>
                  <a:srgbClr val="FFE0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last_touches</a:t>
            </a:r>
            <a:r>
              <a:rPr lang="en-US" sz="2000" b="0" dirty="0">
                <a:solidFill>
                  <a:srgbClr val="FFE0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</a:p>
          <a:p>
            <a:pPr marL="6160" indent="0">
              <a:buNone/>
            </a:pPr>
            <a:r>
              <a:rPr lang="en-US" sz="20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last_touch</a:t>
            </a:r>
            <a:r>
              <a:rPr lang="en-US" sz="20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endParaRPr lang="en-US" sz="2000" b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60" indent="0">
              <a:buNone/>
            </a:pPr>
            <a:r>
              <a:rPr lang="en-US" sz="20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20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page_visits</a:t>
            </a:r>
            <a:r>
              <a:rPr lang="en-US" sz="20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endParaRPr lang="en-US" sz="2000" b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60" indent="0">
              <a:buNone/>
            </a:pPr>
            <a:r>
              <a:rPr lang="en-US" sz="20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20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0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lt.user_id</a:t>
            </a:r>
            <a:r>
              <a:rPr lang="en-US" sz="20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pv.user_id</a:t>
            </a:r>
            <a:endParaRPr lang="en-US" sz="2000" b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60" indent="0">
              <a:buNone/>
            </a:pPr>
            <a:r>
              <a:rPr lang="en-US" sz="20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20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lt.last_touch_at</a:t>
            </a:r>
            <a:r>
              <a:rPr lang="en-US" sz="20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pv.</a:t>
            </a:r>
            <a:r>
              <a:rPr lang="en-US" sz="2000" b="0" dirty="0" err="1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endParaRPr lang="en-US" sz="2000" b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60" indent="0">
              <a:buNone/>
            </a:pPr>
            <a:r>
              <a:rPr lang="en-US" sz="20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sz="20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sz="20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utm_campaign</a:t>
            </a:r>
            <a:r>
              <a:rPr lang="en-US" sz="20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1D430B-4F82-5516-2520-F2C45A096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16212"/>
              </p:ext>
            </p:extLst>
          </p:nvPr>
        </p:nvGraphicFramePr>
        <p:xfrm>
          <a:off x="6096000" y="2052115"/>
          <a:ext cx="4464857" cy="4114800"/>
        </p:xfrm>
        <a:graphic>
          <a:graphicData uri="http://schemas.openxmlformats.org/drawingml/2006/table">
            <a:tbl>
              <a:tblPr/>
              <a:tblGrid>
                <a:gridCol w="2794668">
                  <a:extLst>
                    <a:ext uri="{9D8B030D-6E8A-4147-A177-3AD203B41FA5}">
                      <a16:colId xmlns:a16="http://schemas.microsoft.com/office/drawing/2014/main" val="3741269576"/>
                    </a:ext>
                  </a:extLst>
                </a:gridCol>
                <a:gridCol w="1670189">
                  <a:extLst>
                    <a:ext uri="{9D8B030D-6E8A-4147-A177-3AD203B41FA5}">
                      <a16:colId xmlns:a16="http://schemas.microsoft.com/office/drawing/2014/main" val="42755771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19191A"/>
                          </a:solidFill>
                          <a:effectLst/>
                        </a:rPr>
                        <a:t>campaign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19191A"/>
                          </a:solidFill>
                          <a:effectLst/>
                        </a:rPr>
                        <a:t>last_touches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970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cool-tshirts-search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078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getting-to-know-cool-tshirts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232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192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interview-with-cool-tshirts-founder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184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80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paid-search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178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708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retargetting-ad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443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115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retargetting-campaign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245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59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ten-crazy-cool-tshirts-facts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190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791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weekly-newsletter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46466"/>
                          </a:solidFill>
                          <a:effectLst/>
                        </a:rPr>
                        <a:t>447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933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10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0EBFF-C3DF-E2E2-9CDD-433862F6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How many visitors make a purchase?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1AFAA-C6FA-C10B-8749-35B9F05E4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5374" y="2052115"/>
            <a:ext cx="3346852" cy="4365937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6160" indent="0">
              <a:buNone/>
            </a:pPr>
            <a:r>
              <a:rPr lang="en-US" sz="14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4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1400" b="0" dirty="0">
                <a:solidFill>
                  <a:srgbClr val="EA6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sz="14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1400" b="0" dirty="0">
                <a:solidFill>
                  <a:srgbClr val="EA6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4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FFE0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FFE0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total_purchasers</a:t>
            </a:r>
            <a:r>
              <a:rPr lang="en-US" sz="1400" b="0" dirty="0">
                <a:solidFill>
                  <a:srgbClr val="FFE0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1400" b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60" indent="0">
              <a:buNone/>
            </a:pPr>
            <a:r>
              <a:rPr lang="en-US" sz="14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page_visits</a:t>
            </a:r>
            <a:endParaRPr lang="en-US" sz="1400" b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60" indent="0">
              <a:buNone/>
            </a:pPr>
            <a:r>
              <a:rPr lang="en-US" sz="14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4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page_name</a:t>
            </a:r>
            <a:r>
              <a:rPr lang="en-US" sz="14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0" dirty="0">
                <a:solidFill>
                  <a:srgbClr val="FFE0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'4 - purchase'</a:t>
            </a:r>
            <a:r>
              <a:rPr lang="en-US" sz="14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63360" indent="-457200">
              <a:buFont typeface="+mj-lt"/>
              <a:buAutoNum type="arabicPeriod"/>
            </a:pPr>
            <a:endParaRPr lang="en-US" sz="2000" b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1D430B-4F82-5516-2520-F2C45A0965D1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052115"/>
          <a:ext cx="4464857" cy="4114800"/>
        </p:xfrm>
        <a:graphic>
          <a:graphicData uri="http://schemas.openxmlformats.org/drawingml/2006/table">
            <a:tbl>
              <a:tblPr/>
              <a:tblGrid>
                <a:gridCol w="2794668">
                  <a:extLst>
                    <a:ext uri="{9D8B030D-6E8A-4147-A177-3AD203B41FA5}">
                      <a16:colId xmlns:a16="http://schemas.microsoft.com/office/drawing/2014/main" val="3741269576"/>
                    </a:ext>
                  </a:extLst>
                </a:gridCol>
                <a:gridCol w="1670189">
                  <a:extLst>
                    <a:ext uri="{9D8B030D-6E8A-4147-A177-3AD203B41FA5}">
                      <a16:colId xmlns:a16="http://schemas.microsoft.com/office/drawing/2014/main" val="42755771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19191A"/>
                          </a:solidFill>
                          <a:effectLst/>
                        </a:rPr>
                        <a:t>campaign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19191A"/>
                          </a:solidFill>
                          <a:effectLst/>
                        </a:rPr>
                        <a:t>last_touches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970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cool-tshirts-search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078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getting-to-know-cool-tshirts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232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192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interview-with-cool-tshirts-founder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184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80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paid-search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178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708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retargetting-ad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443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115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retargetting-campaign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245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59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ten-crazy-cool-tshirts-facts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190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791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weekly-newsletter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46466"/>
                          </a:solidFill>
                          <a:effectLst/>
                        </a:rPr>
                        <a:t>447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933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938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0EBFF-C3DF-E2E2-9CDD-433862F6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How many visitors make a purchase?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1AFAA-C6FA-C10B-8749-35B9F05E4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5374" y="2052115"/>
            <a:ext cx="3346852" cy="4365937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6160" indent="0">
              <a:buNone/>
            </a:pPr>
            <a:r>
              <a:rPr lang="en-US" sz="14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4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1400" b="0" dirty="0">
                <a:solidFill>
                  <a:srgbClr val="EA6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sz="14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1400" b="0" dirty="0">
                <a:solidFill>
                  <a:srgbClr val="EA6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4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FFE0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FFE0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total_purchasers</a:t>
            </a:r>
            <a:r>
              <a:rPr lang="en-US" sz="1400" b="0" dirty="0">
                <a:solidFill>
                  <a:srgbClr val="FFE0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1400" b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60" indent="0">
              <a:buNone/>
            </a:pPr>
            <a:r>
              <a:rPr lang="en-US" sz="14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page_visits</a:t>
            </a:r>
            <a:endParaRPr lang="en-US" sz="1400" b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60" indent="0">
              <a:buNone/>
            </a:pPr>
            <a:r>
              <a:rPr lang="en-US" sz="14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4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page_name</a:t>
            </a:r>
            <a:r>
              <a:rPr lang="en-US" sz="14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0" dirty="0">
                <a:solidFill>
                  <a:srgbClr val="FFE0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'4 - purchase'</a:t>
            </a:r>
            <a:r>
              <a:rPr lang="en-US" sz="14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63360" indent="-457200">
              <a:buFont typeface="+mj-lt"/>
              <a:buAutoNum type="arabicPeriod"/>
            </a:pPr>
            <a:endParaRPr lang="en-US" sz="2000" b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1D430B-4F82-5516-2520-F2C45A0965D1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052115"/>
          <a:ext cx="4464857" cy="4114800"/>
        </p:xfrm>
        <a:graphic>
          <a:graphicData uri="http://schemas.openxmlformats.org/drawingml/2006/table">
            <a:tbl>
              <a:tblPr/>
              <a:tblGrid>
                <a:gridCol w="2794668">
                  <a:extLst>
                    <a:ext uri="{9D8B030D-6E8A-4147-A177-3AD203B41FA5}">
                      <a16:colId xmlns:a16="http://schemas.microsoft.com/office/drawing/2014/main" val="3741269576"/>
                    </a:ext>
                  </a:extLst>
                </a:gridCol>
                <a:gridCol w="1670189">
                  <a:extLst>
                    <a:ext uri="{9D8B030D-6E8A-4147-A177-3AD203B41FA5}">
                      <a16:colId xmlns:a16="http://schemas.microsoft.com/office/drawing/2014/main" val="42755771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19191A"/>
                          </a:solidFill>
                          <a:effectLst/>
                        </a:rPr>
                        <a:t>campaign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19191A"/>
                          </a:solidFill>
                          <a:effectLst/>
                        </a:rPr>
                        <a:t>last_touches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970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cool-tshirts-search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078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getting-to-know-cool-tshirts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232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192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interview-with-cool-tshirts-founder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184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80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paid-search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178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708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retargetting-ad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443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115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retargetting-campaign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245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59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ten-crazy-cool-tshirts-facts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190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791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weekly-newsletter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46466"/>
                          </a:solidFill>
                          <a:effectLst/>
                        </a:rPr>
                        <a:t>447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933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35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0EBFF-C3DF-E2E2-9CDD-433862F6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6. How many last touches on the purchase page is each campaign responsible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1AFAA-C6FA-C10B-8749-35B9F05E4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49685" y="2052115"/>
            <a:ext cx="3346852" cy="4365937"/>
          </a:xfrm>
          <a:solidFill>
            <a:schemeClr val="bg2"/>
          </a:solidFill>
        </p:spPr>
        <p:txBody>
          <a:bodyPr>
            <a:normAutofit fontScale="47500" lnSpcReduction="20000"/>
          </a:bodyPr>
          <a:lstStyle/>
          <a:p>
            <a:pPr marL="6160" indent="0">
              <a:buNone/>
            </a:pPr>
            <a:r>
              <a:rPr lang="en-US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last_touch</a:t>
            </a: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EA6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6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616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b="0" dirty="0">
                <a:solidFill>
                  <a:srgbClr val="EA6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lang="en-US" b="0" dirty="0">
                <a:solidFill>
                  <a:srgbClr val="EA6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last_touch_at</a:t>
            </a:r>
            <a:endParaRPr lang="en-US" b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6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page_visits</a:t>
            </a:r>
            <a:endParaRPr lang="en-US" b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6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b="0" dirty="0">
                <a:solidFill>
                  <a:srgbClr val="EA6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60" indent="0">
              <a:buNone/>
            </a:pPr>
            <a:r>
              <a:rPr lang="en-US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pv.utm_campaign</a:t>
            </a: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FFE0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'campaign'</a:t>
            </a: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616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  <a:r>
              <a:rPr lang="en-US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b="0" dirty="0">
                <a:solidFill>
                  <a:srgbClr val="EA6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lt.last_touch_at</a:t>
            </a:r>
            <a:r>
              <a:rPr lang="en-US" b="0" dirty="0">
                <a:solidFill>
                  <a:srgbClr val="EA6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FFE0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'purchases'</a:t>
            </a: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</a:t>
            </a:r>
          </a:p>
          <a:p>
            <a:pPr marL="6160" indent="0">
              <a:buNone/>
            </a:pPr>
            <a:r>
              <a:rPr lang="en-US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last_touch</a:t>
            </a: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endParaRPr lang="en-US" b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60" indent="0">
              <a:buNone/>
            </a:pPr>
            <a:r>
              <a:rPr lang="en-US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page_visits</a:t>
            </a: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endParaRPr lang="en-US" b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6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lt.user_id</a:t>
            </a: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pv.user_id</a:t>
            </a:r>
            <a:endParaRPr lang="en-US" b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6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lt.last_touch_at</a:t>
            </a: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pv.</a:t>
            </a:r>
            <a:r>
              <a:rPr lang="en-US" b="0" dirty="0" err="1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endParaRPr lang="en-US" b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60" indent="0">
              <a:buNone/>
            </a:pPr>
            <a:r>
              <a:rPr lang="en-US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pv.page_name</a:t>
            </a: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FFE0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'4 - purchase'</a:t>
            </a:r>
            <a:endParaRPr lang="en-US" b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60" indent="0">
              <a:buNone/>
            </a:pPr>
            <a:r>
              <a:rPr lang="en-US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utm_campaign</a:t>
            </a:r>
            <a:endParaRPr lang="en-US" b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60" indent="0">
              <a:buNone/>
            </a:pPr>
            <a:r>
              <a:rPr lang="en-US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purchases </a:t>
            </a:r>
            <a:r>
              <a:rPr lang="en-US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160" indent="0">
              <a:buNone/>
            </a:pPr>
            <a:endParaRPr lang="en-US" sz="2000" b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1EA9EB-BAD4-11F0-593C-1B9B3F8E3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46882"/>
              </p:ext>
            </p:extLst>
          </p:nvPr>
        </p:nvGraphicFramePr>
        <p:xfrm>
          <a:off x="6096000" y="2052115"/>
          <a:ext cx="4464857" cy="4114800"/>
        </p:xfrm>
        <a:graphic>
          <a:graphicData uri="http://schemas.openxmlformats.org/drawingml/2006/table">
            <a:tbl>
              <a:tblPr/>
              <a:tblGrid>
                <a:gridCol w="2794668">
                  <a:extLst>
                    <a:ext uri="{9D8B030D-6E8A-4147-A177-3AD203B41FA5}">
                      <a16:colId xmlns:a16="http://schemas.microsoft.com/office/drawing/2014/main" val="2056676665"/>
                    </a:ext>
                  </a:extLst>
                </a:gridCol>
                <a:gridCol w="1670189">
                  <a:extLst>
                    <a:ext uri="{9D8B030D-6E8A-4147-A177-3AD203B41FA5}">
                      <a16:colId xmlns:a16="http://schemas.microsoft.com/office/drawing/2014/main" val="5051587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19191A"/>
                          </a:solidFill>
                          <a:effectLst/>
                        </a:rPr>
                        <a:t>campaign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19191A"/>
                          </a:solidFill>
                          <a:effectLst/>
                        </a:rPr>
                        <a:t>purchases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659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46466"/>
                          </a:solidFill>
                          <a:effectLst/>
                        </a:rPr>
                        <a:t>weekly-newsletter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114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646466"/>
                          </a:solidFill>
                          <a:effectLst/>
                        </a:rPr>
                        <a:t>retargetting</a:t>
                      </a:r>
                      <a:r>
                        <a:rPr lang="en-US" dirty="0">
                          <a:solidFill>
                            <a:srgbClr val="646466"/>
                          </a:solidFill>
                          <a:effectLst/>
                        </a:rPr>
                        <a:t>-ad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112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772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646466"/>
                          </a:solidFill>
                          <a:effectLst/>
                        </a:rPr>
                        <a:t>retargetting</a:t>
                      </a:r>
                      <a:r>
                        <a:rPr lang="en-US" dirty="0">
                          <a:solidFill>
                            <a:srgbClr val="646466"/>
                          </a:solidFill>
                          <a:effectLst/>
                        </a:rPr>
                        <a:t>-campaign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53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29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46466"/>
                          </a:solidFill>
                          <a:effectLst/>
                        </a:rPr>
                        <a:t>paid-search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52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652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46466"/>
                          </a:solidFill>
                          <a:effectLst/>
                        </a:rPr>
                        <a:t>ten-crazy-cool-</a:t>
                      </a:r>
                      <a:r>
                        <a:rPr lang="en-US" dirty="0" err="1">
                          <a:solidFill>
                            <a:srgbClr val="646466"/>
                          </a:solidFill>
                          <a:effectLst/>
                        </a:rPr>
                        <a:t>tshirts</a:t>
                      </a:r>
                      <a:r>
                        <a:rPr lang="en-US" dirty="0">
                          <a:solidFill>
                            <a:srgbClr val="646466"/>
                          </a:solidFill>
                          <a:effectLst/>
                        </a:rPr>
                        <a:t>-facts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168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getting-to-know-cool-tshirts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338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interview-with-cool-tshirts-founder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9363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cool-tshirts-search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46466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284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630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90CD-049D-277B-165A-081DEB92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7. </a:t>
            </a:r>
            <a:r>
              <a:rPr lang="en-US" dirty="0" err="1"/>
              <a:t>CoolTShirts</a:t>
            </a:r>
            <a:r>
              <a:rPr lang="en-US" dirty="0"/>
              <a:t> can re-invest in 5 campaigns. </a:t>
            </a:r>
            <a:br>
              <a:rPr lang="en-US" dirty="0"/>
            </a:br>
            <a:r>
              <a:rPr lang="en-US" sz="2000" dirty="0"/>
              <a:t>Given your findings in the project, which should they pick and why?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9C9F91-7CE1-4420-38BE-3BCF56740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five produced the most sales</a:t>
            </a:r>
          </a:p>
          <a:p>
            <a:pPr marL="455422" lvl="1" indent="-34290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kern="1200" dirty="0">
                <a:effectLst/>
                <a:latin typeface="Arial" panose="020B0604020202020204" pitchFamily="34" charset="0"/>
              </a:rPr>
              <a:t>weekly-newsletter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455422" lvl="1" indent="-34290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kern="1200" dirty="0" err="1">
                <a:effectLst/>
                <a:latin typeface="Arial" panose="020B0604020202020204" pitchFamily="34" charset="0"/>
              </a:rPr>
              <a:t>retargetting</a:t>
            </a:r>
            <a:r>
              <a:rPr lang="en-US" sz="1600" b="0" i="0" u="none" strike="noStrike" kern="1200" dirty="0">
                <a:effectLst/>
                <a:latin typeface="Arial" panose="020B0604020202020204" pitchFamily="34" charset="0"/>
              </a:rPr>
              <a:t>-ad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455422" lvl="1" indent="-34290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kern="1200" dirty="0" err="1">
                <a:effectLst/>
                <a:latin typeface="Arial" panose="020B0604020202020204" pitchFamily="34" charset="0"/>
              </a:rPr>
              <a:t>retargetting</a:t>
            </a:r>
            <a:r>
              <a:rPr lang="en-US" sz="1600" b="0" i="0" u="none" strike="noStrike" kern="1200" dirty="0">
                <a:effectLst/>
                <a:latin typeface="Arial" panose="020B0604020202020204" pitchFamily="34" charset="0"/>
              </a:rPr>
              <a:t>-campaign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455422" lvl="1" indent="-34290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kern="1200" dirty="0">
                <a:effectLst/>
                <a:latin typeface="Arial" panose="020B0604020202020204" pitchFamily="34" charset="0"/>
              </a:rPr>
              <a:t>paid-search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455422" lvl="1" indent="-34290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kern="1200" dirty="0">
                <a:effectLst/>
                <a:latin typeface="Arial" panose="020B0604020202020204" pitchFamily="34" charset="0"/>
              </a:rPr>
              <a:t>ten-crazy-cool-</a:t>
            </a:r>
            <a:r>
              <a:rPr lang="en-US" sz="1600" b="0" i="0" u="none" strike="noStrike" kern="1200" dirty="0" err="1">
                <a:effectLst/>
                <a:latin typeface="Arial" panose="020B0604020202020204" pitchFamily="34" charset="0"/>
              </a:rPr>
              <a:t>tshirts</a:t>
            </a:r>
            <a:r>
              <a:rPr lang="en-US" sz="1600" b="0" i="0" u="none" strike="noStrike" kern="1200" dirty="0">
                <a:effectLst/>
                <a:latin typeface="Arial" panose="020B0604020202020204" pitchFamily="34" charset="0"/>
              </a:rPr>
              <a:t>-facts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149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BABCE1-28C8-BD39-01EC-FECC86A6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86245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06E4-415D-B8EE-4975-3A512AD4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B8789-EE06-636E-6502-0C82FCDBF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Get familiar with </a:t>
            </a:r>
            <a:r>
              <a:rPr lang="en-US" dirty="0" err="1"/>
              <a:t>CoolTShirts</a:t>
            </a:r>
            <a:endParaRPr lang="en-US" dirty="0"/>
          </a:p>
          <a:p>
            <a:pPr marL="799910" lvl="1" indent="-342900">
              <a:buFont typeface="+mj-lt"/>
              <a:buAutoNum type="arabicPeriod"/>
            </a:pPr>
            <a:r>
              <a:rPr lang="en-US" dirty="0"/>
              <a:t>How many campaigns and sources does </a:t>
            </a:r>
            <a:r>
              <a:rPr lang="en-US" dirty="0" err="1"/>
              <a:t>CoolTShirts</a:t>
            </a:r>
            <a:r>
              <a:rPr lang="en-US" dirty="0"/>
              <a:t> use? Which source is used for each campaign? </a:t>
            </a:r>
          </a:p>
          <a:p>
            <a:pPr marL="799910" lvl="1" indent="-342900">
              <a:buFont typeface="+mj-lt"/>
              <a:buAutoNum type="arabicPeriod"/>
            </a:pPr>
            <a:r>
              <a:rPr lang="en-US" dirty="0"/>
              <a:t>What pages are on the </a:t>
            </a:r>
            <a:r>
              <a:rPr lang="en-US" dirty="0" err="1"/>
              <a:t>CoolTShirts</a:t>
            </a:r>
            <a:r>
              <a:rPr lang="en-US" dirty="0"/>
              <a:t> website?</a:t>
            </a:r>
          </a:p>
          <a:p>
            <a:r>
              <a:rPr lang="en-US" dirty="0"/>
              <a:t>What is the user journey?</a:t>
            </a:r>
          </a:p>
          <a:p>
            <a:pPr marL="799910" lvl="1" indent="-342900">
              <a:buFont typeface="+mj-lt"/>
              <a:buAutoNum type="arabicPeriod" startAt="3"/>
            </a:pPr>
            <a:r>
              <a:rPr lang="en-US" dirty="0"/>
              <a:t>How many first touches is each campaign responsible for?</a:t>
            </a:r>
          </a:p>
          <a:p>
            <a:pPr marL="799910" lvl="1" indent="-342900">
              <a:buFont typeface="+mj-lt"/>
              <a:buAutoNum type="arabicPeriod" startAt="3"/>
            </a:pPr>
            <a:r>
              <a:rPr lang="en-US" dirty="0"/>
              <a:t>How many last touches is each campaign responsible for?</a:t>
            </a:r>
          </a:p>
          <a:p>
            <a:pPr marL="799910" lvl="1" indent="-342900">
              <a:buFont typeface="+mj-lt"/>
              <a:buAutoNum type="arabicPeriod" startAt="3"/>
            </a:pPr>
            <a:r>
              <a:rPr lang="en-US" dirty="0"/>
              <a:t>How many visitors make a purchase?</a:t>
            </a:r>
          </a:p>
          <a:p>
            <a:pPr marL="799910" lvl="1" indent="-342900">
              <a:buFont typeface="+mj-lt"/>
              <a:buAutoNum type="arabicPeriod" startAt="3"/>
            </a:pPr>
            <a:r>
              <a:rPr lang="en-US" dirty="0"/>
              <a:t>How many last touches on the purchase page is each campaign responsible for?</a:t>
            </a:r>
          </a:p>
          <a:p>
            <a:pPr marL="799910" lvl="1" indent="-342900">
              <a:buFont typeface="+mj-lt"/>
              <a:buAutoNum type="arabicPeriod" startAt="3"/>
            </a:pPr>
            <a:r>
              <a:rPr lang="en-US" dirty="0" err="1"/>
              <a:t>CoolTShirts</a:t>
            </a:r>
            <a:r>
              <a:rPr lang="en-US" dirty="0"/>
              <a:t> can re-invest in 5 campaigns. Given your findings in the project, which should they pick and why?</a:t>
            </a:r>
          </a:p>
        </p:txBody>
      </p:sp>
    </p:spTree>
    <p:extLst>
      <p:ext uri="{BB962C8B-B14F-4D97-AF65-F5344CB8AC3E}">
        <p14:creationId xmlns:p14="http://schemas.microsoft.com/office/powerpoint/2010/main" val="294360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4924-5B9C-626A-B0EB-94E445F7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Familiar with </a:t>
            </a:r>
            <a:r>
              <a:rPr lang="en-US" dirty="0" err="1"/>
              <a:t>CoolTShirts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2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160E7-A046-F1FD-2E31-DD1F85A7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	How many campaigns and sources does </a:t>
            </a:r>
            <a:r>
              <a:rPr lang="en-US" dirty="0" err="1"/>
              <a:t>CoolTShirts</a:t>
            </a:r>
            <a:r>
              <a:rPr lang="en-US" dirty="0"/>
              <a:t> use? </a:t>
            </a:r>
            <a:br>
              <a:rPr lang="en-US" dirty="0"/>
            </a:br>
            <a:r>
              <a:rPr lang="en-US" dirty="0"/>
              <a:t>Which source is used for each campaign?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23D03-B039-E57B-5483-6261863C7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160" indent="0">
              <a:buNone/>
            </a:pPr>
            <a:r>
              <a:rPr lang="en-US" dirty="0"/>
              <a:t>Use three queries:</a:t>
            </a:r>
          </a:p>
          <a:p>
            <a:r>
              <a:rPr lang="en-US" dirty="0"/>
              <a:t>one for the number of distinct campaigns,</a:t>
            </a:r>
          </a:p>
          <a:p>
            <a:r>
              <a:rPr lang="en-US" dirty="0"/>
              <a:t>one for the number of distinct sources,</a:t>
            </a:r>
          </a:p>
          <a:p>
            <a:r>
              <a:rPr lang="en-US" dirty="0"/>
              <a:t>one to find how they are related.</a:t>
            </a:r>
          </a:p>
        </p:txBody>
      </p:sp>
    </p:spTree>
    <p:extLst>
      <p:ext uri="{BB962C8B-B14F-4D97-AF65-F5344CB8AC3E}">
        <p14:creationId xmlns:p14="http://schemas.microsoft.com/office/powerpoint/2010/main" val="59963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0EBFF-C3DF-E2E2-9CDD-433862F6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Number of distinct campaigns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1AFAA-C6FA-C10B-8749-35B9F05E4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2"/>
          </a:solidFill>
        </p:spPr>
        <p:txBody>
          <a:bodyPr>
            <a:normAutofit/>
          </a:bodyPr>
          <a:lstStyle/>
          <a:p>
            <a:pPr marL="6160" indent="0">
              <a:buNone/>
            </a:pPr>
            <a:r>
              <a:rPr lang="en-US" sz="16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1600" b="0" dirty="0">
                <a:solidFill>
                  <a:srgbClr val="EA6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sz="16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utm_campaign</a:t>
            </a:r>
            <a:r>
              <a:rPr lang="en-US" sz="1600" b="0" dirty="0">
                <a:solidFill>
                  <a:srgbClr val="EA6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FFE0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0" dirty="0" err="1">
                <a:solidFill>
                  <a:srgbClr val="FFE0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total_campaigns</a:t>
            </a:r>
            <a:r>
              <a:rPr lang="en-US" sz="1600" b="0" dirty="0">
                <a:solidFill>
                  <a:srgbClr val="FFE0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1600" b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60" indent="0">
              <a:buNone/>
            </a:pPr>
            <a:r>
              <a:rPr lang="en-US" sz="16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page_visits</a:t>
            </a:r>
            <a:r>
              <a:rPr lang="en-US" sz="16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160" indent="0">
              <a:buNone/>
            </a:pPr>
            <a:endParaRPr lang="en-US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3360" indent="-457200">
              <a:buFont typeface="+mj-lt"/>
              <a:buAutoNum type="arabicPeriod"/>
            </a:pPr>
            <a:endParaRPr lang="en-US" dirty="0">
              <a:solidFill>
                <a:srgbClr val="FFFFFF"/>
              </a:solidFill>
              <a:latin typeface="Monaco"/>
            </a:endParaRPr>
          </a:p>
          <a:p>
            <a:pPr marL="463360" indent="-457200">
              <a:buFont typeface="+mj-lt"/>
              <a:buAutoNum type="arabicPeriod"/>
            </a:pPr>
            <a:endParaRPr lang="en-US" b="0" dirty="0">
              <a:solidFill>
                <a:srgbClr val="FFFFFF"/>
              </a:solidFill>
              <a:effectLst/>
              <a:latin typeface="Monaco"/>
            </a:endParaRPr>
          </a:p>
          <a:p>
            <a:pPr marL="6160" indent="0">
              <a:buNone/>
            </a:pP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D9E4239-F1E1-81B6-BFE2-3634CB0B1D9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20853122"/>
              </p:ext>
            </p:extLst>
          </p:nvPr>
        </p:nvGraphicFramePr>
        <p:xfrm>
          <a:off x="6665913" y="2052638"/>
          <a:ext cx="38957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5725">
                  <a:extLst>
                    <a:ext uri="{9D8B030D-6E8A-4147-A177-3AD203B41FA5}">
                      <a16:colId xmlns:a16="http://schemas.microsoft.com/office/drawing/2014/main" val="1951590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28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6087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0D8D41-1D7E-93C8-9FEA-3FD214C30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211933"/>
              </p:ext>
            </p:extLst>
          </p:nvPr>
        </p:nvGraphicFramePr>
        <p:xfrm>
          <a:off x="6672123" y="2052116"/>
          <a:ext cx="3895725" cy="731520"/>
        </p:xfrm>
        <a:graphic>
          <a:graphicData uri="http://schemas.openxmlformats.org/drawingml/2006/table">
            <a:tbl>
              <a:tblPr/>
              <a:tblGrid>
                <a:gridCol w="3895725">
                  <a:extLst>
                    <a:ext uri="{9D8B030D-6E8A-4147-A177-3AD203B41FA5}">
                      <a16:colId xmlns:a16="http://schemas.microsoft.com/office/drawing/2014/main" val="2865155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19191A"/>
                          </a:solidFill>
                          <a:effectLst/>
                        </a:rPr>
                        <a:t>total_campaigns</a:t>
                      </a:r>
                      <a:endParaRPr lang="en-US" dirty="0">
                        <a:solidFill>
                          <a:srgbClr val="19191A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880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46466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01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4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0EBFF-C3DF-E2E2-9CDD-433862F6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Number of distinct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1AFAA-C6FA-C10B-8749-35B9F05E4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4882354" cy="3997828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6160" indent="0">
              <a:buNone/>
            </a:pPr>
            <a:r>
              <a:rPr lang="en-US" sz="16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1600" b="0" dirty="0">
                <a:solidFill>
                  <a:srgbClr val="EA6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sz="16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utm_source</a:t>
            </a:r>
            <a:r>
              <a:rPr lang="en-US" sz="1600" b="0" dirty="0">
                <a:solidFill>
                  <a:srgbClr val="EA6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FFE0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0" dirty="0" err="1">
                <a:solidFill>
                  <a:srgbClr val="FFE0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total_sources</a:t>
            </a:r>
            <a:r>
              <a:rPr lang="en-US" sz="1600" b="0" dirty="0">
                <a:solidFill>
                  <a:srgbClr val="FFE0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1600" b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60" indent="0">
              <a:buNone/>
            </a:pPr>
            <a:r>
              <a:rPr lang="en-US" sz="16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page_visits</a:t>
            </a:r>
            <a:r>
              <a:rPr lang="en-US" sz="16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463360" indent="-457200">
              <a:buFont typeface="+mj-lt"/>
              <a:buAutoNum type="arabicPeriod"/>
            </a:pPr>
            <a:endParaRPr lang="en-US" dirty="0">
              <a:solidFill>
                <a:srgbClr val="FFFFFF"/>
              </a:solidFill>
              <a:latin typeface="Monaco"/>
            </a:endParaRPr>
          </a:p>
          <a:p>
            <a:pPr marL="463360" indent="-457200">
              <a:buFont typeface="+mj-lt"/>
              <a:buAutoNum type="arabicPeriod"/>
            </a:pPr>
            <a:endParaRPr lang="en-US" dirty="0">
              <a:solidFill>
                <a:srgbClr val="FFFFFF"/>
              </a:solidFill>
              <a:latin typeface="Monaco"/>
            </a:endParaRPr>
          </a:p>
          <a:p>
            <a:pPr marL="463360" indent="-457200">
              <a:buFont typeface="+mj-lt"/>
              <a:buAutoNum type="arabicPeriod"/>
            </a:pPr>
            <a:endParaRPr lang="en-US" b="0" dirty="0">
              <a:solidFill>
                <a:srgbClr val="FFFFFF"/>
              </a:solidFill>
              <a:effectLst/>
              <a:latin typeface="Monaco"/>
            </a:endParaRPr>
          </a:p>
          <a:p>
            <a:pPr marL="616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0D8D41-1D7E-93C8-9FEA-3FD214C30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706635"/>
              </p:ext>
            </p:extLst>
          </p:nvPr>
        </p:nvGraphicFramePr>
        <p:xfrm>
          <a:off x="7686136" y="2052116"/>
          <a:ext cx="2881712" cy="731520"/>
        </p:xfrm>
        <a:graphic>
          <a:graphicData uri="http://schemas.openxmlformats.org/drawingml/2006/table">
            <a:tbl>
              <a:tblPr/>
              <a:tblGrid>
                <a:gridCol w="2881712">
                  <a:extLst>
                    <a:ext uri="{9D8B030D-6E8A-4147-A177-3AD203B41FA5}">
                      <a16:colId xmlns:a16="http://schemas.microsoft.com/office/drawing/2014/main" val="2865155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19191A"/>
                          </a:solidFill>
                          <a:effectLst/>
                        </a:rPr>
                        <a:t>total_sources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880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46466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01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38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0EBFF-C3DF-E2E2-9CDD-433862F6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How They Are Related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1AFAA-C6FA-C10B-8749-35B9F05E4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15593" y="2059423"/>
            <a:ext cx="3243335" cy="3997828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6160" indent="0">
              <a:buNone/>
            </a:pPr>
            <a:r>
              <a:rPr lang="en-US" sz="14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4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sz="14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utm_campaign</a:t>
            </a:r>
            <a:r>
              <a:rPr lang="en-US" sz="14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4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FFE0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'campaigns'</a:t>
            </a:r>
            <a:r>
              <a:rPr lang="en-US" sz="14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6160" indent="0">
              <a:buNone/>
            </a:pPr>
            <a:r>
              <a:rPr lang="en-US" sz="14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utm_source</a:t>
            </a:r>
            <a:r>
              <a:rPr lang="en-US" sz="14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4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FFE0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'sources'</a:t>
            </a:r>
            <a:endParaRPr lang="en-US" sz="1400" b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60" indent="0">
              <a:buNone/>
            </a:pPr>
            <a:r>
              <a:rPr lang="en-US" sz="14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page_visits</a:t>
            </a:r>
            <a:r>
              <a:rPr lang="en-US" sz="14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160" indent="0">
              <a:buNone/>
            </a:pPr>
            <a:endParaRPr lang="en-US" b="0" dirty="0">
              <a:solidFill>
                <a:srgbClr val="FFFFFF"/>
              </a:solidFill>
              <a:effectLst/>
              <a:latin typeface="Monaco"/>
            </a:endParaRPr>
          </a:p>
          <a:p>
            <a:pPr marL="616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0D8D41-1D7E-93C8-9FEA-3FD214C30212}"/>
              </a:ext>
            </a:extLst>
          </p:cNvPr>
          <p:cNvGraphicFramePr>
            <a:graphicFrameLocks noGrp="1"/>
          </p:cNvGraphicFramePr>
          <p:nvPr/>
        </p:nvGraphicFramePr>
        <p:xfrm>
          <a:off x="7686136" y="2052116"/>
          <a:ext cx="2881712" cy="731520"/>
        </p:xfrm>
        <a:graphic>
          <a:graphicData uri="http://schemas.openxmlformats.org/drawingml/2006/table">
            <a:tbl>
              <a:tblPr/>
              <a:tblGrid>
                <a:gridCol w="2881712">
                  <a:extLst>
                    <a:ext uri="{9D8B030D-6E8A-4147-A177-3AD203B41FA5}">
                      <a16:colId xmlns:a16="http://schemas.microsoft.com/office/drawing/2014/main" val="2865155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19191A"/>
                          </a:solidFill>
                          <a:effectLst/>
                        </a:rPr>
                        <a:t>total_sources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880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46466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0102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132118-F34C-0822-9D7B-ECFE5CA47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789995"/>
              </p:ext>
            </p:extLst>
          </p:nvPr>
        </p:nvGraphicFramePr>
        <p:xfrm>
          <a:off x="6003985" y="2052116"/>
          <a:ext cx="4563863" cy="3566160"/>
        </p:xfrm>
        <a:graphic>
          <a:graphicData uri="http://schemas.openxmlformats.org/drawingml/2006/table">
            <a:tbl>
              <a:tblPr/>
              <a:tblGrid>
                <a:gridCol w="3031482">
                  <a:extLst>
                    <a:ext uri="{9D8B030D-6E8A-4147-A177-3AD203B41FA5}">
                      <a16:colId xmlns:a16="http://schemas.microsoft.com/office/drawing/2014/main" val="2796313066"/>
                    </a:ext>
                  </a:extLst>
                </a:gridCol>
                <a:gridCol w="1532381">
                  <a:extLst>
                    <a:ext uri="{9D8B030D-6E8A-4147-A177-3AD203B41FA5}">
                      <a16:colId xmlns:a16="http://schemas.microsoft.com/office/drawing/2014/main" val="20138981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19191A"/>
                          </a:solidFill>
                          <a:effectLst/>
                        </a:rPr>
                        <a:t>campaigns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9191A"/>
                          </a:solidFill>
                          <a:effectLst/>
                        </a:rPr>
                        <a:t>sources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464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getting-to-know-cool-tshirts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nytimes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336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weekly-newsletter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email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197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ten-crazy-cool-tshirts-facts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buzzfeed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01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646466"/>
                          </a:solidFill>
                          <a:effectLst/>
                        </a:rPr>
                        <a:t>retargetting</a:t>
                      </a:r>
                      <a:r>
                        <a:rPr lang="en-US" dirty="0">
                          <a:solidFill>
                            <a:srgbClr val="646466"/>
                          </a:solidFill>
                          <a:effectLst/>
                        </a:rPr>
                        <a:t>-campaign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email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176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retargetting-ad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facebook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256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interview-with-cool-tshirts-founder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medium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761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paid-search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46466"/>
                          </a:solidFill>
                          <a:effectLst/>
                        </a:rPr>
                        <a:t>google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462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46466"/>
                          </a:solidFill>
                          <a:effectLst/>
                        </a:rPr>
                        <a:t>cool-</a:t>
                      </a:r>
                      <a:r>
                        <a:rPr lang="en-US" dirty="0" err="1">
                          <a:solidFill>
                            <a:srgbClr val="646466"/>
                          </a:solidFill>
                          <a:effectLst/>
                        </a:rPr>
                        <a:t>tshirts</a:t>
                      </a:r>
                      <a:r>
                        <a:rPr lang="en-US" dirty="0">
                          <a:solidFill>
                            <a:srgbClr val="646466"/>
                          </a:solidFill>
                          <a:effectLst/>
                        </a:rPr>
                        <a:t>-search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46466"/>
                          </a:solidFill>
                          <a:effectLst/>
                        </a:rPr>
                        <a:t>google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552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41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160E7-A046-F1FD-2E31-DD1F85A7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2. What pages are on the </a:t>
            </a:r>
            <a:r>
              <a:rPr lang="en-US" dirty="0" err="1"/>
              <a:t>CoolTShirts</a:t>
            </a:r>
            <a:r>
              <a:rPr lang="en-US" dirty="0"/>
              <a:t> website?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23D03-B039-E57B-5483-6261863C7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2355982"/>
          </a:xfrm>
        </p:spPr>
        <p:txBody>
          <a:bodyPr>
            <a:normAutofit/>
          </a:bodyPr>
          <a:lstStyle/>
          <a:p>
            <a:r>
              <a:rPr lang="en-US" dirty="0"/>
              <a:t>Find the distinct values of the </a:t>
            </a:r>
            <a:r>
              <a:rPr lang="en-US" dirty="0" err="1"/>
              <a:t>page_name</a:t>
            </a:r>
            <a:r>
              <a:rPr lang="en-US" dirty="0"/>
              <a:t> column.</a:t>
            </a:r>
          </a:p>
        </p:txBody>
      </p:sp>
    </p:spTree>
    <p:extLst>
      <p:ext uri="{BB962C8B-B14F-4D97-AF65-F5344CB8AC3E}">
        <p14:creationId xmlns:p14="http://schemas.microsoft.com/office/powerpoint/2010/main" val="1603935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0EBFF-C3DF-E2E2-9CDD-433862F6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What pages are on the </a:t>
            </a:r>
            <a:r>
              <a:rPr lang="en-US" dirty="0" err="1"/>
              <a:t>CoolTShirts</a:t>
            </a:r>
            <a:r>
              <a:rPr lang="en-US" dirty="0"/>
              <a:t> website?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1AFAA-C6FA-C10B-8749-35B9F05E4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4882354" cy="3997828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6160" indent="0">
              <a:buNone/>
            </a:pPr>
            <a:r>
              <a:rPr lang="en-US" sz="14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4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sz="14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page_name</a:t>
            </a:r>
            <a:endParaRPr lang="en-US" sz="1400" b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60" indent="0">
              <a:buNone/>
            </a:pPr>
            <a:r>
              <a:rPr lang="en-US" sz="1400" b="0" dirty="0">
                <a:solidFill>
                  <a:srgbClr val="B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page_visits</a:t>
            </a:r>
            <a:r>
              <a:rPr lang="en-US" sz="14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0" dirty="0">
              <a:solidFill>
                <a:srgbClr val="FFFFFF"/>
              </a:solidFill>
              <a:effectLst/>
              <a:latin typeface="Monaco"/>
            </a:endParaRPr>
          </a:p>
          <a:p>
            <a:pPr marL="616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0D8D41-1D7E-93C8-9FEA-3FD214C30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842828"/>
              </p:ext>
            </p:extLst>
          </p:nvPr>
        </p:nvGraphicFramePr>
        <p:xfrm>
          <a:off x="7686136" y="2052116"/>
          <a:ext cx="2881712" cy="731520"/>
        </p:xfrm>
        <a:graphic>
          <a:graphicData uri="http://schemas.openxmlformats.org/drawingml/2006/table">
            <a:tbl>
              <a:tblPr/>
              <a:tblGrid>
                <a:gridCol w="2881712">
                  <a:extLst>
                    <a:ext uri="{9D8B030D-6E8A-4147-A177-3AD203B41FA5}">
                      <a16:colId xmlns:a16="http://schemas.microsoft.com/office/drawing/2014/main" val="2865155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19191A"/>
                          </a:solidFill>
                          <a:effectLst/>
                        </a:rPr>
                        <a:t>page_name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880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46466"/>
                          </a:solidFill>
                          <a:effectLst/>
                        </a:rPr>
                        <a:t>1 - </a:t>
                      </a:r>
                      <a:r>
                        <a:rPr lang="en-US" dirty="0" err="1">
                          <a:solidFill>
                            <a:srgbClr val="646466"/>
                          </a:solidFill>
                          <a:effectLst/>
                        </a:rPr>
                        <a:t>landing_page</a:t>
                      </a:r>
                      <a:endParaRPr lang="en-US" dirty="0">
                        <a:solidFill>
                          <a:srgbClr val="646466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01027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A05E39-C0B7-6DA8-4AEB-D431F4C9B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890512"/>
              </p:ext>
            </p:extLst>
          </p:nvPr>
        </p:nvGraphicFramePr>
        <p:xfrm>
          <a:off x="7686136" y="2052116"/>
          <a:ext cx="2874721" cy="1828800"/>
        </p:xfrm>
        <a:graphic>
          <a:graphicData uri="http://schemas.openxmlformats.org/drawingml/2006/table">
            <a:tbl>
              <a:tblPr/>
              <a:tblGrid>
                <a:gridCol w="2874721">
                  <a:extLst>
                    <a:ext uri="{9D8B030D-6E8A-4147-A177-3AD203B41FA5}">
                      <a16:colId xmlns:a16="http://schemas.microsoft.com/office/drawing/2014/main" val="15094615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19191A"/>
                          </a:solidFill>
                          <a:effectLst/>
                        </a:rPr>
                        <a:t>page_name</a:t>
                      </a:r>
                      <a:endParaRPr lang="en-US" dirty="0">
                        <a:solidFill>
                          <a:srgbClr val="19191A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169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46466"/>
                          </a:solidFill>
                          <a:effectLst/>
                        </a:rPr>
                        <a:t>1 - </a:t>
                      </a:r>
                      <a:r>
                        <a:rPr lang="en-US" dirty="0" err="1">
                          <a:solidFill>
                            <a:srgbClr val="646466"/>
                          </a:solidFill>
                          <a:effectLst/>
                        </a:rPr>
                        <a:t>landing_page</a:t>
                      </a:r>
                      <a:endParaRPr lang="en-US" dirty="0">
                        <a:solidFill>
                          <a:srgbClr val="646466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48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46466"/>
                          </a:solidFill>
                          <a:effectLst/>
                        </a:rPr>
                        <a:t>2 - </a:t>
                      </a:r>
                      <a:r>
                        <a:rPr lang="en-US" dirty="0" err="1">
                          <a:solidFill>
                            <a:srgbClr val="646466"/>
                          </a:solidFill>
                          <a:effectLst/>
                        </a:rPr>
                        <a:t>shopping_cart</a:t>
                      </a:r>
                      <a:endParaRPr lang="en-US" dirty="0">
                        <a:solidFill>
                          <a:srgbClr val="646466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489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46466"/>
                          </a:solidFill>
                          <a:effectLst/>
                        </a:rPr>
                        <a:t>3 - checkout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180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46466"/>
                          </a:solidFill>
                          <a:effectLst/>
                        </a:rPr>
                        <a:t>4 - purchase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853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955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86</TotalTime>
  <Words>901</Words>
  <Application>Microsoft Office PowerPoint</Application>
  <PresentationFormat>Widescreen</PresentationFormat>
  <Paragraphs>210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Courier New</vt:lpstr>
      <vt:lpstr>Monaco</vt:lpstr>
      <vt:lpstr>MS Shell Dlg 2</vt:lpstr>
      <vt:lpstr>Wingdings</vt:lpstr>
      <vt:lpstr>Wingdings 3</vt:lpstr>
      <vt:lpstr>Madison</vt:lpstr>
      <vt:lpstr>CoolTShirts Marketing Attribution</vt:lpstr>
      <vt:lpstr>Table Of Contents</vt:lpstr>
      <vt:lpstr>Get Familiar with CoolTShirts</vt:lpstr>
      <vt:lpstr>1. How many campaigns and sources does CoolTShirts use?  Which source is used for each campaign? </vt:lpstr>
      <vt:lpstr>1.1 Number of distinct campaigns</vt:lpstr>
      <vt:lpstr>1.2 Number of distinct sources</vt:lpstr>
      <vt:lpstr>1.3 How They Are Related</vt:lpstr>
      <vt:lpstr> 2. What pages are on the CoolTShirts website?</vt:lpstr>
      <vt:lpstr>2. What pages are on the CoolTShirts website?</vt:lpstr>
      <vt:lpstr>What Is The User Journey?</vt:lpstr>
      <vt:lpstr>3. How many first touches is each campaign responsible for?</vt:lpstr>
      <vt:lpstr>4. How many last touches is each campaign responsible for?</vt:lpstr>
      <vt:lpstr>5. How many visitors make a purchase?</vt:lpstr>
      <vt:lpstr>5. How many visitors make a purchase?</vt:lpstr>
      <vt:lpstr>6. How many last touches on the purchase page is each campaign responsible for?</vt:lpstr>
      <vt:lpstr>7. CoolTShirts can re-invest in 5 campaigns.  Given your findings in the project, which should they pick and why? 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Josiah Tuttle</dc:creator>
  <cp:lastModifiedBy>Josiah Tuttle</cp:lastModifiedBy>
  <cp:revision>2</cp:revision>
  <dcterms:created xsi:type="dcterms:W3CDTF">2025-05-19T00:50:33Z</dcterms:created>
  <dcterms:modified xsi:type="dcterms:W3CDTF">2025-05-19T02:17:04Z</dcterms:modified>
</cp:coreProperties>
</file>